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2" r:id="rId3"/>
    <p:sldId id="268" r:id="rId4"/>
    <p:sldId id="269" r:id="rId5"/>
    <p:sldId id="270" r:id="rId6"/>
    <p:sldId id="272" r:id="rId7"/>
    <p:sldId id="265" r:id="rId8"/>
    <p:sldId id="273" r:id="rId9"/>
    <p:sldId id="264" r:id="rId10"/>
    <p:sldId id="274"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le Buchhave" initials="HB" lastIdx="12" clrIdx="0">
    <p:extLst>
      <p:ext uri="{19B8F6BF-5375-455C-9EA6-DF929625EA0E}">
        <p15:presenceInfo xmlns:p15="http://schemas.microsoft.com/office/powerpoint/2012/main" userId="S-1-5-21-88094858-919529-1617787245-218239" providerId="AD"/>
      </p:ext>
    </p:extLst>
  </p:cmAuthor>
  <p:cmAuthor id="2" name="tgrov" initials="t" lastIdx="0" clrIdx="1">
    <p:extLst>
      <p:ext uri="{19B8F6BF-5375-455C-9EA6-DF929625EA0E}">
        <p15:presenceInfo xmlns:p15="http://schemas.microsoft.com/office/powerpoint/2012/main" userId="tgrov"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6" autoAdjust="0"/>
    <p:restoredTop sz="84615" autoAdjust="0"/>
  </p:normalViewPr>
  <p:slideViewPr>
    <p:cSldViewPr snapToGrid="0">
      <p:cViewPr varScale="1">
        <p:scale>
          <a:sx n="58" d="100"/>
          <a:sy n="58" d="100"/>
        </p:scale>
        <p:origin x="114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AU" dirty="0"/>
              <a:t>Overall Employment by Gender</a:t>
            </a:r>
          </a:p>
        </c:rich>
      </c:tx>
      <c:layout>
        <c:manualLayout>
          <c:xMode val="edge"/>
          <c:yMode val="edge"/>
          <c:x val="0.30777488349707161"/>
          <c:y val="3.5786444208157256E-2"/>
        </c:manualLayout>
      </c:layout>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Overall PIC Female Employment</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2012</c:v>
                </c:pt>
                <c:pt idx="1">
                  <c:v>2014</c:v>
                </c:pt>
                <c:pt idx="2">
                  <c:v>2015</c:v>
                </c:pt>
              </c:numCache>
            </c:numRef>
          </c:cat>
          <c:val>
            <c:numRef>
              <c:f>Sheet1!$B$2:$B$5</c:f>
              <c:numCache>
                <c:formatCode>General</c:formatCode>
                <c:ptCount val="4"/>
                <c:pt idx="0">
                  <c:v>23</c:v>
                </c:pt>
                <c:pt idx="1">
                  <c:v>23.1</c:v>
                </c:pt>
                <c:pt idx="2">
                  <c:v>21.3</c:v>
                </c:pt>
              </c:numCache>
            </c:numRef>
          </c:val>
          <c:extLst>
            <c:ext xmlns:c16="http://schemas.microsoft.com/office/drawing/2014/chart" uri="{C3380CC4-5D6E-409C-BE32-E72D297353CC}">
              <c16:uniqueId val="{00000000-BD98-4046-B8A6-7EC24B69682E}"/>
            </c:ext>
          </c:extLst>
        </c:ser>
        <c:ser>
          <c:idx val="1"/>
          <c:order val="1"/>
          <c:tx>
            <c:strRef>
              <c:f>Sheet1!$C$1</c:f>
              <c:strCache>
                <c:ptCount val="1"/>
                <c:pt idx="0">
                  <c:v>Overall PIC Male Employment</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2012</c:v>
                </c:pt>
                <c:pt idx="1">
                  <c:v>2014</c:v>
                </c:pt>
                <c:pt idx="2">
                  <c:v>2015</c:v>
                </c:pt>
              </c:numCache>
            </c:numRef>
          </c:cat>
          <c:val>
            <c:numRef>
              <c:f>Sheet1!$C$2:$C$5</c:f>
              <c:numCache>
                <c:formatCode>General</c:formatCode>
                <c:ptCount val="4"/>
                <c:pt idx="0">
                  <c:v>77</c:v>
                </c:pt>
                <c:pt idx="1">
                  <c:v>77</c:v>
                </c:pt>
                <c:pt idx="2">
                  <c:v>78.900000000000006</c:v>
                </c:pt>
              </c:numCache>
            </c:numRef>
          </c:val>
          <c:extLst>
            <c:ext xmlns:c16="http://schemas.microsoft.com/office/drawing/2014/chart" uri="{C3380CC4-5D6E-409C-BE32-E72D297353CC}">
              <c16:uniqueId val="{00000001-BD98-4046-B8A6-7EC24B69682E}"/>
            </c:ext>
          </c:extLst>
        </c:ser>
        <c:dLbls>
          <c:showLegendKey val="0"/>
          <c:showVal val="0"/>
          <c:showCatName val="0"/>
          <c:showSerName val="0"/>
          <c:showPercent val="0"/>
          <c:showBubbleSize val="0"/>
        </c:dLbls>
        <c:gapWidth val="150"/>
        <c:overlap val="100"/>
        <c:axId val="373106720"/>
        <c:axId val="373110000"/>
      </c:barChart>
      <c:catAx>
        <c:axId val="37310672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3110000"/>
        <c:crosses val="autoZero"/>
        <c:auto val="1"/>
        <c:lblAlgn val="ctr"/>
        <c:lblOffset val="100"/>
        <c:noMultiLvlLbl val="0"/>
      </c:catAx>
      <c:valAx>
        <c:axId val="373110000"/>
        <c:scaling>
          <c:orientation val="minMax"/>
          <c:max val="1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3106720"/>
        <c:crosses val="autoZero"/>
        <c:crossBetween val="between"/>
      </c:valAx>
      <c:spPr>
        <a:noFill/>
        <a:ln>
          <a:noFill/>
        </a:ln>
        <a:effectLst/>
      </c:spPr>
    </c:plotArea>
    <c:legend>
      <c:legendPos val="b"/>
      <c:layout>
        <c:manualLayout>
          <c:xMode val="edge"/>
          <c:yMode val="edge"/>
          <c:x val="0.21170156605518209"/>
          <c:y val="0.86358925910592255"/>
          <c:w val="0.54045651587138988"/>
          <c:h val="9.4799716212198862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en-US" dirty="0"/>
              <a:t>Gender Distribution in Technical Roles</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447-426D-ACFF-881055D8B01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6447-426D-ACFF-881055D8B01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748-43FC-9ED7-6E921E542BB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748-43FC-9ED7-6E921E542BB8}"/>
              </c:ext>
            </c:extLst>
          </c:dPt>
          <c:cat>
            <c:strRef>
              <c:f>Sheet1!$A$2:$A$5</c:f>
              <c:strCache>
                <c:ptCount val="2"/>
                <c:pt idx="0">
                  <c:v>Females in Technical Roles</c:v>
                </c:pt>
                <c:pt idx="1">
                  <c:v>Males in Technical Roles</c:v>
                </c:pt>
              </c:strCache>
            </c:strRef>
          </c:cat>
          <c:val>
            <c:numRef>
              <c:f>Sheet1!$B$2:$B$5</c:f>
              <c:numCache>
                <c:formatCode>General</c:formatCode>
                <c:ptCount val="4"/>
                <c:pt idx="0">
                  <c:v>7</c:v>
                </c:pt>
                <c:pt idx="1">
                  <c:v>93</c:v>
                </c:pt>
              </c:numCache>
            </c:numRef>
          </c:val>
          <c:extLst>
            <c:ext xmlns:c16="http://schemas.microsoft.com/office/drawing/2014/chart" uri="{C3380CC4-5D6E-409C-BE32-E72D297353CC}">
              <c16:uniqueId val="{00000000-6447-426D-ACFF-881055D8B015}"/>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baseline="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9ECE96-D049-43EA-B156-F6BCF7D9BFF4}" type="datetimeFigureOut">
              <a:rPr lang="en-AU" smtClean="0"/>
              <a:t>31/07/2017</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4C5B22-95BA-4C6A-8819-CFAC8F71CE9C}" type="slidenum">
              <a:rPr lang="en-AU" smtClean="0"/>
              <a:t>‹#›</a:t>
            </a:fld>
            <a:endParaRPr lang="en-AU" dirty="0"/>
          </a:p>
        </p:txBody>
      </p:sp>
    </p:spTree>
    <p:extLst>
      <p:ext uri="{BB962C8B-B14F-4D97-AF65-F5344CB8AC3E}">
        <p14:creationId xmlns:p14="http://schemas.microsoft.com/office/powerpoint/2010/main" val="3847936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growing body of research shows that a broad set of business benefits is associated with gender diversity on corporate boards. These include improved financial performance and shareholder value, increased customer and employee satisfaction, rising investor confidence, and greater market knowledge and reputation (IFC, Women on Boards, 2016)</a:t>
            </a:r>
          </a:p>
          <a:p>
            <a:endParaRPr lang="en-US" dirty="0"/>
          </a:p>
          <a:p>
            <a:r>
              <a:rPr lang="en-US" baseline="0" dirty="0"/>
              <a:t>Copenhagen Uni Stats from 2012 </a:t>
            </a:r>
          </a:p>
          <a:p>
            <a:endParaRPr lang="en-US" baseline="0" dirty="0"/>
          </a:p>
          <a:p>
            <a:r>
              <a:rPr lang="en-US" baseline="0" dirty="0"/>
              <a:t>Companies that are not seen as supportive of women’s employment risk being seen as dinosaurs who are not attractive career prospects to the increasingly inclusive mindset of the upcoming generation of workers.</a:t>
            </a:r>
          </a:p>
          <a:p>
            <a:endParaRPr lang="en-AU" dirty="0"/>
          </a:p>
        </p:txBody>
      </p:sp>
      <p:sp>
        <p:nvSpPr>
          <p:cNvPr id="4" name="Slide Number Placeholder 3"/>
          <p:cNvSpPr>
            <a:spLocks noGrp="1"/>
          </p:cNvSpPr>
          <p:nvPr>
            <p:ph type="sldNum" sz="quarter" idx="10"/>
          </p:nvPr>
        </p:nvSpPr>
        <p:spPr/>
        <p:txBody>
          <a:bodyPr/>
          <a:lstStyle/>
          <a:p>
            <a:fld id="{884C5B22-95BA-4C6A-8819-CFAC8F71CE9C}" type="slidenum">
              <a:rPr lang="en-AU" smtClean="0"/>
              <a:t>6</a:t>
            </a:fld>
            <a:endParaRPr lang="en-AU" dirty="0"/>
          </a:p>
        </p:txBody>
      </p:sp>
    </p:spTree>
    <p:extLst>
      <p:ext uri="{BB962C8B-B14F-4D97-AF65-F5344CB8AC3E}">
        <p14:creationId xmlns:p14="http://schemas.microsoft.com/office/powerpoint/2010/main" val="4098158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884C5B22-95BA-4C6A-8819-CFAC8F71CE9C}" type="slidenum">
              <a:rPr lang="en-AU" smtClean="0"/>
              <a:t>7</a:t>
            </a:fld>
            <a:endParaRPr lang="en-AU" dirty="0"/>
          </a:p>
        </p:txBody>
      </p:sp>
    </p:spTree>
    <p:extLst>
      <p:ext uri="{BB962C8B-B14F-4D97-AF65-F5344CB8AC3E}">
        <p14:creationId xmlns:p14="http://schemas.microsoft.com/office/powerpoint/2010/main" val="40680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884C5B22-95BA-4C6A-8819-CFAC8F71CE9C}" type="slidenum">
              <a:rPr lang="en-AU" smtClean="0"/>
              <a:t>8</a:t>
            </a:fld>
            <a:endParaRPr lang="en-AU" dirty="0"/>
          </a:p>
        </p:txBody>
      </p:sp>
    </p:spTree>
    <p:extLst>
      <p:ext uri="{BB962C8B-B14F-4D97-AF65-F5344CB8AC3E}">
        <p14:creationId xmlns:p14="http://schemas.microsoft.com/office/powerpoint/2010/main" val="1104499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884C5B22-95BA-4C6A-8819-CFAC8F71CE9C}" type="slidenum">
              <a:rPr lang="en-AU" smtClean="0"/>
              <a:t>9</a:t>
            </a:fld>
            <a:endParaRPr lang="en-AU" dirty="0"/>
          </a:p>
        </p:txBody>
      </p:sp>
    </p:spTree>
    <p:extLst>
      <p:ext uri="{BB962C8B-B14F-4D97-AF65-F5344CB8AC3E}">
        <p14:creationId xmlns:p14="http://schemas.microsoft.com/office/powerpoint/2010/main" val="1226263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4171928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2845691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3406828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3124304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270263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2342690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286749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1604754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3651383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476234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CBC88B3-7ECC-47E0-B4DD-C4C7BC642CF5}" type="datetimeFigureOut">
              <a:rPr lang="en-AU" smtClean="0"/>
              <a:t>31/07/2017</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CFF98012-AB61-4F82-8A66-801ADC4445CE}" type="slidenum">
              <a:rPr lang="en-AU" smtClean="0"/>
              <a:t>‹#›</a:t>
            </a:fld>
            <a:endParaRPr lang="en-AU" dirty="0"/>
          </a:p>
        </p:txBody>
      </p:sp>
    </p:spTree>
    <p:extLst>
      <p:ext uri="{BB962C8B-B14F-4D97-AF65-F5344CB8AC3E}">
        <p14:creationId xmlns:p14="http://schemas.microsoft.com/office/powerpoint/2010/main" val="2386568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BC88B3-7ECC-47E0-B4DD-C4C7BC642CF5}" type="datetimeFigureOut">
              <a:rPr lang="en-AU" smtClean="0"/>
              <a:t>31/07/2017</a:t>
            </a:fld>
            <a:endParaRPr lang="en-A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F98012-AB61-4F82-8A66-801ADC4445CE}" type="slidenum">
              <a:rPr lang="en-AU" smtClean="0"/>
              <a:t>‹#›</a:t>
            </a:fld>
            <a:endParaRPr lang="en-AU" dirty="0"/>
          </a:p>
        </p:txBody>
      </p:sp>
    </p:spTree>
    <p:extLst>
      <p:ext uri="{BB962C8B-B14F-4D97-AF65-F5344CB8AC3E}">
        <p14:creationId xmlns:p14="http://schemas.microsoft.com/office/powerpoint/2010/main" val="2931620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www.youtube.com/embed/sQ6_fOX7ITQ" TargetMode="External"/><Relationship Id="rId6" Type="http://schemas.openxmlformats.org/officeDocument/2006/relationships/image" Target="../media/image6.png"/><Relationship Id="rId5" Type="http://schemas.openxmlformats.org/officeDocument/2006/relationships/image" Target="../media/image2.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10643"/>
            <a:ext cx="9144000" cy="769354"/>
          </a:xfrm>
        </p:spPr>
        <p:txBody>
          <a:bodyPr>
            <a:noAutofit/>
          </a:bodyPr>
          <a:lstStyle/>
          <a:p>
            <a:r>
              <a:rPr lang="en-US" sz="7200" b="1" dirty="0">
                <a:solidFill>
                  <a:srgbClr val="002060"/>
                </a:solidFill>
              </a:rPr>
              <a:t>Powered by Women</a:t>
            </a:r>
            <a:endParaRPr lang="en-AU" sz="7200" b="1" dirty="0">
              <a:solidFill>
                <a:srgbClr val="002060"/>
              </a:solidFill>
            </a:endParaRPr>
          </a:p>
        </p:txBody>
      </p:sp>
      <p:pic>
        <p:nvPicPr>
          <p:cNvPr id="6" name="Picture 5"/>
          <p:cNvPicPr>
            <a:picLocks noChangeAspect="1"/>
          </p:cNvPicPr>
          <p:nvPr/>
        </p:nvPicPr>
        <p:blipFill>
          <a:blip r:embed="rId2"/>
          <a:stretch>
            <a:fillRect/>
          </a:stretch>
        </p:blipFill>
        <p:spPr>
          <a:xfrm>
            <a:off x="3754070" y="2747348"/>
            <a:ext cx="4704034" cy="3130321"/>
          </a:xfrm>
          <a:prstGeom prst="rect">
            <a:avLst/>
          </a:prstGeom>
        </p:spPr>
      </p:pic>
      <p:sp>
        <p:nvSpPr>
          <p:cNvPr id="3" name="Subtitle 2"/>
          <p:cNvSpPr>
            <a:spLocks noGrp="1"/>
          </p:cNvSpPr>
          <p:nvPr>
            <p:ph type="subTitle" idx="1"/>
          </p:nvPr>
        </p:nvSpPr>
        <p:spPr>
          <a:xfrm>
            <a:off x="1524000" y="1567720"/>
            <a:ext cx="9144000" cy="592457"/>
          </a:xfrm>
        </p:spPr>
        <p:txBody>
          <a:bodyPr>
            <a:normAutofit/>
          </a:bodyPr>
          <a:lstStyle/>
          <a:p>
            <a:r>
              <a:rPr lang="en-US" sz="3200" i="1" dirty="0">
                <a:solidFill>
                  <a:srgbClr val="0070C0"/>
                </a:solidFill>
              </a:rPr>
              <a:t>The benefits of diversity</a:t>
            </a:r>
            <a:endParaRPr lang="en-AU" sz="3200" i="1" dirty="0">
              <a:solidFill>
                <a:srgbClr val="0070C0"/>
              </a:solidFill>
            </a:endParaRPr>
          </a:p>
        </p:txBody>
      </p:sp>
      <p:sp>
        <p:nvSpPr>
          <p:cNvPr id="4" name="AutoShape 2" descr="The World Bank Working for a World Free of Poverty"/>
          <p:cNvSpPr>
            <a:spLocks noChangeAspect="1" noChangeArrowheads="1"/>
          </p:cNvSpPr>
          <p:nvPr/>
        </p:nvSpPr>
        <p:spPr bwMode="auto">
          <a:xfrm>
            <a:off x="155575" y="-144463"/>
            <a:ext cx="1921878" cy="19218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dirty="0"/>
          </a:p>
        </p:txBody>
      </p:sp>
      <p:pic>
        <p:nvPicPr>
          <p:cNvPr id="7" name="Picture 2" descr="undefin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06528" y="6150087"/>
            <a:ext cx="3331673" cy="64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9162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2174"/>
            <a:ext cx="10515600" cy="1325563"/>
          </a:xfrm>
        </p:spPr>
        <p:txBody>
          <a:bodyPr/>
          <a:lstStyle/>
          <a:p>
            <a:r>
              <a:rPr lang="en-US" b="1" dirty="0">
                <a:solidFill>
                  <a:srgbClr val="002060"/>
                </a:solidFill>
              </a:rPr>
              <a:t>What will I be working on?</a:t>
            </a:r>
            <a:endParaRPr lang="en-AU" b="1" dirty="0">
              <a:solidFill>
                <a:srgbClr val="002060"/>
              </a:solidFill>
            </a:endParaRPr>
          </a:p>
        </p:txBody>
      </p:sp>
      <p:sp>
        <p:nvSpPr>
          <p:cNvPr id="3" name="Content Placeholder 2"/>
          <p:cNvSpPr>
            <a:spLocks noGrp="1"/>
          </p:cNvSpPr>
          <p:nvPr>
            <p:ph idx="1"/>
          </p:nvPr>
        </p:nvSpPr>
        <p:spPr/>
        <p:txBody>
          <a:bodyPr>
            <a:normAutofit lnSpcReduction="10000"/>
          </a:bodyPr>
          <a:lstStyle/>
          <a:p>
            <a:r>
              <a:rPr lang="en-US" dirty="0">
                <a:solidFill>
                  <a:srgbClr val="0070C0"/>
                </a:solidFill>
              </a:rPr>
              <a:t>Working with PPA until end of Nov 2017</a:t>
            </a:r>
          </a:p>
          <a:p>
            <a:pPr marL="0" indent="0">
              <a:buNone/>
            </a:pPr>
            <a:r>
              <a:rPr lang="en-US" dirty="0">
                <a:solidFill>
                  <a:srgbClr val="0070C0"/>
                </a:solidFill>
              </a:rPr>
              <a:t> </a:t>
            </a:r>
          </a:p>
          <a:p>
            <a:r>
              <a:rPr lang="en-US" dirty="0">
                <a:solidFill>
                  <a:srgbClr val="0070C0"/>
                </a:solidFill>
              </a:rPr>
              <a:t>By end of August 2017 proposal regarding the gender dimension of HR Practices of the power utilities associated with PPA</a:t>
            </a:r>
          </a:p>
          <a:p>
            <a:endParaRPr lang="en-US" dirty="0">
              <a:solidFill>
                <a:srgbClr val="0070C0"/>
              </a:solidFill>
            </a:endParaRPr>
          </a:p>
          <a:p>
            <a:r>
              <a:rPr lang="en-US" dirty="0">
                <a:solidFill>
                  <a:srgbClr val="0070C0"/>
                </a:solidFill>
              </a:rPr>
              <a:t>Draft report and recommendations including Human Resource Development policy options by mid October 2017</a:t>
            </a:r>
          </a:p>
          <a:p>
            <a:pPr marL="0" indent="0">
              <a:buNone/>
            </a:pPr>
            <a:endParaRPr lang="en-US" dirty="0">
              <a:solidFill>
                <a:srgbClr val="0070C0"/>
              </a:solidFill>
            </a:endParaRPr>
          </a:p>
          <a:p>
            <a:r>
              <a:rPr lang="en-US" dirty="0">
                <a:solidFill>
                  <a:srgbClr val="0070C0"/>
                </a:solidFill>
              </a:rPr>
              <a:t>Final report incorporating feedback from PPA, power utilities, and World Bank by early November 2017</a:t>
            </a:r>
          </a:p>
          <a:p>
            <a:pPr marL="0" indent="0">
              <a:buNone/>
            </a:pPr>
            <a:endParaRPr lang="en-US" dirty="0">
              <a:solidFill>
                <a:srgbClr val="0070C0"/>
              </a:solidFill>
            </a:endParaRPr>
          </a:p>
          <a:p>
            <a:pPr marL="0" indent="0">
              <a:buNone/>
            </a:pPr>
            <a:endParaRPr lang="en-AU" dirty="0">
              <a:solidFill>
                <a:srgbClr val="0070C0"/>
              </a:solidFill>
            </a:endParaRPr>
          </a:p>
        </p:txBody>
      </p:sp>
      <p:pic>
        <p:nvPicPr>
          <p:cNvPr id="4" name="Picture 2" descr="undefin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06528" y="6150087"/>
            <a:ext cx="3331673" cy="64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7618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2174"/>
            <a:ext cx="10515600" cy="1325563"/>
          </a:xfrm>
        </p:spPr>
        <p:txBody>
          <a:bodyPr/>
          <a:lstStyle/>
          <a:p>
            <a:r>
              <a:rPr lang="en-US" b="1" dirty="0">
                <a:solidFill>
                  <a:srgbClr val="002060"/>
                </a:solidFill>
              </a:rPr>
              <a:t>What I need from you to assist your utility reach full potential </a:t>
            </a:r>
            <a:endParaRPr lang="en-AU" b="1" dirty="0">
              <a:solidFill>
                <a:srgbClr val="002060"/>
              </a:solidFill>
            </a:endParaRPr>
          </a:p>
        </p:txBody>
      </p:sp>
      <p:sp>
        <p:nvSpPr>
          <p:cNvPr id="3" name="Content Placeholder 2"/>
          <p:cNvSpPr>
            <a:spLocks noGrp="1"/>
          </p:cNvSpPr>
          <p:nvPr>
            <p:ph idx="1"/>
          </p:nvPr>
        </p:nvSpPr>
        <p:spPr/>
        <p:txBody>
          <a:bodyPr>
            <a:normAutofit lnSpcReduction="10000"/>
          </a:bodyPr>
          <a:lstStyle/>
          <a:p>
            <a:r>
              <a:rPr lang="en-US" dirty="0">
                <a:solidFill>
                  <a:srgbClr val="0070C0"/>
                </a:solidFill>
              </a:rPr>
              <a:t>Gender data is essential in identifying current issues and ensuring effectiveness of proposed solutions</a:t>
            </a:r>
          </a:p>
          <a:p>
            <a:r>
              <a:rPr lang="en-US" dirty="0">
                <a:solidFill>
                  <a:srgbClr val="0070C0"/>
                </a:solidFill>
              </a:rPr>
              <a:t>Establish metrics to track progress</a:t>
            </a:r>
          </a:p>
          <a:p>
            <a:r>
              <a:rPr lang="en-US" dirty="0">
                <a:solidFill>
                  <a:srgbClr val="0070C0"/>
                </a:solidFill>
              </a:rPr>
              <a:t>Establish processes to ensure leadership buy in and encourage ongoing momentum and support</a:t>
            </a:r>
          </a:p>
          <a:p>
            <a:pPr marL="0" indent="0">
              <a:buNone/>
            </a:pPr>
            <a:endParaRPr lang="en-US" dirty="0">
              <a:solidFill>
                <a:srgbClr val="0070C0"/>
              </a:solidFill>
            </a:endParaRPr>
          </a:p>
          <a:p>
            <a:pPr marL="0" indent="0">
              <a:buNone/>
            </a:pPr>
            <a:endParaRPr lang="en-US" dirty="0">
              <a:solidFill>
                <a:srgbClr val="0070C0"/>
              </a:solidFill>
            </a:endParaRPr>
          </a:p>
          <a:p>
            <a:pPr marL="0" indent="0" algn="ctr">
              <a:buNone/>
            </a:pPr>
            <a:r>
              <a:rPr lang="en-US" sz="3600" dirty="0">
                <a:solidFill>
                  <a:srgbClr val="00B0F0"/>
                </a:solidFill>
              </a:rPr>
              <a:t>Over the coming days let’s talk and see what we can achieve together for your utility!</a:t>
            </a:r>
          </a:p>
          <a:p>
            <a:pPr marL="0" indent="0">
              <a:buNone/>
            </a:pPr>
            <a:endParaRPr lang="en-US" dirty="0">
              <a:solidFill>
                <a:srgbClr val="0070C0"/>
              </a:solidFill>
            </a:endParaRPr>
          </a:p>
          <a:p>
            <a:pPr marL="0" indent="0">
              <a:buNone/>
            </a:pPr>
            <a:endParaRPr lang="en-AU" dirty="0">
              <a:solidFill>
                <a:srgbClr val="0070C0"/>
              </a:solidFill>
            </a:endParaRPr>
          </a:p>
        </p:txBody>
      </p:sp>
      <p:pic>
        <p:nvPicPr>
          <p:cNvPr id="4" name="Picture 2" descr="undefin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06528" y="6150087"/>
            <a:ext cx="3331673" cy="64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398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6"/>
            <a:ext cx="10515600" cy="1634834"/>
          </a:xfrm>
        </p:spPr>
        <p:txBody>
          <a:bodyPr>
            <a:noAutofit/>
          </a:bodyPr>
          <a:lstStyle/>
          <a:p>
            <a:pPr marL="0" indent="0" algn="ctr">
              <a:buNone/>
            </a:pPr>
            <a:r>
              <a:rPr lang="en-US" sz="4000" b="1" dirty="0">
                <a:solidFill>
                  <a:srgbClr val="0070C0"/>
                </a:solidFill>
              </a:rPr>
              <a:t>‘There is such a shortage across the globe of skilled personnel in the mining and engineering disciplines that if we don’t capitalize on diversity we will never make up the shortfall’</a:t>
            </a:r>
            <a:endParaRPr lang="en-AU" sz="4000" b="1" dirty="0">
              <a:solidFill>
                <a:srgbClr val="0070C0"/>
              </a:solidFill>
            </a:endParaRPr>
          </a:p>
        </p:txBody>
      </p:sp>
      <p:sp>
        <p:nvSpPr>
          <p:cNvPr id="5" name="TextBox 4"/>
          <p:cNvSpPr txBox="1"/>
          <p:nvPr/>
        </p:nvSpPr>
        <p:spPr>
          <a:xfrm>
            <a:off x="973123" y="6521691"/>
            <a:ext cx="10876327" cy="276999"/>
          </a:xfrm>
          <a:prstGeom prst="rect">
            <a:avLst/>
          </a:prstGeom>
          <a:noFill/>
        </p:spPr>
        <p:txBody>
          <a:bodyPr wrap="square" rtlCol="0">
            <a:spAutoFit/>
          </a:bodyPr>
          <a:lstStyle/>
          <a:p>
            <a:r>
              <a:rPr lang="en-US" sz="1200" dirty="0"/>
              <a:t>‘Rio Tinto, </a:t>
            </a:r>
            <a:r>
              <a:rPr lang="en-US" sz="1200" i="1" dirty="0"/>
              <a:t>The gender agenda</a:t>
            </a:r>
            <a:r>
              <a:rPr lang="en-US" sz="1200" dirty="0"/>
              <a:t>, March 2010, p 19’</a:t>
            </a:r>
            <a:endParaRPr lang="en-AU" sz="1200" dirty="0"/>
          </a:p>
        </p:txBody>
      </p:sp>
      <p:pic>
        <p:nvPicPr>
          <p:cNvPr id="2050" name="Picture 2" descr="undefin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06528" y="6150087"/>
            <a:ext cx="3331673" cy="64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8681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816" y="57063"/>
            <a:ext cx="10515600" cy="1325563"/>
          </a:xfrm>
        </p:spPr>
        <p:txBody>
          <a:bodyPr>
            <a:normAutofit/>
          </a:bodyPr>
          <a:lstStyle/>
          <a:p>
            <a:r>
              <a:rPr lang="en-US" b="1" dirty="0">
                <a:solidFill>
                  <a:srgbClr val="002060"/>
                </a:solidFill>
              </a:rPr>
              <a:t>Gender Action Plan (GAP)</a:t>
            </a:r>
            <a:endParaRPr lang="en-AU" b="1" dirty="0">
              <a:solidFill>
                <a:srgbClr val="002060"/>
              </a:solidFill>
            </a:endParaRPr>
          </a:p>
        </p:txBody>
      </p:sp>
      <p:sp>
        <p:nvSpPr>
          <p:cNvPr id="3" name="Content Placeholder 2"/>
          <p:cNvSpPr>
            <a:spLocks noGrp="1"/>
          </p:cNvSpPr>
          <p:nvPr>
            <p:ph idx="1"/>
          </p:nvPr>
        </p:nvSpPr>
        <p:spPr>
          <a:xfrm>
            <a:off x="838200" y="1605581"/>
            <a:ext cx="10515600" cy="4351338"/>
          </a:xfrm>
        </p:spPr>
        <p:txBody>
          <a:bodyPr>
            <a:normAutofit fontScale="92500" lnSpcReduction="10000"/>
          </a:bodyPr>
          <a:lstStyle/>
          <a:p>
            <a:r>
              <a:rPr lang="en-US" sz="2400" dirty="0">
                <a:solidFill>
                  <a:srgbClr val="0070C0"/>
                </a:solidFill>
              </a:rPr>
              <a:t>A GAP has been developed jointly with PPA to encourage a greater representation of women in the utilities;</a:t>
            </a:r>
          </a:p>
          <a:p>
            <a:pPr marL="0" indent="0">
              <a:buNone/>
            </a:pPr>
            <a:endParaRPr lang="en-US" sz="2400" dirty="0">
              <a:solidFill>
                <a:srgbClr val="0070C0"/>
              </a:solidFill>
            </a:endParaRPr>
          </a:p>
          <a:p>
            <a:r>
              <a:rPr lang="en-US" sz="2400" dirty="0">
                <a:solidFill>
                  <a:srgbClr val="0070C0"/>
                </a:solidFill>
              </a:rPr>
              <a:t>GAP focusing on not only overall employment of women in the sector,  but employment and career paths in technical roles;</a:t>
            </a:r>
          </a:p>
          <a:p>
            <a:pPr marL="0" indent="0">
              <a:buNone/>
            </a:pPr>
            <a:endParaRPr lang="en-US" sz="2400" dirty="0">
              <a:solidFill>
                <a:srgbClr val="0070C0"/>
              </a:solidFill>
            </a:endParaRPr>
          </a:p>
          <a:p>
            <a:r>
              <a:rPr lang="en-US" sz="2400" dirty="0">
                <a:solidFill>
                  <a:srgbClr val="0070C0"/>
                </a:solidFill>
              </a:rPr>
              <a:t>Enhanced training and engagement at University level to encourage women to consider less traditional roles;</a:t>
            </a:r>
          </a:p>
          <a:p>
            <a:pPr marL="0" indent="0">
              <a:buNone/>
            </a:pPr>
            <a:endParaRPr lang="en-US" sz="2400" dirty="0">
              <a:solidFill>
                <a:srgbClr val="0070C0"/>
              </a:solidFill>
            </a:endParaRPr>
          </a:p>
          <a:p>
            <a:r>
              <a:rPr lang="en-US" sz="2400" dirty="0">
                <a:solidFill>
                  <a:srgbClr val="0070C0"/>
                </a:solidFill>
              </a:rPr>
              <a:t>Specifically, PPA interest in gender mainstreaming in the PICs’ energy sector includes work on the annual Pacific Power Utilities Benchmarking Report, which details job levels by gender across national power utilities.</a:t>
            </a:r>
            <a:endParaRPr lang="en-AU" sz="2400" dirty="0">
              <a:solidFill>
                <a:srgbClr val="0070C0"/>
              </a:solidFill>
            </a:endParaRPr>
          </a:p>
        </p:txBody>
      </p:sp>
      <p:pic>
        <p:nvPicPr>
          <p:cNvPr id="4" name="Picture 2" descr="undefin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06528" y="6150087"/>
            <a:ext cx="3331673" cy="64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35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508"/>
            <a:ext cx="10515600" cy="1325563"/>
          </a:xfrm>
        </p:spPr>
        <p:txBody>
          <a:bodyPr>
            <a:normAutofit/>
          </a:bodyPr>
          <a:lstStyle/>
          <a:p>
            <a:r>
              <a:rPr lang="en-US" b="1" dirty="0">
                <a:solidFill>
                  <a:srgbClr val="002060"/>
                </a:solidFill>
              </a:rPr>
              <a:t>Data Results – Overall Employment</a:t>
            </a:r>
            <a:endParaRPr lang="en-AU" b="1" dirty="0">
              <a:solidFill>
                <a:srgbClr val="002060"/>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66853782"/>
              </p:ext>
            </p:extLst>
          </p:nvPr>
        </p:nvGraphicFramePr>
        <p:xfrm>
          <a:off x="1483455" y="2058257"/>
          <a:ext cx="9225090" cy="2741485"/>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p:cNvSpPr txBox="1"/>
          <p:nvPr/>
        </p:nvSpPr>
        <p:spPr>
          <a:xfrm>
            <a:off x="597375" y="5579304"/>
            <a:ext cx="10997250" cy="369332"/>
          </a:xfrm>
          <a:prstGeom prst="rect">
            <a:avLst/>
          </a:prstGeom>
          <a:noFill/>
          <a:ln w="12700">
            <a:solidFill>
              <a:srgbClr val="002060"/>
            </a:solidFill>
          </a:ln>
        </p:spPr>
        <p:txBody>
          <a:bodyPr wrap="square" rtlCol="0">
            <a:spAutoFit/>
          </a:bodyPr>
          <a:lstStyle/>
          <a:p>
            <a:pPr algn="ctr"/>
            <a:r>
              <a:rPr lang="en-US" b="1" dirty="0">
                <a:solidFill>
                  <a:srgbClr val="0070C0"/>
                </a:solidFill>
              </a:rPr>
              <a:t>We must get in front of any downward trend</a:t>
            </a:r>
            <a:endParaRPr lang="en-AU" b="1" dirty="0">
              <a:solidFill>
                <a:srgbClr val="0070C0"/>
              </a:solidFill>
            </a:endParaRPr>
          </a:p>
        </p:txBody>
      </p:sp>
      <p:pic>
        <p:nvPicPr>
          <p:cNvPr id="12" name="Picture 2" descr="undefin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06528" y="6150087"/>
            <a:ext cx="3331673" cy="64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9499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508"/>
            <a:ext cx="10515600" cy="1325563"/>
          </a:xfrm>
        </p:spPr>
        <p:txBody>
          <a:bodyPr>
            <a:normAutofit/>
          </a:bodyPr>
          <a:lstStyle/>
          <a:p>
            <a:r>
              <a:rPr lang="en-US" b="1" dirty="0">
                <a:solidFill>
                  <a:srgbClr val="002060"/>
                </a:solidFill>
              </a:rPr>
              <a:t>Data Results – Technical Roles</a:t>
            </a:r>
            <a:endParaRPr lang="en-AU" b="1" dirty="0">
              <a:solidFill>
                <a:srgbClr val="002060"/>
              </a:solidFill>
            </a:endParaRPr>
          </a:p>
        </p:txBody>
      </p:sp>
      <p:sp>
        <p:nvSpPr>
          <p:cNvPr id="11" name="TextBox 10"/>
          <p:cNvSpPr txBox="1"/>
          <p:nvPr/>
        </p:nvSpPr>
        <p:spPr>
          <a:xfrm>
            <a:off x="4250088" y="5879527"/>
            <a:ext cx="3691014" cy="369332"/>
          </a:xfrm>
          <a:prstGeom prst="rect">
            <a:avLst/>
          </a:prstGeom>
          <a:noFill/>
          <a:ln w="12700">
            <a:solidFill>
              <a:srgbClr val="002060"/>
            </a:solidFill>
          </a:ln>
        </p:spPr>
        <p:txBody>
          <a:bodyPr wrap="square" rtlCol="0">
            <a:spAutoFit/>
          </a:bodyPr>
          <a:lstStyle/>
          <a:p>
            <a:pPr algn="ctr"/>
            <a:r>
              <a:rPr lang="en-US" b="1" dirty="0">
                <a:solidFill>
                  <a:srgbClr val="0070C0"/>
                </a:solidFill>
              </a:rPr>
              <a:t>7% Females in technical roles</a:t>
            </a:r>
            <a:endParaRPr lang="en-AU" b="1" dirty="0">
              <a:solidFill>
                <a:srgbClr val="0070C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186823460"/>
              </p:ext>
            </p:extLst>
          </p:nvPr>
        </p:nvGraphicFramePr>
        <p:xfrm>
          <a:off x="838200" y="1143028"/>
          <a:ext cx="10515600" cy="4351338"/>
        </p:xfrm>
        <a:graphic>
          <a:graphicData uri="http://schemas.openxmlformats.org/drawingml/2006/chart">
            <c:chart xmlns:c="http://schemas.openxmlformats.org/drawingml/2006/chart" xmlns:r="http://schemas.openxmlformats.org/officeDocument/2006/relationships" r:id="rId2"/>
          </a:graphicData>
        </a:graphic>
      </p:graphicFrame>
      <p:pic>
        <p:nvPicPr>
          <p:cNvPr id="12" name="Picture 2" descr="undefin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06528" y="6150087"/>
            <a:ext cx="3331673" cy="64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47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32615"/>
            <a:ext cx="10515600" cy="1325563"/>
          </a:xfrm>
        </p:spPr>
        <p:txBody>
          <a:bodyPr>
            <a:normAutofit/>
          </a:bodyPr>
          <a:lstStyle/>
          <a:p>
            <a:r>
              <a:rPr lang="en-US" b="1" dirty="0">
                <a:solidFill>
                  <a:srgbClr val="002060"/>
                </a:solidFill>
              </a:rPr>
              <a:t>Why are Women good for business?</a:t>
            </a:r>
            <a:endParaRPr lang="en-AU" b="1" dirty="0">
              <a:solidFill>
                <a:srgbClr val="002060"/>
              </a:solidFill>
            </a:endParaRPr>
          </a:p>
        </p:txBody>
      </p:sp>
      <p:sp>
        <p:nvSpPr>
          <p:cNvPr id="3" name="Text Placeholder 2"/>
          <p:cNvSpPr>
            <a:spLocks noGrp="1"/>
          </p:cNvSpPr>
          <p:nvPr>
            <p:ph type="body" idx="1"/>
          </p:nvPr>
        </p:nvSpPr>
        <p:spPr>
          <a:xfrm>
            <a:off x="839788" y="1363322"/>
            <a:ext cx="5157787" cy="823912"/>
          </a:xfrm>
          <a:ln>
            <a:noFill/>
          </a:ln>
        </p:spPr>
        <p:txBody>
          <a:bodyPr anchor="ctr">
            <a:noAutofit/>
          </a:bodyPr>
          <a:lstStyle/>
          <a:p>
            <a:pPr algn="ctr">
              <a:lnSpc>
                <a:spcPct val="250000"/>
              </a:lnSpc>
            </a:pPr>
            <a:r>
              <a:rPr lang="en-US" sz="2800" dirty="0">
                <a:solidFill>
                  <a:srgbClr val="002060"/>
                </a:solidFill>
              </a:rPr>
              <a:t>As Employees</a:t>
            </a:r>
            <a:endParaRPr lang="en-AU" sz="2800" dirty="0">
              <a:solidFill>
                <a:srgbClr val="002060"/>
              </a:solidFill>
            </a:endParaRPr>
          </a:p>
        </p:txBody>
      </p:sp>
      <p:sp>
        <p:nvSpPr>
          <p:cNvPr id="4" name="Content Placeholder 3"/>
          <p:cNvSpPr>
            <a:spLocks noGrp="1"/>
          </p:cNvSpPr>
          <p:nvPr>
            <p:ph sz="half" idx="2"/>
          </p:nvPr>
        </p:nvSpPr>
        <p:spPr/>
        <p:txBody>
          <a:bodyPr>
            <a:normAutofit/>
          </a:bodyPr>
          <a:lstStyle/>
          <a:p>
            <a:r>
              <a:rPr lang="en-US" sz="2400" dirty="0">
                <a:solidFill>
                  <a:srgbClr val="0070C0"/>
                </a:solidFill>
              </a:rPr>
              <a:t>Employment of women creates a company reputation based on sound employment practices and ensures the best and brightest potential candidate consider the company an employer of choice. </a:t>
            </a:r>
          </a:p>
          <a:p>
            <a:r>
              <a:rPr lang="en-US" sz="2400" b="1" dirty="0">
                <a:solidFill>
                  <a:srgbClr val="0070C0"/>
                </a:solidFill>
              </a:rPr>
              <a:t>Over 70% of potential candidates consider diversity as a major factor in company choice</a:t>
            </a:r>
          </a:p>
          <a:p>
            <a:endParaRPr lang="en-AU" dirty="0"/>
          </a:p>
        </p:txBody>
      </p:sp>
      <p:sp>
        <p:nvSpPr>
          <p:cNvPr id="5" name="Text Placeholder 4"/>
          <p:cNvSpPr>
            <a:spLocks noGrp="1"/>
          </p:cNvSpPr>
          <p:nvPr>
            <p:ph type="body" sz="quarter" idx="3"/>
          </p:nvPr>
        </p:nvSpPr>
        <p:spPr>
          <a:xfrm>
            <a:off x="5688115" y="1363325"/>
            <a:ext cx="5183188" cy="823912"/>
          </a:xfrm>
        </p:spPr>
        <p:txBody>
          <a:bodyPr anchor="ctr">
            <a:noAutofit/>
          </a:bodyPr>
          <a:lstStyle/>
          <a:p>
            <a:pPr algn="ctr">
              <a:lnSpc>
                <a:spcPct val="240000"/>
              </a:lnSpc>
            </a:pPr>
            <a:r>
              <a:rPr lang="en-US" sz="2800" dirty="0">
                <a:solidFill>
                  <a:srgbClr val="002060"/>
                </a:solidFill>
              </a:rPr>
              <a:t>In the community</a:t>
            </a:r>
            <a:endParaRPr lang="en-AU" sz="2800" dirty="0">
              <a:solidFill>
                <a:srgbClr val="002060"/>
              </a:solidFill>
            </a:endParaRPr>
          </a:p>
        </p:txBody>
      </p:sp>
      <p:sp>
        <p:nvSpPr>
          <p:cNvPr id="6" name="Content Placeholder 5"/>
          <p:cNvSpPr>
            <a:spLocks noGrp="1"/>
          </p:cNvSpPr>
          <p:nvPr>
            <p:ph sz="quarter" idx="4"/>
          </p:nvPr>
        </p:nvSpPr>
        <p:spPr/>
        <p:txBody>
          <a:bodyPr>
            <a:normAutofit/>
          </a:bodyPr>
          <a:lstStyle/>
          <a:p>
            <a:r>
              <a:rPr lang="en-US" sz="2400" dirty="0">
                <a:solidFill>
                  <a:srgbClr val="0070C0"/>
                </a:solidFill>
              </a:rPr>
              <a:t>Women have greater social engagement in their community and can be champions of change.</a:t>
            </a:r>
          </a:p>
          <a:p>
            <a:pPr marL="0" indent="0">
              <a:buNone/>
            </a:pPr>
            <a:endParaRPr lang="en-US" sz="2400" dirty="0">
              <a:solidFill>
                <a:srgbClr val="0070C0"/>
              </a:solidFill>
            </a:endParaRPr>
          </a:p>
          <a:p>
            <a:r>
              <a:rPr lang="en-US" sz="2400" dirty="0">
                <a:solidFill>
                  <a:srgbClr val="0070C0"/>
                </a:solidFill>
              </a:rPr>
              <a:t>Women immediately feel the benefit of the change to clean energy.</a:t>
            </a:r>
          </a:p>
          <a:p>
            <a:endParaRPr lang="en-US" sz="2400" dirty="0">
              <a:solidFill>
                <a:srgbClr val="0070C0"/>
              </a:solidFill>
            </a:endParaRPr>
          </a:p>
          <a:p>
            <a:r>
              <a:rPr lang="en-US" sz="2400" dirty="0">
                <a:solidFill>
                  <a:srgbClr val="0070C0"/>
                </a:solidFill>
              </a:rPr>
              <a:t>Women have the potential to accelerate the energy-system change.</a:t>
            </a:r>
          </a:p>
          <a:p>
            <a:endParaRPr lang="en-AU" sz="2400" dirty="0"/>
          </a:p>
        </p:txBody>
      </p:sp>
      <p:cxnSp>
        <p:nvCxnSpPr>
          <p:cNvPr id="8" name="Straight Connector 7"/>
          <p:cNvCxnSpPr/>
          <p:nvPr/>
        </p:nvCxnSpPr>
        <p:spPr>
          <a:xfrm>
            <a:off x="6096000" y="1662547"/>
            <a:ext cx="0" cy="4767593"/>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39788" y="2185199"/>
            <a:ext cx="10515600" cy="7179"/>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1874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980" y="12797"/>
            <a:ext cx="10515600" cy="1325563"/>
          </a:xfrm>
        </p:spPr>
        <p:txBody>
          <a:bodyPr/>
          <a:lstStyle/>
          <a:p>
            <a:r>
              <a:rPr lang="en-US" b="1" dirty="0">
                <a:solidFill>
                  <a:srgbClr val="002060"/>
                </a:solidFill>
              </a:rPr>
              <a:t>Case Study:  Solar Sister</a:t>
            </a:r>
            <a:endParaRPr lang="en-AU" b="1" dirty="0">
              <a:solidFill>
                <a:srgbClr val="002060"/>
              </a:solidFill>
            </a:endParaRPr>
          </a:p>
        </p:txBody>
      </p:sp>
      <p:sp>
        <p:nvSpPr>
          <p:cNvPr id="3" name="Content Placeholder 2"/>
          <p:cNvSpPr>
            <a:spLocks noGrp="1"/>
          </p:cNvSpPr>
          <p:nvPr>
            <p:ph idx="1"/>
          </p:nvPr>
        </p:nvSpPr>
        <p:spPr>
          <a:xfrm>
            <a:off x="311246" y="1350624"/>
            <a:ext cx="10682681" cy="3594686"/>
          </a:xfrm>
        </p:spPr>
        <p:txBody>
          <a:bodyPr>
            <a:normAutofit/>
          </a:bodyPr>
          <a:lstStyle/>
          <a:p>
            <a:r>
              <a:rPr lang="en-GB" dirty="0">
                <a:solidFill>
                  <a:srgbClr val="0070C0"/>
                </a:solidFill>
              </a:rPr>
              <a:t>Empowering women and communities through clean energy;</a:t>
            </a:r>
          </a:p>
          <a:p>
            <a:r>
              <a:rPr lang="en-GB" dirty="0">
                <a:solidFill>
                  <a:srgbClr val="0070C0"/>
                </a:solidFill>
              </a:rPr>
              <a:t>Redefining the role of women in off-grid communities;</a:t>
            </a:r>
          </a:p>
          <a:p>
            <a:r>
              <a:rPr lang="en-GB" dirty="0">
                <a:solidFill>
                  <a:srgbClr val="0070C0"/>
                </a:solidFill>
              </a:rPr>
              <a:t>Providing opportunities for women to become clean-energy entrepreneurs;</a:t>
            </a:r>
          </a:p>
          <a:p>
            <a:r>
              <a:rPr lang="en-GB" dirty="0">
                <a:solidFill>
                  <a:srgbClr val="0070C0"/>
                </a:solidFill>
              </a:rPr>
              <a:t>Massive multi-generation community benefits;</a:t>
            </a:r>
          </a:p>
          <a:p>
            <a:r>
              <a:rPr lang="en-GB" dirty="0">
                <a:solidFill>
                  <a:srgbClr val="0070C0"/>
                </a:solidFill>
              </a:rPr>
              <a:t>Health benefits;</a:t>
            </a:r>
          </a:p>
          <a:p>
            <a:r>
              <a:rPr lang="en-GB" dirty="0">
                <a:solidFill>
                  <a:srgbClr val="0070C0"/>
                </a:solidFill>
              </a:rPr>
              <a:t>Financially empowering.</a:t>
            </a:r>
          </a:p>
        </p:txBody>
      </p:sp>
      <p:pic>
        <p:nvPicPr>
          <p:cNvPr id="8194" name="Picture 2" descr="Image result for Solar Sisters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44982" y="89470"/>
            <a:ext cx="1790700" cy="26289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47085" y="5027959"/>
            <a:ext cx="98761491" cy="1200329"/>
          </a:xfrm>
          <a:prstGeom prst="rect">
            <a:avLst/>
          </a:prstGeom>
          <a:noFill/>
        </p:spPr>
        <p:txBody>
          <a:bodyPr wrap="square" rtlCol="0">
            <a:spAutoFit/>
          </a:bodyPr>
          <a:lstStyle/>
          <a:p>
            <a:r>
              <a:rPr lang="en-US" dirty="0"/>
              <a:t>    </a:t>
            </a:r>
            <a:r>
              <a:rPr lang="en-US" dirty="0">
                <a:solidFill>
                  <a:srgbClr val="002060"/>
                </a:solidFill>
              </a:rPr>
              <a:t>Double household income</a:t>
            </a:r>
          </a:p>
          <a:p>
            <a:r>
              <a:rPr lang="en-US" dirty="0">
                <a:solidFill>
                  <a:srgbClr val="002060"/>
                </a:solidFill>
              </a:rPr>
              <a:t>    30% reduction in household expenses when solar replaces kerosene</a:t>
            </a:r>
          </a:p>
          <a:p>
            <a:r>
              <a:rPr lang="en-US" dirty="0">
                <a:solidFill>
                  <a:srgbClr val="002060"/>
                </a:solidFill>
              </a:rPr>
              <a:t>    3 hours more study time for children everyday when solar lamp replaces kerosene</a:t>
            </a:r>
          </a:p>
          <a:p>
            <a:r>
              <a:rPr lang="en-US" dirty="0">
                <a:solidFill>
                  <a:srgbClr val="002060"/>
                </a:solidFill>
              </a:rPr>
              <a:t>    $46 of economic impact generated for every $1 invested in a Solar Sister Entrepreneur</a:t>
            </a:r>
            <a:endParaRPr lang="en-AU" dirty="0">
              <a:solidFill>
                <a:srgbClr val="002060"/>
              </a:solidFill>
            </a:endParaRPr>
          </a:p>
        </p:txBody>
      </p:sp>
      <p:sp>
        <p:nvSpPr>
          <p:cNvPr id="5" name="AutoShape 4" descr="Image result for green tick"/>
          <p:cNvSpPr>
            <a:spLocks noChangeAspect="1" noChangeArrowheads="1"/>
          </p:cNvSpPr>
          <p:nvPr/>
        </p:nvSpPr>
        <p:spPr bwMode="auto">
          <a:xfrm>
            <a:off x="155575" y="-144463"/>
            <a:ext cx="3275522"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dirty="0"/>
          </a:p>
        </p:txBody>
      </p:sp>
      <p:pic>
        <p:nvPicPr>
          <p:cNvPr id="8204" name="Picture 12" descr="http://www.clker.com/cliparts/R/C/5/I/G/P/green-light-tick-mark-md.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0598" y="5075798"/>
            <a:ext cx="332974" cy="33185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descr="http://www.clker.com/cliparts/R/C/5/I/G/P/green-light-tick-mark-md.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320" y="5308990"/>
            <a:ext cx="332974" cy="33185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2" descr="http://www.clker.com/cliparts/R/C/5/I/G/P/green-light-tick-mark-md.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319" y="5603675"/>
            <a:ext cx="332974" cy="33185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2" descr="http://www.clker.com/cliparts/R/C/5/I/G/P/green-light-tick-mark-md.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2648" y="5872360"/>
            <a:ext cx="332974" cy="331857"/>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undefin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28778" y="6164757"/>
            <a:ext cx="3331673" cy="64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3418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17"/>
            <a:ext cx="10515600" cy="1325563"/>
          </a:xfrm>
        </p:spPr>
        <p:txBody>
          <a:bodyPr/>
          <a:lstStyle/>
          <a:p>
            <a:r>
              <a:rPr lang="en-US" b="1" dirty="0">
                <a:solidFill>
                  <a:srgbClr val="002060"/>
                </a:solidFill>
              </a:rPr>
              <a:t>Case Study:  GE – The Economic Impact</a:t>
            </a:r>
            <a:endParaRPr lang="en-AU" b="1" dirty="0">
              <a:solidFill>
                <a:srgbClr val="002060"/>
              </a:solidFill>
            </a:endParaRPr>
          </a:p>
        </p:txBody>
      </p:sp>
      <p:sp>
        <p:nvSpPr>
          <p:cNvPr id="3" name="Content Placeholder 2"/>
          <p:cNvSpPr>
            <a:spLocks noGrp="1"/>
          </p:cNvSpPr>
          <p:nvPr>
            <p:ph idx="1"/>
          </p:nvPr>
        </p:nvSpPr>
        <p:spPr>
          <a:xfrm>
            <a:off x="7021813" y="3817470"/>
            <a:ext cx="5222345" cy="2226372"/>
          </a:xfrm>
        </p:spPr>
        <p:txBody>
          <a:bodyPr>
            <a:normAutofit fontScale="92500" lnSpcReduction="10000"/>
          </a:bodyPr>
          <a:lstStyle/>
          <a:p>
            <a:r>
              <a:rPr lang="en-US" sz="2000" dirty="0">
                <a:solidFill>
                  <a:srgbClr val="0070C0"/>
                </a:solidFill>
              </a:rPr>
              <a:t>How do we capture the imagination of girls who are interested in STEM?  How do we market to potential employees?  How do we bring the potential of a STEM career to life?</a:t>
            </a:r>
          </a:p>
          <a:p>
            <a:r>
              <a:rPr lang="en-US" sz="2000" dirty="0">
                <a:solidFill>
                  <a:srgbClr val="0070C0"/>
                </a:solidFill>
              </a:rPr>
              <a:t>“We’ve been collaborating more and more with GE’s university relations department, and doing things on campus that bring the STEM experience to life in a fun way”.</a:t>
            </a:r>
          </a:p>
          <a:p>
            <a:pPr marL="0" indent="0">
              <a:buNone/>
            </a:pPr>
            <a:endParaRPr lang="en-GB" dirty="0"/>
          </a:p>
          <a:p>
            <a:pPr marL="0" indent="0">
              <a:buNone/>
            </a:pPr>
            <a:endParaRPr lang="en-GB" dirty="0"/>
          </a:p>
          <a:p>
            <a:endParaRPr lang="en-AU" dirty="0"/>
          </a:p>
        </p:txBody>
      </p:sp>
      <p:pic>
        <p:nvPicPr>
          <p:cNvPr id="3074" name="Picture 2" descr="Image result for ge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22978" y="96682"/>
            <a:ext cx="1045929" cy="104592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undefin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99438" y="6179427"/>
            <a:ext cx="3331673" cy="648603"/>
          </a:xfrm>
          <a:prstGeom prst="rect">
            <a:avLst/>
          </a:prstGeom>
          <a:noFill/>
          <a:extLst>
            <a:ext uri="{909E8E84-426E-40DD-AFC4-6F175D3DCCD1}">
              <a14:hiddenFill xmlns:a14="http://schemas.microsoft.com/office/drawing/2010/main">
                <a:solidFill>
                  <a:srgbClr val="FFFFFF"/>
                </a:solidFill>
              </a14:hiddenFill>
            </a:ext>
          </a:extLst>
        </p:spPr>
      </p:pic>
      <p:pic>
        <p:nvPicPr>
          <p:cNvPr id="4" name="sQ6_fOX7ITQ"/>
          <p:cNvPicPr>
            <a:picLocks noRot="1" noChangeAspect="1"/>
          </p:cNvPicPr>
          <p:nvPr>
            <a:videoFile r:link="rId1"/>
          </p:nvPr>
        </p:nvPicPr>
        <p:blipFill>
          <a:blip r:embed="rId6"/>
          <a:stretch>
            <a:fillRect/>
          </a:stretch>
        </p:blipFill>
        <p:spPr>
          <a:xfrm>
            <a:off x="891857" y="3525574"/>
            <a:ext cx="5676561" cy="3193066"/>
          </a:xfrm>
          <a:prstGeom prst="rect">
            <a:avLst/>
          </a:prstGeom>
        </p:spPr>
      </p:pic>
      <p:sp>
        <p:nvSpPr>
          <p:cNvPr id="7" name="Content Placeholder 2"/>
          <p:cNvSpPr txBox="1">
            <a:spLocks/>
          </p:cNvSpPr>
          <p:nvPr/>
        </p:nvSpPr>
        <p:spPr>
          <a:xfrm>
            <a:off x="838200" y="1010942"/>
            <a:ext cx="10682681" cy="30867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solidFill>
                  <a:srgbClr val="0070C0"/>
                </a:solidFill>
              </a:rPr>
              <a:t>In 2017 GE launched an to boost female employees in technology roles to 20,000 by 2020 and establish an even gender ratio for all technical entry-level programs. This is a 36% increase for women in technical roles.</a:t>
            </a:r>
          </a:p>
          <a:p>
            <a:r>
              <a:rPr lang="en-US" sz="2000" dirty="0">
                <a:solidFill>
                  <a:srgbClr val="0070C0"/>
                </a:solidFill>
              </a:rPr>
              <a:t>GE has found that nearly 40% of women with engineering degrees either leave the profession or never enter the field. </a:t>
            </a:r>
          </a:p>
          <a:p>
            <a:r>
              <a:rPr lang="en-US" sz="2000" dirty="0">
                <a:solidFill>
                  <a:srgbClr val="0070C0"/>
                </a:solidFill>
              </a:rPr>
              <a:t>According to the OECD, closing the gender gap could increase GDP by up to 10% by 2030, with OECD studies showing that more gender-diverse companies perform 53% better than less diverse companies.  </a:t>
            </a:r>
            <a:endParaRPr lang="en-AU" dirty="0"/>
          </a:p>
        </p:txBody>
      </p:sp>
    </p:spTree>
    <p:extLst>
      <p:ext uri="{BB962C8B-B14F-4D97-AF65-F5344CB8AC3E}">
        <p14:creationId xmlns:p14="http://schemas.microsoft.com/office/powerpoint/2010/main" val="1540035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undefin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04323" y="6189207"/>
            <a:ext cx="3331673" cy="64860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18901" y="18442"/>
            <a:ext cx="7460040" cy="3846916"/>
          </a:xfrm>
          <a:prstGeom prst="rect">
            <a:avLst/>
          </a:prstGeom>
        </p:spPr>
      </p:pic>
      <p:pic>
        <p:nvPicPr>
          <p:cNvPr id="7170" name="Picture 2" descr="Image result for Origin energy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9309" y="47052"/>
            <a:ext cx="1234083" cy="123408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8413" y="4252469"/>
            <a:ext cx="8177442" cy="2108297"/>
          </a:xfrm>
          <a:prstGeom prst="rect">
            <a:avLst/>
          </a:prstGeom>
        </p:spPr>
      </p:pic>
      <p:sp>
        <p:nvSpPr>
          <p:cNvPr id="2" name="Title 1"/>
          <p:cNvSpPr>
            <a:spLocks noGrp="1"/>
          </p:cNvSpPr>
          <p:nvPr>
            <p:ph type="title"/>
          </p:nvPr>
        </p:nvSpPr>
        <p:spPr>
          <a:xfrm>
            <a:off x="422562" y="18442"/>
            <a:ext cx="3288826" cy="1325563"/>
          </a:xfrm>
        </p:spPr>
        <p:txBody>
          <a:bodyPr/>
          <a:lstStyle/>
          <a:p>
            <a:r>
              <a:rPr lang="en-US" b="1" dirty="0">
                <a:solidFill>
                  <a:srgbClr val="002060"/>
                </a:solidFill>
              </a:rPr>
              <a:t>Case Study:  Origin Energy</a:t>
            </a:r>
            <a:endParaRPr lang="en-AU" b="1" dirty="0">
              <a:solidFill>
                <a:srgbClr val="002060"/>
              </a:solidFill>
            </a:endParaRPr>
          </a:p>
        </p:txBody>
      </p:sp>
      <p:sp>
        <p:nvSpPr>
          <p:cNvPr id="3" name="Content Placeholder 2"/>
          <p:cNvSpPr>
            <a:spLocks noGrp="1"/>
          </p:cNvSpPr>
          <p:nvPr>
            <p:ph idx="1"/>
          </p:nvPr>
        </p:nvSpPr>
        <p:spPr>
          <a:xfrm>
            <a:off x="422563" y="1649538"/>
            <a:ext cx="4966040" cy="2731760"/>
          </a:xfrm>
        </p:spPr>
        <p:txBody>
          <a:bodyPr>
            <a:normAutofit/>
          </a:bodyPr>
          <a:lstStyle/>
          <a:p>
            <a:pPr lvl="0"/>
            <a:r>
              <a:rPr lang="en-GB" sz="2100" dirty="0">
                <a:solidFill>
                  <a:srgbClr val="0070C0"/>
                </a:solidFill>
              </a:rPr>
              <a:t>Origin is an integrated energy company encompassing exploration, production, power generation </a:t>
            </a:r>
          </a:p>
          <a:p>
            <a:pPr marL="0" lvl="0" indent="0">
              <a:buNone/>
              <a:tabLst>
                <a:tab pos="268288" algn="l"/>
              </a:tabLst>
            </a:pPr>
            <a:r>
              <a:rPr lang="en-GB" sz="2100" dirty="0">
                <a:solidFill>
                  <a:srgbClr val="0070C0"/>
                </a:solidFill>
              </a:rPr>
              <a:t>	and retailing</a:t>
            </a:r>
          </a:p>
          <a:p>
            <a:pPr lvl="0"/>
            <a:r>
              <a:rPr lang="en-GB" sz="2100" dirty="0">
                <a:solidFill>
                  <a:srgbClr val="0070C0"/>
                </a:solidFill>
              </a:rPr>
              <a:t>Recognised as a world-leader in providing equal opportunities in the energy sector. </a:t>
            </a:r>
            <a:endParaRPr lang="en-AU" sz="2100" dirty="0">
              <a:solidFill>
                <a:srgbClr val="0070C0"/>
              </a:solidFill>
            </a:endParaRPr>
          </a:p>
          <a:p>
            <a:pPr marL="0" indent="0">
              <a:buNone/>
            </a:pPr>
            <a:endParaRPr lang="en-GB" sz="1100" i="1" dirty="0"/>
          </a:p>
          <a:p>
            <a:pPr marL="0" indent="0">
              <a:buNone/>
            </a:pPr>
            <a:endParaRPr lang="en-GB" sz="1100" i="1" dirty="0"/>
          </a:p>
          <a:p>
            <a:pPr lvl="0"/>
            <a:endParaRPr lang="en-AU" dirty="0"/>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US" dirty="0">
              <a:solidFill>
                <a:srgbClr val="0070C0"/>
              </a:solidFill>
            </a:endParaRPr>
          </a:p>
          <a:p>
            <a:pPr marL="0" indent="0">
              <a:buNone/>
            </a:pPr>
            <a:endParaRPr lang="en-GB" dirty="0"/>
          </a:p>
          <a:p>
            <a:endParaRPr lang="en-AU" dirty="0"/>
          </a:p>
        </p:txBody>
      </p:sp>
    </p:spTree>
    <p:extLst>
      <p:ext uri="{BB962C8B-B14F-4D97-AF65-F5344CB8AC3E}">
        <p14:creationId xmlns:p14="http://schemas.microsoft.com/office/powerpoint/2010/main" val="2037590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2406</TotalTime>
  <Words>730</Words>
  <Application>Microsoft Office PowerPoint</Application>
  <PresentationFormat>Widescreen</PresentationFormat>
  <Paragraphs>133</Paragraphs>
  <Slides>11</Slides>
  <Notes>4</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Powered by Women</vt:lpstr>
      <vt:lpstr>PowerPoint Presentation</vt:lpstr>
      <vt:lpstr>Gender Action Plan (GAP)</vt:lpstr>
      <vt:lpstr>Data Results – Overall Employment</vt:lpstr>
      <vt:lpstr>Data Results – Technical Roles</vt:lpstr>
      <vt:lpstr>Why are Women good for business?</vt:lpstr>
      <vt:lpstr>Case Study:  Solar Sister</vt:lpstr>
      <vt:lpstr>Case Study:  GE – The Economic Impact</vt:lpstr>
      <vt:lpstr>Case Study:  Origin Energy</vt:lpstr>
      <vt:lpstr>What will I be working on?</vt:lpstr>
      <vt:lpstr>What I need from you to assist your utility reach full potential </vt:lpstr>
    </vt:vector>
  </TitlesOfParts>
  <Company>AARNet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tgrov</dc:creator>
  <cp:lastModifiedBy>Baker</cp:lastModifiedBy>
  <cp:revision>65</cp:revision>
  <dcterms:created xsi:type="dcterms:W3CDTF">2017-07-27T11:09:36Z</dcterms:created>
  <dcterms:modified xsi:type="dcterms:W3CDTF">2017-07-30T19:00:04Z</dcterms:modified>
</cp:coreProperties>
</file>