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7" r:id="rId2"/>
    <p:sldId id="258" r:id="rId3"/>
    <p:sldId id="259" r:id="rId4"/>
    <p:sldId id="260" r:id="rId5"/>
    <p:sldId id="519" r:id="rId6"/>
    <p:sldId id="520" r:id="rId7"/>
    <p:sldId id="498" r:id="rId8"/>
    <p:sldId id="521" r:id="rId9"/>
    <p:sldId id="553" r:id="rId10"/>
    <p:sldId id="552" r:id="rId11"/>
    <p:sldId id="523" r:id="rId12"/>
    <p:sldId id="524" r:id="rId13"/>
    <p:sldId id="525" r:id="rId14"/>
    <p:sldId id="554" r:id="rId15"/>
    <p:sldId id="555" r:id="rId16"/>
    <p:sldId id="556" r:id="rId17"/>
    <p:sldId id="557" r:id="rId18"/>
    <p:sldId id="526" r:id="rId19"/>
    <p:sldId id="527" r:id="rId20"/>
    <p:sldId id="558" r:id="rId21"/>
    <p:sldId id="528" r:id="rId22"/>
    <p:sldId id="551" r:id="rId23"/>
    <p:sldId id="529" r:id="rId24"/>
    <p:sldId id="559" r:id="rId25"/>
    <p:sldId id="530" r:id="rId26"/>
    <p:sldId id="550" r:id="rId27"/>
    <p:sldId id="569" r:id="rId28"/>
    <p:sldId id="531" r:id="rId29"/>
    <p:sldId id="560" r:id="rId30"/>
    <p:sldId id="532" r:id="rId31"/>
    <p:sldId id="534" r:id="rId32"/>
    <p:sldId id="535" r:id="rId33"/>
    <p:sldId id="547" r:id="rId34"/>
    <p:sldId id="561" r:id="rId35"/>
    <p:sldId id="562" r:id="rId36"/>
    <p:sldId id="573" r:id="rId37"/>
    <p:sldId id="570" r:id="rId38"/>
    <p:sldId id="571" r:id="rId39"/>
    <p:sldId id="572" r:id="rId40"/>
    <p:sldId id="564" r:id="rId41"/>
    <p:sldId id="563" r:id="rId42"/>
    <p:sldId id="574" r:id="rId43"/>
    <p:sldId id="575" r:id="rId44"/>
    <p:sldId id="576" r:id="rId45"/>
    <p:sldId id="541" r:id="rId46"/>
    <p:sldId id="577" r:id="rId47"/>
    <p:sldId id="310" r:id="rId48"/>
    <p:sldId id="542" r:id="rId49"/>
    <p:sldId id="517" r:id="rId50"/>
    <p:sldId id="518" r:id="rId51"/>
    <p:sldId id="307"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85333" autoAdjust="0"/>
  </p:normalViewPr>
  <p:slideViewPr>
    <p:cSldViewPr snapToGrid="0">
      <p:cViewPr varScale="1">
        <p:scale>
          <a:sx n="60" d="100"/>
          <a:sy n="60" d="100"/>
        </p:scale>
        <p:origin x="1710" y="72"/>
      </p:cViewPr>
      <p:guideLst/>
    </p:cSldViewPr>
  </p:slideViewPr>
  <p:outlineViewPr>
    <p:cViewPr>
      <p:scale>
        <a:sx n="33" d="100"/>
        <a:sy n="33" d="100"/>
      </p:scale>
      <p:origin x="0" y="-31254"/>
    </p:cViewPr>
  </p:outlin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AA5982-3780-433E-89FD-EB6F3DB197A1}" type="datetimeFigureOut">
              <a:rPr lang="en-AU" smtClean="0"/>
              <a:t>19/10/2020</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65FBF3-91DF-4E83-AEFB-8D2D9AB2CEB6}" type="slidenum">
              <a:rPr lang="en-AU" smtClean="0"/>
              <a:t>‹#›</a:t>
            </a:fld>
            <a:endParaRPr lang="en-AU"/>
          </a:p>
        </p:txBody>
      </p:sp>
    </p:spTree>
    <p:extLst>
      <p:ext uri="{BB962C8B-B14F-4D97-AF65-F5344CB8AC3E}">
        <p14:creationId xmlns:p14="http://schemas.microsoft.com/office/powerpoint/2010/main" val="3622889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Maximum charge rate notes: </a:t>
            </a:r>
          </a:p>
          <a:p>
            <a:r>
              <a:rPr lang="en-US" dirty="0"/>
              <a:t> </a:t>
            </a:r>
            <a:r>
              <a:rPr lang="en-AU" dirty="0">
                <a:latin typeface="Arial" charset="0"/>
                <a:ea typeface="Arial" charset="0"/>
                <a:cs typeface="Arial" charset="0"/>
              </a:rPr>
              <a:t>the maximum charge rate is generally less than the maximum discharge rate,</a:t>
            </a:r>
          </a:p>
          <a:p>
            <a:pPr algn="just"/>
            <a:r>
              <a:rPr lang="en-AU" dirty="0">
                <a:latin typeface="Arial" charset="0"/>
                <a:ea typeface="Arial" charset="0"/>
                <a:cs typeface="Arial" charset="0"/>
              </a:rPr>
              <a:t>the batteries have to be capable of providing the maximum demand drawn from them by the inverter. </a:t>
            </a:r>
          </a:p>
          <a:p>
            <a:endParaRPr lang="en-AU" dirty="0"/>
          </a:p>
        </p:txBody>
      </p:sp>
      <p:sp>
        <p:nvSpPr>
          <p:cNvPr id="4" name="Slide Number Placeholder 3"/>
          <p:cNvSpPr>
            <a:spLocks noGrp="1"/>
          </p:cNvSpPr>
          <p:nvPr>
            <p:ph type="sldNum" sz="quarter" idx="5"/>
          </p:nvPr>
        </p:nvSpPr>
        <p:spPr/>
        <p:txBody>
          <a:bodyPr/>
          <a:lstStyle/>
          <a:p>
            <a:fld id="{FA65FBF3-91DF-4E83-AEFB-8D2D9AB2CEB6}" type="slidenum">
              <a:rPr lang="en-AU" smtClean="0"/>
              <a:t>23</a:t>
            </a:fld>
            <a:endParaRPr lang="en-AU"/>
          </a:p>
        </p:txBody>
      </p:sp>
    </p:spTree>
    <p:extLst>
      <p:ext uri="{BB962C8B-B14F-4D97-AF65-F5344CB8AC3E}">
        <p14:creationId xmlns:p14="http://schemas.microsoft.com/office/powerpoint/2010/main" val="2620433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Maximum charge rate notes: </a:t>
            </a:r>
          </a:p>
          <a:p>
            <a:r>
              <a:rPr lang="en-US" dirty="0"/>
              <a:t> </a:t>
            </a:r>
            <a:r>
              <a:rPr lang="en-AU" dirty="0">
                <a:latin typeface="Arial" charset="0"/>
                <a:ea typeface="Arial" charset="0"/>
                <a:cs typeface="Arial" charset="0"/>
              </a:rPr>
              <a:t>the maximum charge rate is generally less than the maximum discharge rate,</a:t>
            </a:r>
          </a:p>
          <a:p>
            <a:pPr algn="just"/>
            <a:r>
              <a:rPr lang="en-AU" dirty="0">
                <a:latin typeface="Arial" charset="0"/>
                <a:ea typeface="Arial" charset="0"/>
                <a:cs typeface="Arial" charset="0"/>
              </a:rPr>
              <a:t>the batteries have to be capable of providing the maximum demand drawn from them by the inverter. </a:t>
            </a:r>
          </a:p>
          <a:p>
            <a:endParaRPr lang="en-AU" dirty="0"/>
          </a:p>
        </p:txBody>
      </p:sp>
      <p:sp>
        <p:nvSpPr>
          <p:cNvPr id="4" name="Slide Number Placeholder 3"/>
          <p:cNvSpPr>
            <a:spLocks noGrp="1"/>
          </p:cNvSpPr>
          <p:nvPr>
            <p:ph type="sldNum" sz="quarter" idx="5"/>
          </p:nvPr>
        </p:nvSpPr>
        <p:spPr/>
        <p:txBody>
          <a:bodyPr/>
          <a:lstStyle/>
          <a:p>
            <a:fld id="{FA65FBF3-91DF-4E83-AEFB-8D2D9AB2CEB6}" type="slidenum">
              <a:rPr lang="en-AU" smtClean="0"/>
              <a:t>24</a:t>
            </a:fld>
            <a:endParaRPr lang="en-AU"/>
          </a:p>
        </p:txBody>
      </p:sp>
    </p:spTree>
    <p:extLst>
      <p:ext uri="{BB962C8B-B14F-4D97-AF65-F5344CB8AC3E}">
        <p14:creationId xmlns:p14="http://schemas.microsoft.com/office/powerpoint/2010/main" val="92040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FA65FBF3-91DF-4E83-AEFB-8D2D9AB2CEB6}" type="slidenum">
              <a:rPr lang="en-AU" smtClean="0"/>
              <a:t>26</a:t>
            </a:fld>
            <a:endParaRPr lang="en-AU"/>
          </a:p>
        </p:txBody>
      </p:sp>
    </p:spTree>
    <p:extLst>
      <p:ext uri="{BB962C8B-B14F-4D97-AF65-F5344CB8AC3E}">
        <p14:creationId xmlns:p14="http://schemas.microsoft.com/office/powerpoint/2010/main" val="1746228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FA65FBF3-91DF-4E83-AEFB-8D2D9AB2CEB6}" type="slidenum">
              <a:rPr lang="en-AU" smtClean="0"/>
              <a:t>27</a:t>
            </a:fld>
            <a:endParaRPr lang="en-AU"/>
          </a:p>
        </p:txBody>
      </p:sp>
    </p:spTree>
    <p:extLst>
      <p:ext uri="{BB962C8B-B14F-4D97-AF65-F5344CB8AC3E}">
        <p14:creationId xmlns:p14="http://schemas.microsoft.com/office/powerpoint/2010/main" val="3504037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Note in this example we don’t know about surge, but max demand is OK – C5 rating can provide 42768VA and max demand is only 40kVA</a:t>
            </a:r>
          </a:p>
        </p:txBody>
      </p:sp>
      <p:sp>
        <p:nvSpPr>
          <p:cNvPr id="4" name="Slide Number Placeholder 3"/>
          <p:cNvSpPr>
            <a:spLocks noGrp="1"/>
          </p:cNvSpPr>
          <p:nvPr>
            <p:ph type="sldNum" sz="quarter" idx="5"/>
          </p:nvPr>
        </p:nvSpPr>
        <p:spPr/>
        <p:txBody>
          <a:bodyPr/>
          <a:lstStyle/>
          <a:p>
            <a:fld id="{FA65FBF3-91DF-4E83-AEFB-8D2D9AB2CEB6}" type="slidenum">
              <a:rPr lang="en-AU" smtClean="0"/>
              <a:t>48</a:t>
            </a:fld>
            <a:endParaRPr lang="en-AU"/>
          </a:p>
        </p:txBody>
      </p:sp>
    </p:spTree>
    <p:extLst>
      <p:ext uri="{BB962C8B-B14F-4D97-AF65-F5344CB8AC3E}">
        <p14:creationId xmlns:p14="http://schemas.microsoft.com/office/powerpoint/2010/main" val="1868101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4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54E0DB6-FE41-4844-8167-DA946190FB9E}" type="datetimeFigureOut">
              <a:rPr lang="en-AU" smtClean="0"/>
              <a:t>19/10/2020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FF3D1EE-05C8-4EC9-BAC2-C0C5C44EB49B}" type="slidenum">
              <a:rPr lang="en-AU" smtClean="0"/>
              <a:t>‹#›</a:t>
            </a:fld>
            <a:endParaRPr lang="en-AU"/>
          </a:p>
        </p:txBody>
      </p:sp>
    </p:spTree>
    <p:extLst>
      <p:ext uri="{BB962C8B-B14F-4D97-AF65-F5344CB8AC3E}">
        <p14:creationId xmlns:p14="http://schemas.microsoft.com/office/powerpoint/2010/main" val="1475119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4E0DB6-FE41-4844-8167-DA946190FB9E}" type="datetimeFigureOut">
              <a:rPr lang="en-AU" smtClean="0"/>
              <a:t>19/10/2020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FF3D1EE-05C8-4EC9-BAC2-C0C5C44EB49B}" type="slidenum">
              <a:rPr lang="en-AU" smtClean="0"/>
              <a:t>‹#›</a:t>
            </a:fld>
            <a:endParaRPr lang="en-AU"/>
          </a:p>
        </p:txBody>
      </p:sp>
    </p:spTree>
    <p:extLst>
      <p:ext uri="{BB962C8B-B14F-4D97-AF65-F5344CB8AC3E}">
        <p14:creationId xmlns:p14="http://schemas.microsoft.com/office/powerpoint/2010/main" val="242238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4E0DB6-FE41-4844-8167-DA946190FB9E}" type="datetimeFigureOut">
              <a:rPr lang="en-AU" smtClean="0"/>
              <a:t>19/10/2020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FF3D1EE-05C8-4EC9-BAC2-C0C5C44EB49B}" type="slidenum">
              <a:rPr lang="en-AU" smtClean="0"/>
              <a:t>‹#›</a:t>
            </a:fld>
            <a:endParaRPr lang="en-AU"/>
          </a:p>
        </p:txBody>
      </p:sp>
    </p:spTree>
    <p:extLst>
      <p:ext uri="{BB962C8B-B14F-4D97-AF65-F5344CB8AC3E}">
        <p14:creationId xmlns:p14="http://schemas.microsoft.com/office/powerpoint/2010/main" val="3665925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4E0DB6-FE41-4844-8167-DA946190FB9E}" type="datetimeFigureOut">
              <a:rPr lang="en-AU" smtClean="0"/>
              <a:t>19/10/2020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FF3D1EE-05C8-4EC9-BAC2-C0C5C44EB49B}" type="slidenum">
              <a:rPr lang="en-AU" smtClean="0"/>
              <a:t>‹#›</a:t>
            </a:fld>
            <a:endParaRPr lang="en-AU"/>
          </a:p>
        </p:txBody>
      </p:sp>
    </p:spTree>
    <p:extLst>
      <p:ext uri="{BB962C8B-B14F-4D97-AF65-F5344CB8AC3E}">
        <p14:creationId xmlns:p14="http://schemas.microsoft.com/office/powerpoint/2010/main" val="1681401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4E0DB6-FE41-4844-8167-DA946190FB9E}" type="datetimeFigureOut">
              <a:rPr lang="en-AU" smtClean="0"/>
              <a:t>19/10/2020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FF3D1EE-05C8-4EC9-BAC2-C0C5C44EB49B}" type="slidenum">
              <a:rPr lang="en-AU" smtClean="0"/>
              <a:t>‹#›</a:t>
            </a:fld>
            <a:endParaRPr lang="en-AU"/>
          </a:p>
        </p:txBody>
      </p:sp>
    </p:spTree>
    <p:extLst>
      <p:ext uri="{BB962C8B-B14F-4D97-AF65-F5344CB8AC3E}">
        <p14:creationId xmlns:p14="http://schemas.microsoft.com/office/powerpoint/2010/main" val="4054903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4E0DB6-FE41-4844-8167-DA946190FB9E}" type="datetimeFigureOut">
              <a:rPr lang="en-AU" smtClean="0"/>
              <a:t>19/10/2020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FF3D1EE-05C8-4EC9-BAC2-C0C5C44EB49B}" type="slidenum">
              <a:rPr lang="en-AU" smtClean="0"/>
              <a:t>‹#›</a:t>
            </a:fld>
            <a:endParaRPr lang="en-AU"/>
          </a:p>
        </p:txBody>
      </p:sp>
    </p:spTree>
    <p:extLst>
      <p:ext uri="{BB962C8B-B14F-4D97-AF65-F5344CB8AC3E}">
        <p14:creationId xmlns:p14="http://schemas.microsoft.com/office/powerpoint/2010/main" val="2040943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4E0DB6-FE41-4844-8167-DA946190FB9E}" type="datetimeFigureOut">
              <a:rPr lang="en-AU" smtClean="0"/>
              <a:t>19/10/2020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FF3D1EE-05C8-4EC9-BAC2-C0C5C44EB49B}" type="slidenum">
              <a:rPr lang="en-AU" smtClean="0"/>
              <a:t>‹#›</a:t>
            </a:fld>
            <a:endParaRPr lang="en-AU"/>
          </a:p>
        </p:txBody>
      </p:sp>
    </p:spTree>
    <p:extLst>
      <p:ext uri="{BB962C8B-B14F-4D97-AF65-F5344CB8AC3E}">
        <p14:creationId xmlns:p14="http://schemas.microsoft.com/office/powerpoint/2010/main" val="2882326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4E0DB6-FE41-4844-8167-DA946190FB9E}" type="datetimeFigureOut">
              <a:rPr lang="en-AU" smtClean="0"/>
              <a:t>19/10/2020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FF3D1EE-05C8-4EC9-BAC2-C0C5C44EB49B}" type="slidenum">
              <a:rPr lang="en-AU" smtClean="0"/>
              <a:t>‹#›</a:t>
            </a:fld>
            <a:endParaRPr lang="en-AU"/>
          </a:p>
        </p:txBody>
      </p:sp>
    </p:spTree>
    <p:extLst>
      <p:ext uri="{BB962C8B-B14F-4D97-AF65-F5344CB8AC3E}">
        <p14:creationId xmlns:p14="http://schemas.microsoft.com/office/powerpoint/2010/main" val="2361464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4E0DB6-FE41-4844-8167-DA946190FB9E}" type="datetimeFigureOut">
              <a:rPr lang="en-AU" smtClean="0"/>
              <a:t>19/10/2020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FF3D1EE-05C8-4EC9-BAC2-C0C5C44EB49B}" type="slidenum">
              <a:rPr lang="en-AU" smtClean="0"/>
              <a:t>‹#›</a:t>
            </a:fld>
            <a:endParaRPr lang="en-AU"/>
          </a:p>
        </p:txBody>
      </p:sp>
    </p:spTree>
    <p:extLst>
      <p:ext uri="{BB962C8B-B14F-4D97-AF65-F5344CB8AC3E}">
        <p14:creationId xmlns:p14="http://schemas.microsoft.com/office/powerpoint/2010/main" val="2704314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4E0DB6-FE41-4844-8167-DA946190FB9E}" type="datetimeFigureOut">
              <a:rPr lang="en-AU" smtClean="0"/>
              <a:t>19/10/2020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FF3D1EE-05C8-4EC9-BAC2-C0C5C44EB49B}" type="slidenum">
              <a:rPr lang="en-AU" smtClean="0"/>
              <a:t>‹#›</a:t>
            </a:fld>
            <a:endParaRPr lang="en-AU"/>
          </a:p>
        </p:txBody>
      </p:sp>
    </p:spTree>
    <p:extLst>
      <p:ext uri="{BB962C8B-B14F-4D97-AF65-F5344CB8AC3E}">
        <p14:creationId xmlns:p14="http://schemas.microsoft.com/office/powerpoint/2010/main" val="598904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4E0DB6-FE41-4844-8167-DA946190FB9E}" type="datetimeFigureOut">
              <a:rPr lang="en-AU" smtClean="0"/>
              <a:t>19/10/2020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FF3D1EE-05C8-4EC9-BAC2-C0C5C44EB49B}" type="slidenum">
              <a:rPr lang="en-AU" smtClean="0"/>
              <a:t>‹#›</a:t>
            </a:fld>
            <a:endParaRPr lang="en-AU"/>
          </a:p>
        </p:txBody>
      </p:sp>
    </p:spTree>
    <p:extLst>
      <p:ext uri="{BB962C8B-B14F-4D97-AF65-F5344CB8AC3E}">
        <p14:creationId xmlns:p14="http://schemas.microsoft.com/office/powerpoint/2010/main" val="163934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4.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cid:image004.jpg@01CDA07B.5AF43DB0"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cid:image001.jpg@01CD9D7F.9C97BD9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4E0DB6-FE41-4844-8167-DA946190FB9E}" type="datetimeFigureOut">
              <a:rPr lang="en-AU" smtClean="0"/>
              <a:t>19/10/2020</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F3D1EE-05C8-4EC9-BAC2-C0C5C44EB49B}" type="slidenum">
              <a:rPr lang="en-AU" smtClean="0"/>
              <a:t>‹#›</a:t>
            </a:fld>
            <a:endParaRPr lang="en-AU"/>
          </a:p>
        </p:txBody>
      </p:sp>
      <p:pic>
        <p:nvPicPr>
          <p:cNvPr id="7" name="Picture 6" descr="Description: GIFlogoColorSmall">
            <a:extLst>
              <a:ext uri="{FF2B5EF4-FFF2-40B4-BE49-F238E27FC236}">
                <a16:creationId xmlns:a16="http://schemas.microsoft.com/office/drawing/2014/main" xmlns="" id="{77856621-EA63-4308-97E6-6D8AAB1AB577}"/>
              </a:ext>
            </a:extLst>
          </p:cNvPr>
          <p:cNvPicPr/>
          <p:nvPr userDrawn="1"/>
        </p:nvPicPr>
        <p:blipFill>
          <a:blip r:embed="rId13" r:link="rId14" cstate="print">
            <a:extLst>
              <a:ext uri="{28A0092B-C50C-407E-A947-70E740481C1C}">
                <a14:useLocalDpi xmlns:a14="http://schemas.microsoft.com/office/drawing/2010/main" val="0"/>
              </a:ext>
            </a:extLst>
          </a:blip>
          <a:srcRect/>
          <a:stretch>
            <a:fillRect/>
          </a:stretch>
        </p:blipFill>
        <p:spPr bwMode="auto">
          <a:xfrm>
            <a:off x="827434" y="6165304"/>
            <a:ext cx="1296294" cy="730251"/>
          </a:xfrm>
          <a:prstGeom prst="rect">
            <a:avLst/>
          </a:prstGeom>
          <a:noFill/>
          <a:ln>
            <a:noFill/>
          </a:ln>
        </p:spPr>
      </p:pic>
      <p:pic>
        <p:nvPicPr>
          <p:cNvPr id="8" name="Picture 7" descr="ppa_map">
            <a:extLst>
              <a:ext uri="{FF2B5EF4-FFF2-40B4-BE49-F238E27FC236}">
                <a16:creationId xmlns:a16="http://schemas.microsoft.com/office/drawing/2014/main" xmlns="" id="{75591770-9AA0-48B2-A231-B15DEC624995}"/>
              </a:ext>
            </a:extLst>
          </p:cNvPr>
          <p:cNvPicPr/>
          <p:nvPr userDrawn="1"/>
        </p:nvPicPr>
        <p:blipFill>
          <a:blip r:embed="rId15" r:link="rId16" cstate="print">
            <a:extLst>
              <a:ext uri="{28A0092B-C50C-407E-A947-70E740481C1C}">
                <a14:useLocalDpi xmlns:a14="http://schemas.microsoft.com/office/drawing/2010/main" val="0"/>
              </a:ext>
            </a:extLst>
          </a:blip>
          <a:srcRect/>
          <a:stretch>
            <a:fillRect/>
          </a:stretch>
        </p:blipFill>
        <p:spPr bwMode="auto">
          <a:xfrm>
            <a:off x="7236296" y="6102756"/>
            <a:ext cx="941705" cy="730250"/>
          </a:xfrm>
          <a:prstGeom prst="rect">
            <a:avLst/>
          </a:prstGeom>
          <a:noFill/>
          <a:ln>
            <a:noFill/>
          </a:ln>
        </p:spPr>
      </p:pic>
      <p:pic>
        <p:nvPicPr>
          <p:cNvPr id="9" name="Picture 8">
            <a:extLst>
              <a:ext uri="{FF2B5EF4-FFF2-40B4-BE49-F238E27FC236}">
                <a16:creationId xmlns:a16="http://schemas.microsoft.com/office/drawing/2014/main" xmlns="" id="{7E5C7057-774E-4700-AA28-DCED595AE916}"/>
              </a:ext>
            </a:extLst>
          </p:cNvPr>
          <p:cNvPicPr/>
          <p:nvPr userDrawn="1"/>
        </p:nvPicPr>
        <p:blipFill>
          <a:blip r:embed="rId17" cstate="print">
            <a:extLst>
              <a:ext uri="{28A0092B-C50C-407E-A947-70E740481C1C}">
                <a14:useLocalDpi xmlns:a14="http://schemas.microsoft.com/office/drawing/2010/main" val="0"/>
              </a:ext>
            </a:extLst>
          </a:blip>
          <a:stretch>
            <a:fillRect/>
          </a:stretch>
        </p:blipFill>
        <p:spPr>
          <a:xfrm>
            <a:off x="4617060" y="6258797"/>
            <a:ext cx="1755140" cy="526415"/>
          </a:xfrm>
          <a:prstGeom prst="rect">
            <a:avLst/>
          </a:prstGeom>
        </p:spPr>
      </p:pic>
      <p:pic>
        <p:nvPicPr>
          <p:cNvPr id="10" name="Picture 9">
            <a:extLst>
              <a:ext uri="{FF2B5EF4-FFF2-40B4-BE49-F238E27FC236}">
                <a16:creationId xmlns:a16="http://schemas.microsoft.com/office/drawing/2014/main" xmlns="" id="{93900676-0388-47C8-B35F-1272DD1E9BA4}"/>
              </a:ext>
            </a:extLst>
          </p:cNvPr>
          <p:cNvPicPr/>
          <p:nvPr userDrawn="1"/>
        </p:nvPicPr>
        <p:blipFill>
          <a:blip r:embed="rId18"/>
          <a:stretch>
            <a:fillRect/>
          </a:stretch>
        </p:blipFill>
        <p:spPr>
          <a:xfrm>
            <a:off x="2708285" y="6211806"/>
            <a:ext cx="1131221" cy="620395"/>
          </a:xfrm>
          <a:prstGeom prst="rect">
            <a:avLst/>
          </a:prstGeom>
        </p:spPr>
      </p:pic>
    </p:spTree>
    <p:extLst>
      <p:ext uri="{BB962C8B-B14F-4D97-AF65-F5344CB8AC3E}">
        <p14:creationId xmlns:p14="http://schemas.microsoft.com/office/powerpoint/2010/main" val="2796068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3600" kern="1200">
          <a:solidFill>
            <a:schemeClr val="accent1">
              <a:lumMod val="75000"/>
            </a:schemeClr>
          </a:solidFill>
          <a:latin typeface="Arial Narrow" panose="020B0606020202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1F1C23-D367-408C-8A22-8FF5332AA71E}"/>
              </a:ext>
            </a:extLst>
          </p:cNvPr>
          <p:cNvSpPr>
            <a:spLocks noGrp="1"/>
          </p:cNvSpPr>
          <p:nvPr>
            <p:ph type="ctrTitle"/>
          </p:nvPr>
        </p:nvSpPr>
        <p:spPr/>
        <p:txBody>
          <a:bodyPr>
            <a:normAutofit/>
          </a:bodyPr>
          <a:lstStyle/>
          <a:p>
            <a:r>
              <a:rPr lang="en-AU" dirty="0"/>
              <a:t>AC Bus Hybrid System Workshop</a:t>
            </a:r>
          </a:p>
        </p:txBody>
      </p:sp>
      <p:sp>
        <p:nvSpPr>
          <p:cNvPr id="3" name="Subtitle 2">
            <a:extLst>
              <a:ext uri="{FF2B5EF4-FFF2-40B4-BE49-F238E27FC236}">
                <a16:creationId xmlns:a16="http://schemas.microsoft.com/office/drawing/2014/main" xmlns="" id="{98CE9CC2-21C6-4A6F-9E77-57E99B4FD40D}"/>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1846233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DF1877-8F9F-45B4-8204-3AD8529834BA}"/>
              </a:ext>
            </a:extLst>
          </p:cNvPr>
          <p:cNvSpPr>
            <a:spLocks noGrp="1"/>
          </p:cNvSpPr>
          <p:nvPr>
            <p:ph type="title"/>
          </p:nvPr>
        </p:nvSpPr>
        <p:spPr/>
        <p:txBody>
          <a:bodyPr/>
          <a:lstStyle/>
          <a:p>
            <a:r>
              <a:rPr lang="en-AU" dirty="0"/>
              <a:t>Determine energy provided by PV array and battery bank</a:t>
            </a:r>
          </a:p>
        </p:txBody>
      </p:sp>
      <p:sp>
        <p:nvSpPr>
          <p:cNvPr id="3" name="Content Placeholder 2">
            <a:extLst>
              <a:ext uri="{FF2B5EF4-FFF2-40B4-BE49-F238E27FC236}">
                <a16:creationId xmlns:a16="http://schemas.microsoft.com/office/drawing/2014/main" xmlns="" id="{958B4E27-EC0B-4334-9380-90627CCC38BB}"/>
              </a:ext>
            </a:extLst>
          </p:cNvPr>
          <p:cNvSpPr>
            <a:spLocks noGrp="1"/>
          </p:cNvSpPr>
          <p:nvPr>
            <p:ph idx="1"/>
          </p:nvPr>
        </p:nvSpPr>
        <p:spPr/>
        <p:txBody>
          <a:bodyPr>
            <a:normAutofit/>
          </a:bodyPr>
          <a:lstStyle/>
          <a:p>
            <a:pPr marL="0" indent="0">
              <a:buNone/>
            </a:pPr>
            <a:r>
              <a:rPr lang="en-AU" dirty="0"/>
              <a:t>Battery bank energy requirement = Average daily energy use – energy used when generator is running</a:t>
            </a:r>
          </a:p>
          <a:p>
            <a:endParaRPr lang="en-AU" dirty="0"/>
          </a:p>
          <a:p>
            <a:pPr marL="0" indent="0">
              <a:buNone/>
            </a:pPr>
            <a:r>
              <a:rPr lang="en-AU" dirty="0"/>
              <a:t>Therefore:</a:t>
            </a:r>
          </a:p>
          <a:p>
            <a:r>
              <a:rPr lang="en-AU" dirty="0"/>
              <a:t>Energy that must be supplied by battery bank daily is 450kWh – 100kWh = 350 kWh </a:t>
            </a:r>
          </a:p>
          <a:p>
            <a:endParaRPr lang="en-AU" dirty="0"/>
          </a:p>
        </p:txBody>
      </p:sp>
    </p:spTree>
    <p:extLst>
      <p:ext uri="{BB962C8B-B14F-4D97-AF65-F5344CB8AC3E}">
        <p14:creationId xmlns:p14="http://schemas.microsoft.com/office/powerpoint/2010/main" val="1752940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9EA1A5-93AA-44C9-B8E3-A703BC975314}"/>
              </a:ext>
            </a:extLst>
          </p:cNvPr>
          <p:cNvSpPr>
            <a:spLocks noGrp="1"/>
          </p:cNvSpPr>
          <p:nvPr>
            <p:ph type="title"/>
          </p:nvPr>
        </p:nvSpPr>
        <p:spPr/>
        <p:txBody>
          <a:bodyPr/>
          <a:lstStyle/>
          <a:p>
            <a:r>
              <a:rPr lang="en-AU" dirty="0"/>
              <a:t>Determining the capacity of the Battery bank</a:t>
            </a:r>
          </a:p>
        </p:txBody>
      </p:sp>
      <p:sp>
        <p:nvSpPr>
          <p:cNvPr id="3" name="Content Placeholder 2">
            <a:extLst>
              <a:ext uri="{FF2B5EF4-FFF2-40B4-BE49-F238E27FC236}">
                <a16:creationId xmlns:a16="http://schemas.microsoft.com/office/drawing/2014/main" xmlns="" id="{1DC73C16-79A3-44BB-81D7-69BA01787918}"/>
              </a:ext>
            </a:extLst>
          </p:cNvPr>
          <p:cNvSpPr>
            <a:spLocks noGrp="1"/>
          </p:cNvSpPr>
          <p:nvPr>
            <p:ph idx="1"/>
          </p:nvPr>
        </p:nvSpPr>
        <p:spPr/>
        <p:txBody>
          <a:bodyPr>
            <a:normAutofit fontScale="92500" lnSpcReduction="10000"/>
          </a:bodyPr>
          <a:lstStyle/>
          <a:p>
            <a:pPr marL="0" indent="0">
              <a:buNone/>
            </a:pPr>
            <a:r>
              <a:rPr lang="en-AU" dirty="0"/>
              <a:t>The battery bank must be sized to meet the whole daily load that is being supplied by the PV array and battery bank, as there will be days where the solar irradiation is not available.</a:t>
            </a:r>
          </a:p>
          <a:p>
            <a:pPr marL="0" indent="0">
              <a:buNone/>
            </a:pPr>
            <a:r>
              <a:rPr lang="en-AU" i="1" dirty="0"/>
              <a:t>The equation used to calculate the energy required at the battery is:</a:t>
            </a:r>
          </a:p>
          <a:p>
            <a:pPr marL="0" indent="0" algn="ctr">
              <a:buNone/>
            </a:pPr>
            <a:r>
              <a:rPr lang="en-AU" i="1" dirty="0"/>
              <a:t>E</a:t>
            </a:r>
            <a:r>
              <a:rPr lang="en-AU" i="1" baseline="-25000" dirty="0"/>
              <a:t>BATT</a:t>
            </a:r>
            <a:r>
              <a:rPr lang="en-AU" i="1" dirty="0"/>
              <a:t> (</a:t>
            </a:r>
            <a:r>
              <a:rPr lang="en-AU" i="1" dirty="0" err="1"/>
              <a:t>Wh</a:t>
            </a:r>
            <a:r>
              <a:rPr lang="en-AU" i="1" dirty="0"/>
              <a:t>) = E</a:t>
            </a:r>
            <a:r>
              <a:rPr lang="en-AU" i="1" baseline="-25000" dirty="0"/>
              <a:t>BATT_DAY</a:t>
            </a:r>
            <a:r>
              <a:rPr lang="en-AU" i="1" dirty="0"/>
              <a:t> ÷ (DOD× </a:t>
            </a:r>
            <a:r>
              <a:rPr lang="en-AU" i="1" dirty="0" err="1"/>
              <a:t>η</a:t>
            </a:r>
            <a:r>
              <a:rPr lang="en-AU" i="1" baseline="-25000" dirty="0" err="1"/>
              <a:t>INV</a:t>
            </a:r>
            <a:r>
              <a:rPr lang="en-AU" i="1" dirty="0"/>
              <a:t>)</a:t>
            </a:r>
            <a:endParaRPr lang="en-AU" dirty="0"/>
          </a:p>
          <a:p>
            <a:pPr marL="0" indent="0">
              <a:buNone/>
            </a:pPr>
            <a:r>
              <a:rPr lang="en-AU" i="1" dirty="0"/>
              <a:t>Where</a:t>
            </a:r>
          </a:p>
          <a:p>
            <a:pPr marL="0" indent="0">
              <a:buNone/>
            </a:pPr>
            <a:r>
              <a:rPr lang="en-AU" i="1" dirty="0"/>
              <a:t>E</a:t>
            </a:r>
            <a:r>
              <a:rPr lang="en-AU" i="1" baseline="-25000" dirty="0"/>
              <a:t>BATT 	</a:t>
            </a:r>
            <a:r>
              <a:rPr lang="en-AU" i="1" dirty="0"/>
              <a:t>=</a:t>
            </a:r>
            <a:r>
              <a:rPr lang="en-AU" dirty="0"/>
              <a:t> energy required from the battery bank</a:t>
            </a:r>
            <a:br>
              <a:rPr lang="en-AU" dirty="0"/>
            </a:br>
            <a:r>
              <a:rPr lang="en-AU" i="1" dirty="0"/>
              <a:t>E</a:t>
            </a:r>
            <a:r>
              <a:rPr lang="en-AU" i="1" baseline="-25000" dirty="0"/>
              <a:t>BATT_DAY</a:t>
            </a:r>
            <a:r>
              <a:rPr lang="en-AU" i="1" dirty="0"/>
              <a:t> </a:t>
            </a:r>
            <a:r>
              <a:rPr lang="en-AU" dirty="0"/>
              <a:t>= Total daily energy required from the battery</a:t>
            </a:r>
            <a:r>
              <a:rPr lang="en-AU" i="1" dirty="0"/>
              <a:t/>
            </a:r>
            <a:br>
              <a:rPr lang="en-AU" i="1" dirty="0"/>
            </a:br>
            <a:r>
              <a:rPr lang="en-AU" i="1" dirty="0" err="1"/>
              <a:t>η</a:t>
            </a:r>
            <a:r>
              <a:rPr lang="en-AU" i="1" baseline="-25000" dirty="0" err="1"/>
              <a:t>INV</a:t>
            </a:r>
            <a:r>
              <a:rPr lang="en-AU" i="1" baseline="-25000" dirty="0"/>
              <a:t> 	</a:t>
            </a:r>
            <a:r>
              <a:rPr lang="en-AU" i="1" dirty="0"/>
              <a:t>= inverter efficiency</a:t>
            </a:r>
            <a:endParaRPr lang="en-AU" dirty="0"/>
          </a:p>
          <a:p>
            <a:endParaRPr lang="en-AU" dirty="0"/>
          </a:p>
        </p:txBody>
      </p:sp>
    </p:spTree>
    <p:extLst>
      <p:ext uri="{BB962C8B-B14F-4D97-AF65-F5344CB8AC3E}">
        <p14:creationId xmlns:p14="http://schemas.microsoft.com/office/powerpoint/2010/main" val="3634494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D88E3A-09FD-4626-AE15-5B580999662F}"/>
              </a:ext>
            </a:extLst>
          </p:cNvPr>
          <p:cNvSpPr>
            <a:spLocks noGrp="1"/>
          </p:cNvSpPr>
          <p:nvPr>
            <p:ph type="title"/>
          </p:nvPr>
        </p:nvSpPr>
        <p:spPr/>
        <p:txBody>
          <a:bodyPr/>
          <a:lstStyle/>
          <a:p>
            <a:r>
              <a:rPr lang="en-AU" dirty="0"/>
              <a:t>Determining the capacity of the Battery bank</a:t>
            </a:r>
          </a:p>
        </p:txBody>
      </p:sp>
      <p:sp>
        <p:nvSpPr>
          <p:cNvPr id="3" name="Content Placeholder 2">
            <a:extLst>
              <a:ext uri="{FF2B5EF4-FFF2-40B4-BE49-F238E27FC236}">
                <a16:creationId xmlns:a16="http://schemas.microsoft.com/office/drawing/2014/main" xmlns="" id="{F5FCFB74-C65F-478F-806F-87BA6974F6B4}"/>
              </a:ext>
            </a:extLst>
          </p:cNvPr>
          <p:cNvSpPr>
            <a:spLocks noGrp="1"/>
          </p:cNvSpPr>
          <p:nvPr>
            <p:ph idx="1"/>
          </p:nvPr>
        </p:nvSpPr>
        <p:spPr/>
        <p:txBody>
          <a:bodyPr>
            <a:normAutofit fontScale="92500" lnSpcReduction="10000"/>
          </a:bodyPr>
          <a:lstStyle/>
          <a:p>
            <a:pPr marL="0" indent="0">
              <a:buNone/>
            </a:pPr>
            <a:r>
              <a:rPr lang="en-AU" b="1" dirty="0"/>
              <a:t>Assumptions:</a:t>
            </a:r>
            <a:endParaRPr lang="en-AU" dirty="0"/>
          </a:p>
          <a:p>
            <a:pPr lvl="1"/>
            <a:r>
              <a:rPr lang="en-AU" dirty="0"/>
              <a:t>Battery Inverter efficiency				94%</a:t>
            </a:r>
          </a:p>
          <a:p>
            <a:pPr lvl="1"/>
            <a:r>
              <a:rPr lang="en-AU" dirty="0"/>
              <a:t>Battery coulombic efficiency			90%</a:t>
            </a:r>
          </a:p>
          <a:p>
            <a:pPr lvl="1"/>
            <a:r>
              <a:rPr lang="en-AU" dirty="0"/>
              <a:t>Watt-hour efficiency of the battery		80%</a:t>
            </a:r>
          </a:p>
          <a:p>
            <a:pPr marL="0" indent="0">
              <a:buNone/>
            </a:pPr>
            <a:r>
              <a:rPr lang="en-AU" b="1" dirty="0"/>
              <a:t>Given:</a:t>
            </a:r>
          </a:p>
          <a:p>
            <a:pPr lvl="1"/>
            <a:r>
              <a:rPr lang="en-AU" dirty="0"/>
              <a:t>Client request DOD of 50%</a:t>
            </a:r>
          </a:p>
          <a:p>
            <a:pPr lvl="1"/>
            <a:endParaRPr lang="en-AU" dirty="0"/>
          </a:p>
          <a:p>
            <a:pPr marL="0" indent="0">
              <a:buNone/>
            </a:pPr>
            <a:r>
              <a:rPr lang="en-AU" dirty="0"/>
              <a:t>Therefore:</a:t>
            </a:r>
          </a:p>
          <a:p>
            <a:pPr marL="0" indent="0" algn="ctr">
              <a:buNone/>
            </a:pPr>
            <a:r>
              <a:rPr lang="en-AU" i="1" dirty="0"/>
              <a:t>E</a:t>
            </a:r>
            <a:r>
              <a:rPr lang="en-AU" i="1" baseline="-25000" dirty="0"/>
              <a:t>BATT</a:t>
            </a:r>
            <a:r>
              <a:rPr lang="en-AU" i="1" dirty="0"/>
              <a:t> = E</a:t>
            </a:r>
            <a:r>
              <a:rPr lang="en-AU" i="1" baseline="-25000" dirty="0"/>
              <a:t>BATT_DAY</a:t>
            </a:r>
            <a:r>
              <a:rPr lang="en-AU" i="1" dirty="0"/>
              <a:t> ÷ (DOD× </a:t>
            </a:r>
            <a:r>
              <a:rPr lang="en-AU" i="1" dirty="0" err="1"/>
              <a:t>η</a:t>
            </a:r>
            <a:r>
              <a:rPr lang="en-AU" i="1" baseline="-25000" dirty="0" err="1"/>
              <a:t>INV</a:t>
            </a:r>
            <a:r>
              <a:rPr lang="en-AU" i="1" dirty="0"/>
              <a:t>)</a:t>
            </a:r>
            <a:endParaRPr lang="en-AU" dirty="0"/>
          </a:p>
          <a:p>
            <a:pPr marL="0" indent="0">
              <a:buNone/>
            </a:pPr>
            <a:r>
              <a:rPr lang="en-AU" dirty="0"/>
              <a:t>E</a:t>
            </a:r>
            <a:r>
              <a:rPr lang="en-AU" baseline="-25000" dirty="0"/>
              <a:t>BATT</a:t>
            </a:r>
            <a:r>
              <a:rPr lang="en-AU" dirty="0"/>
              <a:t> 	= 350kWh / (0.5 x 0.94) </a:t>
            </a:r>
          </a:p>
          <a:p>
            <a:pPr marL="0" indent="0">
              <a:buNone/>
            </a:pPr>
            <a:r>
              <a:rPr lang="en-AU" baseline="-25000" dirty="0"/>
              <a:t>	</a:t>
            </a:r>
            <a:r>
              <a:rPr lang="en-AU" dirty="0"/>
              <a:t>= 744.68 kWh</a:t>
            </a:r>
            <a:endParaRPr lang="en-AU" baseline="-25000" dirty="0"/>
          </a:p>
        </p:txBody>
      </p:sp>
    </p:spTree>
    <p:extLst>
      <p:ext uri="{BB962C8B-B14F-4D97-AF65-F5344CB8AC3E}">
        <p14:creationId xmlns:p14="http://schemas.microsoft.com/office/powerpoint/2010/main" val="110657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C63D9B-2E2B-4B55-92A7-F66FD3C8235D}"/>
              </a:ext>
            </a:extLst>
          </p:cNvPr>
          <p:cNvSpPr>
            <a:spLocks noGrp="1"/>
          </p:cNvSpPr>
          <p:nvPr>
            <p:ph type="title"/>
          </p:nvPr>
        </p:nvSpPr>
        <p:spPr/>
        <p:txBody>
          <a:bodyPr/>
          <a:lstStyle/>
          <a:p>
            <a:r>
              <a:rPr lang="en-AU" dirty="0"/>
              <a:t>Determining the capacity of the Battery bank (Cont’d)</a:t>
            </a:r>
          </a:p>
        </p:txBody>
      </p:sp>
      <p:sp>
        <p:nvSpPr>
          <p:cNvPr id="3" name="Content Placeholder 2">
            <a:extLst>
              <a:ext uri="{FF2B5EF4-FFF2-40B4-BE49-F238E27FC236}">
                <a16:creationId xmlns:a16="http://schemas.microsoft.com/office/drawing/2014/main" xmlns="" id="{09333ACC-BFBF-41AF-A273-7D6D41205D22}"/>
              </a:ext>
            </a:extLst>
          </p:cNvPr>
          <p:cNvSpPr>
            <a:spLocks noGrp="1"/>
          </p:cNvSpPr>
          <p:nvPr>
            <p:ph idx="1"/>
          </p:nvPr>
        </p:nvSpPr>
        <p:spPr/>
        <p:txBody>
          <a:bodyPr>
            <a:normAutofit/>
          </a:bodyPr>
          <a:lstStyle/>
          <a:p>
            <a:pPr marL="0" indent="0">
              <a:buNone/>
            </a:pPr>
            <a:r>
              <a:rPr lang="en-AU" dirty="0"/>
              <a:t>For lead-acid batteries, the amp-hour (Ah) battery capacity is calculate with:</a:t>
            </a:r>
          </a:p>
          <a:p>
            <a:pPr marL="0" indent="0" algn="ctr">
              <a:buNone/>
            </a:pPr>
            <a:r>
              <a:rPr lang="en-AU" dirty="0" err="1"/>
              <a:t>C</a:t>
            </a:r>
            <a:r>
              <a:rPr lang="en-AU" baseline="-25000" dirty="0" err="1"/>
              <a:t>x</a:t>
            </a:r>
            <a:r>
              <a:rPr lang="en-AU" dirty="0"/>
              <a:t> = E</a:t>
            </a:r>
            <a:r>
              <a:rPr lang="en-AU" baseline="-25000" dirty="0"/>
              <a:t>BATT </a:t>
            </a:r>
            <a:r>
              <a:rPr lang="en-AU" dirty="0"/>
              <a:t>÷ (V</a:t>
            </a:r>
            <a:r>
              <a:rPr lang="en-AU" baseline="-25000" dirty="0"/>
              <a:t>dc</a:t>
            </a:r>
            <a:r>
              <a:rPr lang="en-AU" dirty="0"/>
              <a:t> )</a:t>
            </a:r>
          </a:p>
          <a:p>
            <a:pPr marL="0" indent="0">
              <a:buNone/>
            </a:pPr>
            <a:r>
              <a:rPr lang="en-AU" dirty="0"/>
              <a:t>Where</a:t>
            </a:r>
          </a:p>
          <a:p>
            <a:pPr marL="0" indent="0">
              <a:buNone/>
            </a:pPr>
            <a:r>
              <a:rPr lang="en-AU" i="1" dirty="0" err="1"/>
              <a:t>C</a:t>
            </a:r>
            <a:r>
              <a:rPr lang="en-AU" i="1" baseline="-25000" dirty="0" err="1"/>
              <a:t>x</a:t>
            </a:r>
            <a:r>
              <a:rPr lang="en-AU" i="1" baseline="-25000" dirty="0"/>
              <a:t>	</a:t>
            </a:r>
            <a:r>
              <a:rPr lang="en-AU" i="1" dirty="0"/>
              <a:t>= capacity rating for given </a:t>
            </a:r>
            <a:r>
              <a:rPr lang="en-AU" i="1" dirty="0" err="1"/>
              <a:t>Cx</a:t>
            </a:r>
            <a:r>
              <a:rPr lang="en-AU" i="1" dirty="0"/>
              <a:t>. C</a:t>
            </a:r>
            <a:r>
              <a:rPr lang="en-AU" i="1" baseline="-25000" dirty="0"/>
              <a:t>10</a:t>
            </a:r>
            <a:r>
              <a:rPr lang="en-AU" i="1" dirty="0"/>
              <a:t> rating should be used for lead acid battery.</a:t>
            </a:r>
          </a:p>
          <a:p>
            <a:pPr marL="0" indent="0">
              <a:buNone/>
            </a:pPr>
            <a:r>
              <a:rPr lang="en-AU" i="1" dirty="0"/>
              <a:t>V</a:t>
            </a:r>
            <a:r>
              <a:rPr lang="en-AU" i="1" baseline="-25000" dirty="0"/>
              <a:t>dc 	</a:t>
            </a:r>
            <a:r>
              <a:rPr lang="en-AU" i="1" dirty="0"/>
              <a:t>= dc voltage of system</a:t>
            </a:r>
            <a:br>
              <a:rPr lang="en-AU" i="1" dirty="0"/>
            </a:br>
            <a:endParaRPr lang="en-AU" dirty="0"/>
          </a:p>
        </p:txBody>
      </p:sp>
    </p:spTree>
    <p:extLst>
      <p:ext uri="{BB962C8B-B14F-4D97-AF65-F5344CB8AC3E}">
        <p14:creationId xmlns:p14="http://schemas.microsoft.com/office/powerpoint/2010/main" val="212618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C63D9B-2E2B-4B55-92A7-F66FD3C8235D}"/>
              </a:ext>
            </a:extLst>
          </p:cNvPr>
          <p:cNvSpPr>
            <a:spLocks noGrp="1"/>
          </p:cNvSpPr>
          <p:nvPr>
            <p:ph type="title"/>
          </p:nvPr>
        </p:nvSpPr>
        <p:spPr/>
        <p:txBody>
          <a:bodyPr/>
          <a:lstStyle/>
          <a:p>
            <a:r>
              <a:rPr lang="en-AU" dirty="0"/>
              <a:t>Determining the capacity of the Battery bank (Cont’d)</a:t>
            </a:r>
          </a:p>
        </p:txBody>
      </p:sp>
      <p:sp>
        <p:nvSpPr>
          <p:cNvPr id="3" name="Content Placeholder 2">
            <a:extLst>
              <a:ext uri="{FF2B5EF4-FFF2-40B4-BE49-F238E27FC236}">
                <a16:creationId xmlns:a16="http://schemas.microsoft.com/office/drawing/2014/main" xmlns="" id="{09333ACC-BFBF-41AF-A273-7D6D41205D22}"/>
              </a:ext>
            </a:extLst>
          </p:cNvPr>
          <p:cNvSpPr>
            <a:spLocks noGrp="1"/>
          </p:cNvSpPr>
          <p:nvPr>
            <p:ph idx="1"/>
          </p:nvPr>
        </p:nvSpPr>
        <p:spPr/>
        <p:txBody>
          <a:bodyPr>
            <a:normAutofit/>
          </a:bodyPr>
          <a:lstStyle/>
          <a:p>
            <a:pPr marL="0" indent="0">
              <a:buNone/>
            </a:pPr>
            <a:r>
              <a:rPr lang="en-AU" dirty="0"/>
              <a:t>For lead-acid batteries, the amp-hour (Ah) battery capacity is calculate with:</a:t>
            </a:r>
          </a:p>
          <a:p>
            <a:pPr marL="0" indent="0" algn="ctr">
              <a:buNone/>
            </a:pPr>
            <a:r>
              <a:rPr lang="en-AU" dirty="0" err="1"/>
              <a:t>C</a:t>
            </a:r>
            <a:r>
              <a:rPr lang="en-AU" baseline="-25000" dirty="0" err="1"/>
              <a:t>x</a:t>
            </a:r>
            <a:r>
              <a:rPr lang="en-AU" dirty="0"/>
              <a:t> = E</a:t>
            </a:r>
            <a:r>
              <a:rPr lang="en-AU" baseline="-25000" dirty="0"/>
              <a:t>BATT </a:t>
            </a:r>
            <a:r>
              <a:rPr lang="en-AU" dirty="0"/>
              <a:t>÷ (V</a:t>
            </a:r>
            <a:r>
              <a:rPr lang="en-AU" baseline="-25000" dirty="0"/>
              <a:t>dc</a:t>
            </a:r>
            <a:r>
              <a:rPr lang="en-AU" dirty="0"/>
              <a:t> )</a:t>
            </a:r>
          </a:p>
          <a:p>
            <a:pPr marL="0" indent="0">
              <a:buNone/>
            </a:pPr>
            <a:r>
              <a:rPr lang="en-AU" dirty="0"/>
              <a:t>Where</a:t>
            </a:r>
          </a:p>
          <a:p>
            <a:pPr marL="0" indent="0">
              <a:buNone/>
            </a:pPr>
            <a:r>
              <a:rPr lang="en-AU" i="1" dirty="0"/>
              <a:t>V</a:t>
            </a:r>
            <a:r>
              <a:rPr lang="en-AU" i="1" baseline="-25000" dirty="0"/>
              <a:t>dc 	</a:t>
            </a:r>
            <a:r>
              <a:rPr lang="en-AU" i="1" dirty="0"/>
              <a:t>= 48 V (safe voltage)</a:t>
            </a:r>
          </a:p>
          <a:p>
            <a:pPr marL="0" indent="0">
              <a:buNone/>
            </a:pPr>
            <a:r>
              <a:rPr lang="en-AU" dirty="0"/>
              <a:t>C</a:t>
            </a:r>
            <a:r>
              <a:rPr lang="en-AU" baseline="-25000" dirty="0"/>
              <a:t>10</a:t>
            </a:r>
            <a:r>
              <a:rPr lang="en-AU" dirty="0"/>
              <a:t> 	= 744.63kWh/48V</a:t>
            </a:r>
          </a:p>
          <a:p>
            <a:pPr marL="0" indent="0">
              <a:buNone/>
            </a:pPr>
            <a:r>
              <a:rPr lang="en-AU" i="1" dirty="0"/>
              <a:t>	= 15,514kAh</a:t>
            </a:r>
          </a:p>
          <a:p>
            <a:pPr marL="0" indent="0">
              <a:buNone/>
            </a:pPr>
            <a:r>
              <a:rPr lang="en-AU" i="1" dirty="0"/>
              <a:t>	= 15514 Ah</a:t>
            </a:r>
          </a:p>
          <a:p>
            <a:pPr marL="0" indent="0">
              <a:buNone/>
            </a:pPr>
            <a:endParaRPr lang="en-AU" dirty="0"/>
          </a:p>
        </p:txBody>
      </p:sp>
    </p:spTree>
    <p:extLst>
      <p:ext uri="{BB962C8B-B14F-4D97-AF65-F5344CB8AC3E}">
        <p14:creationId xmlns:p14="http://schemas.microsoft.com/office/powerpoint/2010/main" val="191984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CDF576-7E44-4B8E-8454-ED59FCF3EAB7}"/>
              </a:ext>
            </a:extLst>
          </p:cNvPr>
          <p:cNvSpPr>
            <a:spLocks noGrp="1"/>
          </p:cNvSpPr>
          <p:nvPr>
            <p:ph type="title"/>
          </p:nvPr>
        </p:nvSpPr>
        <p:spPr/>
        <p:txBody>
          <a:bodyPr/>
          <a:lstStyle/>
          <a:p>
            <a:r>
              <a:rPr lang="en-AU" dirty="0"/>
              <a:t>Selecting the inverter</a:t>
            </a:r>
          </a:p>
        </p:txBody>
      </p:sp>
      <p:sp>
        <p:nvSpPr>
          <p:cNvPr id="3" name="Content Placeholder 2">
            <a:extLst>
              <a:ext uri="{FF2B5EF4-FFF2-40B4-BE49-F238E27FC236}">
                <a16:creationId xmlns:a16="http://schemas.microsoft.com/office/drawing/2014/main" xmlns="" id="{2E812328-CDA8-4611-9B9D-B2744D8EA1DD}"/>
              </a:ext>
            </a:extLst>
          </p:cNvPr>
          <p:cNvSpPr>
            <a:spLocks noGrp="1"/>
          </p:cNvSpPr>
          <p:nvPr>
            <p:ph idx="1"/>
          </p:nvPr>
        </p:nvSpPr>
        <p:spPr>
          <a:xfrm>
            <a:off x="628650" y="1692625"/>
            <a:ext cx="7886700" cy="4351338"/>
          </a:xfrm>
        </p:spPr>
        <p:txBody>
          <a:bodyPr>
            <a:normAutofit lnSpcReduction="10000"/>
          </a:bodyPr>
          <a:lstStyle/>
          <a:p>
            <a:r>
              <a:rPr lang="en-AU" dirty="0"/>
              <a:t>From site load assessment: </a:t>
            </a:r>
          </a:p>
          <a:p>
            <a:pPr lvl="1"/>
            <a:r>
              <a:rPr lang="en-AU" dirty="0"/>
              <a:t>Peak demand = 40kVA  but only 35kVA during the times from 6pm to 11pm.</a:t>
            </a:r>
          </a:p>
          <a:p>
            <a:endParaRPr lang="en-AU" dirty="0"/>
          </a:p>
          <a:p>
            <a:r>
              <a:rPr lang="en-AU" dirty="0"/>
              <a:t>Apply safety factor of 10%</a:t>
            </a:r>
          </a:p>
          <a:p>
            <a:pPr lvl="1"/>
            <a:r>
              <a:rPr lang="en-AU" dirty="0"/>
              <a:t>Peak demand = 44kVA</a:t>
            </a:r>
          </a:p>
          <a:p>
            <a:pPr marL="0" indent="0">
              <a:buNone/>
            </a:pPr>
            <a:endParaRPr lang="en-AU" dirty="0"/>
          </a:p>
          <a:p>
            <a:r>
              <a:rPr lang="en-AU" dirty="0"/>
              <a:t>Peak demand required per phase is:</a:t>
            </a:r>
          </a:p>
          <a:p>
            <a:pPr marL="457200" lvl="1" indent="0">
              <a:buNone/>
            </a:pPr>
            <a:r>
              <a:rPr lang="en-AU" dirty="0"/>
              <a:t>= 44kVA / 3</a:t>
            </a:r>
          </a:p>
          <a:p>
            <a:pPr marL="457200" lvl="1" indent="0">
              <a:buNone/>
            </a:pPr>
            <a:r>
              <a:rPr lang="en-AU" dirty="0"/>
              <a:t>=  14.6 kVA</a:t>
            </a:r>
          </a:p>
        </p:txBody>
      </p:sp>
    </p:spTree>
    <p:extLst>
      <p:ext uri="{BB962C8B-B14F-4D97-AF65-F5344CB8AC3E}">
        <p14:creationId xmlns:p14="http://schemas.microsoft.com/office/powerpoint/2010/main" val="2562194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CDF576-7E44-4B8E-8454-ED59FCF3EAB7}"/>
              </a:ext>
            </a:extLst>
          </p:cNvPr>
          <p:cNvSpPr>
            <a:spLocks noGrp="1"/>
          </p:cNvSpPr>
          <p:nvPr>
            <p:ph type="title"/>
          </p:nvPr>
        </p:nvSpPr>
        <p:spPr/>
        <p:txBody>
          <a:bodyPr/>
          <a:lstStyle/>
          <a:p>
            <a:r>
              <a:rPr lang="en-AU" dirty="0"/>
              <a:t>Selecting the inverter</a:t>
            </a:r>
          </a:p>
        </p:txBody>
      </p:sp>
      <p:sp>
        <p:nvSpPr>
          <p:cNvPr id="3" name="Content Placeholder 2">
            <a:extLst>
              <a:ext uri="{FF2B5EF4-FFF2-40B4-BE49-F238E27FC236}">
                <a16:creationId xmlns:a16="http://schemas.microsoft.com/office/drawing/2014/main" xmlns="" id="{2E812328-CDA8-4611-9B9D-B2744D8EA1DD}"/>
              </a:ext>
            </a:extLst>
          </p:cNvPr>
          <p:cNvSpPr>
            <a:spLocks noGrp="1"/>
          </p:cNvSpPr>
          <p:nvPr>
            <p:ph idx="1"/>
          </p:nvPr>
        </p:nvSpPr>
        <p:spPr>
          <a:xfrm>
            <a:off x="628650" y="1692625"/>
            <a:ext cx="7886700" cy="4351338"/>
          </a:xfrm>
        </p:spPr>
        <p:txBody>
          <a:bodyPr/>
          <a:lstStyle/>
          <a:p>
            <a:r>
              <a:rPr lang="en-AU" dirty="0"/>
              <a:t>Peak demand required per phase is:</a:t>
            </a:r>
          </a:p>
          <a:p>
            <a:pPr marL="457200" lvl="1" indent="0">
              <a:buNone/>
            </a:pPr>
            <a:r>
              <a:rPr lang="en-AU" dirty="0"/>
              <a:t>=  14.6 kVA</a:t>
            </a:r>
          </a:p>
          <a:p>
            <a:pPr marL="457200" lvl="1" indent="0">
              <a:buNone/>
            </a:pPr>
            <a:r>
              <a:rPr lang="en-AU" dirty="0"/>
              <a:t>Two options: 3 x Sunny Island 8.0H(3 x 6 kW = 18kW), or </a:t>
            </a:r>
          </a:p>
          <a:p>
            <a:pPr marL="457200" lvl="1" indent="0">
              <a:buNone/>
            </a:pPr>
            <a:r>
              <a:rPr lang="en-AU" dirty="0"/>
              <a:t>		    4 x Sunny Island 6.0H (4 x 4.6kW = 18.4kW)</a:t>
            </a:r>
          </a:p>
        </p:txBody>
      </p:sp>
      <p:pic>
        <p:nvPicPr>
          <p:cNvPr id="4" name="Picture 3">
            <a:extLst>
              <a:ext uri="{FF2B5EF4-FFF2-40B4-BE49-F238E27FC236}">
                <a16:creationId xmlns:a16="http://schemas.microsoft.com/office/drawing/2014/main" xmlns="" id="{273BE8F1-B554-4469-A666-BC2C905E60BB}"/>
              </a:ext>
            </a:extLst>
          </p:cNvPr>
          <p:cNvPicPr/>
          <p:nvPr/>
        </p:nvPicPr>
        <p:blipFill rotWithShape="1">
          <a:blip r:embed="rId2">
            <a:extLst>
              <a:ext uri="{28A0092B-C50C-407E-A947-70E740481C1C}">
                <a14:useLocalDpi xmlns:a14="http://schemas.microsoft.com/office/drawing/2010/main" val="0"/>
              </a:ext>
            </a:extLst>
          </a:blip>
          <a:srcRect l="1220" t="1118" r="800" b="36283"/>
          <a:stretch/>
        </p:blipFill>
        <p:spPr bwMode="auto">
          <a:xfrm>
            <a:off x="1344245" y="3399154"/>
            <a:ext cx="6096686" cy="2492376"/>
          </a:xfrm>
          <a:prstGeom prst="rect">
            <a:avLst/>
          </a:prstGeom>
          <a:noFill/>
          <a:ln>
            <a:noFill/>
          </a:ln>
        </p:spPr>
      </p:pic>
      <p:sp>
        <p:nvSpPr>
          <p:cNvPr id="5" name="Rectangle 4">
            <a:extLst>
              <a:ext uri="{FF2B5EF4-FFF2-40B4-BE49-F238E27FC236}">
                <a16:creationId xmlns:a16="http://schemas.microsoft.com/office/drawing/2014/main" xmlns="" id="{7FB43343-5F8F-4A2D-90F6-77B042362351}"/>
              </a:ext>
            </a:extLst>
          </p:cNvPr>
          <p:cNvSpPr/>
          <p:nvPr/>
        </p:nvSpPr>
        <p:spPr>
          <a:xfrm>
            <a:off x="6216315" y="3377564"/>
            <a:ext cx="1190625" cy="242887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902070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CDF576-7E44-4B8E-8454-ED59FCF3EAB7}"/>
              </a:ext>
            </a:extLst>
          </p:cNvPr>
          <p:cNvSpPr>
            <a:spLocks noGrp="1"/>
          </p:cNvSpPr>
          <p:nvPr>
            <p:ph type="title"/>
          </p:nvPr>
        </p:nvSpPr>
        <p:spPr/>
        <p:txBody>
          <a:bodyPr/>
          <a:lstStyle/>
          <a:p>
            <a:r>
              <a:rPr lang="en-AU" dirty="0"/>
              <a:t>Selecting the inverter</a:t>
            </a:r>
          </a:p>
        </p:txBody>
      </p:sp>
      <p:sp>
        <p:nvSpPr>
          <p:cNvPr id="3" name="Content Placeholder 2">
            <a:extLst>
              <a:ext uri="{FF2B5EF4-FFF2-40B4-BE49-F238E27FC236}">
                <a16:creationId xmlns:a16="http://schemas.microsoft.com/office/drawing/2014/main" xmlns="" id="{2E812328-CDA8-4611-9B9D-B2744D8EA1DD}"/>
              </a:ext>
            </a:extLst>
          </p:cNvPr>
          <p:cNvSpPr>
            <a:spLocks noGrp="1"/>
          </p:cNvSpPr>
          <p:nvPr>
            <p:ph idx="1"/>
          </p:nvPr>
        </p:nvSpPr>
        <p:spPr>
          <a:xfrm>
            <a:off x="628650" y="1692625"/>
            <a:ext cx="7886700" cy="4351338"/>
          </a:xfrm>
        </p:spPr>
        <p:txBody>
          <a:bodyPr/>
          <a:lstStyle/>
          <a:p>
            <a:r>
              <a:rPr lang="en-AU" sz="2400" dirty="0"/>
              <a:t>Sunny Island 8.0H chosen, partitioned into groups (clusters) of 3 inverters to form a 3-phase grid. </a:t>
            </a:r>
          </a:p>
          <a:p>
            <a:r>
              <a:rPr lang="en-AU" sz="2400" dirty="0"/>
              <a:t>3 clusters needed to exceed 14.6kVA per phase </a:t>
            </a:r>
          </a:p>
          <a:p>
            <a:r>
              <a:rPr lang="en-AU" sz="2400" dirty="0"/>
              <a:t>9 inverters needed in total</a:t>
            </a:r>
          </a:p>
          <a:p>
            <a:endParaRPr lang="en-AU" dirty="0"/>
          </a:p>
        </p:txBody>
      </p:sp>
      <p:pic>
        <p:nvPicPr>
          <p:cNvPr id="4" name="Picture 3">
            <a:extLst>
              <a:ext uri="{FF2B5EF4-FFF2-40B4-BE49-F238E27FC236}">
                <a16:creationId xmlns:a16="http://schemas.microsoft.com/office/drawing/2014/main" xmlns="" id="{273BE8F1-B554-4469-A666-BC2C905E60BB}"/>
              </a:ext>
            </a:extLst>
          </p:cNvPr>
          <p:cNvPicPr/>
          <p:nvPr/>
        </p:nvPicPr>
        <p:blipFill rotWithShape="1">
          <a:blip r:embed="rId2">
            <a:extLst>
              <a:ext uri="{28A0092B-C50C-407E-A947-70E740481C1C}">
                <a14:useLocalDpi xmlns:a14="http://schemas.microsoft.com/office/drawing/2010/main" val="0"/>
              </a:ext>
            </a:extLst>
          </a:blip>
          <a:srcRect l="1111" t="1116" r="909" b="27321"/>
          <a:stretch/>
        </p:blipFill>
        <p:spPr bwMode="auto">
          <a:xfrm>
            <a:off x="1275665" y="3254374"/>
            <a:ext cx="6096686" cy="2849246"/>
          </a:xfrm>
          <a:prstGeom prst="rect">
            <a:avLst/>
          </a:prstGeom>
          <a:noFill/>
          <a:ln>
            <a:noFill/>
          </a:ln>
        </p:spPr>
      </p:pic>
      <p:sp>
        <p:nvSpPr>
          <p:cNvPr id="5" name="Rectangle 4">
            <a:extLst>
              <a:ext uri="{FF2B5EF4-FFF2-40B4-BE49-F238E27FC236}">
                <a16:creationId xmlns:a16="http://schemas.microsoft.com/office/drawing/2014/main" xmlns="" id="{7FB43343-5F8F-4A2D-90F6-77B042362351}"/>
              </a:ext>
            </a:extLst>
          </p:cNvPr>
          <p:cNvSpPr/>
          <p:nvPr/>
        </p:nvSpPr>
        <p:spPr>
          <a:xfrm>
            <a:off x="6178215" y="3263264"/>
            <a:ext cx="1190625" cy="242887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416677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6F0DAD-A8BB-4C7A-8CA2-F5C4DF74C253}"/>
              </a:ext>
            </a:extLst>
          </p:cNvPr>
          <p:cNvSpPr>
            <a:spLocks noGrp="1"/>
          </p:cNvSpPr>
          <p:nvPr>
            <p:ph type="title"/>
          </p:nvPr>
        </p:nvSpPr>
        <p:spPr/>
        <p:txBody>
          <a:bodyPr/>
          <a:lstStyle/>
          <a:p>
            <a:r>
              <a:rPr lang="en-AU" dirty="0"/>
              <a:t>Selecting a Battery Model</a:t>
            </a:r>
          </a:p>
        </p:txBody>
      </p:sp>
      <p:sp>
        <p:nvSpPr>
          <p:cNvPr id="3" name="Content Placeholder 2">
            <a:extLst>
              <a:ext uri="{FF2B5EF4-FFF2-40B4-BE49-F238E27FC236}">
                <a16:creationId xmlns:a16="http://schemas.microsoft.com/office/drawing/2014/main" xmlns="" id="{CAE19DD7-1BBD-4C09-BA62-E2659358F4AA}"/>
              </a:ext>
            </a:extLst>
          </p:cNvPr>
          <p:cNvSpPr>
            <a:spLocks noGrp="1"/>
          </p:cNvSpPr>
          <p:nvPr>
            <p:ph idx="1"/>
          </p:nvPr>
        </p:nvSpPr>
        <p:spPr/>
        <p:txBody>
          <a:bodyPr>
            <a:normAutofit fontScale="92500" lnSpcReduction="20000"/>
          </a:bodyPr>
          <a:lstStyle/>
          <a:p>
            <a:r>
              <a:rPr lang="en-AU" dirty="0"/>
              <a:t>The battery bank will is selected from the </a:t>
            </a:r>
            <a:r>
              <a:rPr lang="en-AU" dirty="0" err="1"/>
              <a:t>Sonnenschein</a:t>
            </a:r>
            <a:r>
              <a:rPr lang="en-AU" dirty="0"/>
              <a:t> Solar range of batteries due to it meeting the 3000+ cycle at 50% DoD requirement.</a:t>
            </a:r>
          </a:p>
          <a:p>
            <a:pPr marL="0" indent="0">
              <a:buNone/>
            </a:pPr>
            <a:endParaRPr lang="en-AU" b="1" dirty="0"/>
          </a:p>
          <a:p>
            <a:r>
              <a:rPr lang="en-AU" dirty="0"/>
              <a:t>The required battery capacity is 15514Ah, the largest battery in this range has a capacity of 3036Ah at C</a:t>
            </a:r>
            <a:r>
              <a:rPr lang="en-AU" baseline="-25000" dirty="0"/>
              <a:t>10</a:t>
            </a:r>
            <a:r>
              <a:rPr lang="en-AU" dirty="0"/>
              <a:t> , so three parallel banks will be required. (15514/3036 =5.11 (Round up to 6)&gt; 2 )</a:t>
            </a:r>
          </a:p>
          <a:p>
            <a:endParaRPr lang="en-AU" dirty="0"/>
          </a:p>
          <a:p>
            <a:r>
              <a:rPr lang="en-AU" dirty="0"/>
              <a:t>Therefore each string should have capacity greater than:</a:t>
            </a:r>
          </a:p>
          <a:p>
            <a:pPr marL="0" indent="0">
              <a:buNone/>
            </a:pPr>
            <a:r>
              <a:rPr lang="en-AU" dirty="0"/>
              <a:t>	= 15514/6 = 2585.6 Ah. </a:t>
            </a:r>
          </a:p>
          <a:p>
            <a:endParaRPr lang="en-AU" dirty="0"/>
          </a:p>
        </p:txBody>
      </p:sp>
    </p:spTree>
    <p:extLst>
      <p:ext uri="{BB962C8B-B14F-4D97-AF65-F5344CB8AC3E}">
        <p14:creationId xmlns:p14="http://schemas.microsoft.com/office/powerpoint/2010/main" val="1016735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B8786A-D445-4032-8B2F-FB5F434F76F9}"/>
              </a:ext>
            </a:extLst>
          </p:cNvPr>
          <p:cNvSpPr>
            <a:spLocks noGrp="1"/>
          </p:cNvSpPr>
          <p:nvPr>
            <p:ph type="title"/>
          </p:nvPr>
        </p:nvSpPr>
        <p:spPr/>
        <p:txBody>
          <a:bodyPr/>
          <a:lstStyle/>
          <a:p>
            <a:r>
              <a:rPr lang="en-AU" dirty="0"/>
              <a:t>Selecting a Battery Model</a:t>
            </a:r>
          </a:p>
        </p:txBody>
      </p:sp>
      <p:sp>
        <p:nvSpPr>
          <p:cNvPr id="3" name="Content Placeholder 2">
            <a:extLst>
              <a:ext uri="{FF2B5EF4-FFF2-40B4-BE49-F238E27FC236}">
                <a16:creationId xmlns:a16="http://schemas.microsoft.com/office/drawing/2014/main" xmlns="" id="{BEEEE903-D224-4754-AA83-0DA03EC1372E}"/>
              </a:ext>
            </a:extLst>
          </p:cNvPr>
          <p:cNvSpPr>
            <a:spLocks noGrp="1"/>
          </p:cNvSpPr>
          <p:nvPr>
            <p:ph idx="1"/>
          </p:nvPr>
        </p:nvSpPr>
        <p:spPr>
          <a:xfrm>
            <a:off x="628650" y="1311966"/>
            <a:ext cx="7886700" cy="2077278"/>
          </a:xfrm>
        </p:spPr>
        <p:txBody>
          <a:bodyPr>
            <a:normAutofit fontScale="62500" lnSpcReduction="20000"/>
          </a:bodyPr>
          <a:lstStyle/>
          <a:p>
            <a:pPr marL="0" indent="0">
              <a:buNone/>
            </a:pPr>
            <a:r>
              <a:rPr lang="en-AU" dirty="0"/>
              <a:t>From the table below the battery that is greater than 2586 Ah at C</a:t>
            </a:r>
            <a:r>
              <a:rPr lang="en-AU" baseline="-25000" dirty="0"/>
              <a:t>10</a:t>
            </a:r>
            <a:r>
              <a:rPr lang="en-AU" dirty="0"/>
              <a:t> is the model number A602/3920 with 3036Ah</a:t>
            </a:r>
          </a:p>
          <a:p>
            <a:r>
              <a:rPr lang="en-AU" dirty="0"/>
              <a:t>Six strings (connected to 3 cluster of inverters) would provide a battery bank of 6 x 3036= 18216Ah. 17% greater than required.</a:t>
            </a:r>
          </a:p>
          <a:p>
            <a:r>
              <a:rPr lang="en-AU" dirty="0"/>
              <a:t>Model A602/3270 has a C</a:t>
            </a:r>
            <a:r>
              <a:rPr lang="en-AU" baseline="-25000" dirty="0"/>
              <a:t>10 </a:t>
            </a:r>
            <a:r>
              <a:rPr lang="en-AU" dirty="0"/>
              <a:t>rating of 2530Ah but is smaller and only about 2.2% less than the energy required. (6 x 2530 Ah = 15180Ah, 15180/15514 = 0.978)</a:t>
            </a:r>
          </a:p>
          <a:p>
            <a:r>
              <a:rPr lang="en-AU" dirty="0"/>
              <a:t>In this case, A602/3270 is acceptable, but in other situations final decision may come down to undertake full life cycle analysis in real life events</a:t>
            </a:r>
          </a:p>
        </p:txBody>
      </p:sp>
      <p:pic>
        <p:nvPicPr>
          <p:cNvPr id="4" name="Picture 3">
            <a:extLst>
              <a:ext uri="{FF2B5EF4-FFF2-40B4-BE49-F238E27FC236}">
                <a16:creationId xmlns:a16="http://schemas.microsoft.com/office/drawing/2014/main" xmlns="" id="{E78B1D1F-708E-4DE5-BBC1-030728B008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706244" y="3313043"/>
            <a:ext cx="5993269" cy="3039828"/>
          </a:xfrm>
          <a:prstGeom prst="rect">
            <a:avLst/>
          </a:prstGeom>
          <a:noFill/>
          <a:ln>
            <a:noFill/>
          </a:ln>
        </p:spPr>
      </p:pic>
    </p:spTree>
    <p:extLst>
      <p:ext uri="{BB962C8B-B14F-4D97-AF65-F5344CB8AC3E}">
        <p14:creationId xmlns:p14="http://schemas.microsoft.com/office/powerpoint/2010/main" val="4253591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A8775C-71E3-48A2-9018-EDF1C65E72EF}"/>
              </a:ext>
            </a:extLst>
          </p:cNvPr>
          <p:cNvSpPr>
            <a:spLocks noGrp="1"/>
          </p:cNvSpPr>
          <p:nvPr>
            <p:ph type="title"/>
          </p:nvPr>
        </p:nvSpPr>
        <p:spPr/>
        <p:txBody>
          <a:bodyPr/>
          <a:lstStyle/>
          <a:p>
            <a:r>
              <a:rPr lang="en-AU" dirty="0"/>
              <a:t>Introduction</a:t>
            </a:r>
          </a:p>
        </p:txBody>
      </p:sp>
      <p:sp>
        <p:nvSpPr>
          <p:cNvPr id="3" name="Content Placeholder 2">
            <a:extLst>
              <a:ext uri="{FF2B5EF4-FFF2-40B4-BE49-F238E27FC236}">
                <a16:creationId xmlns:a16="http://schemas.microsoft.com/office/drawing/2014/main" xmlns="" id="{1ADC7B4F-6C26-4706-A875-025439AA2F42}"/>
              </a:ext>
            </a:extLst>
          </p:cNvPr>
          <p:cNvSpPr>
            <a:spLocks noGrp="1"/>
          </p:cNvSpPr>
          <p:nvPr>
            <p:ph idx="1"/>
          </p:nvPr>
        </p:nvSpPr>
        <p:spPr/>
        <p:txBody>
          <a:bodyPr/>
          <a:lstStyle/>
          <a:p>
            <a:r>
              <a:rPr lang="en-AU" dirty="0"/>
              <a:t>Walkthrough of design of AC bus Hybrid system with the following design decisions:</a:t>
            </a:r>
          </a:p>
          <a:p>
            <a:pPr lvl="1"/>
            <a:r>
              <a:rPr lang="en-AU" dirty="0"/>
              <a:t>Generator used daily to meet demand</a:t>
            </a:r>
          </a:p>
          <a:p>
            <a:pPr lvl="1"/>
            <a:r>
              <a:rPr lang="en-AU" dirty="0"/>
              <a:t>PV array is connected via a PV inverter</a:t>
            </a:r>
          </a:p>
          <a:p>
            <a:r>
              <a:rPr lang="en-AU" dirty="0"/>
              <a:t>Generator design and installation guidance can be found within Hybrid Design and Installation Guideline, however sizing of PV array and battery bank is covered in Off-grid PV system Design Guideline</a:t>
            </a:r>
          </a:p>
        </p:txBody>
      </p:sp>
    </p:spTree>
    <p:extLst>
      <p:ext uri="{BB962C8B-B14F-4D97-AF65-F5344CB8AC3E}">
        <p14:creationId xmlns:p14="http://schemas.microsoft.com/office/powerpoint/2010/main" val="1458943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B8786A-D445-4032-8B2F-FB5F434F76F9}"/>
              </a:ext>
            </a:extLst>
          </p:cNvPr>
          <p:cNvSpPr>
            <a:spLocks noGrp="1"/>
          </p:cNvSpPr>
          <p:nvPr>
            <p:ph type="title"/>
          </p:nvPr>
        </p:nvSpPr>
        <p:spPr/>
        <p:txBody>
          <a:bodyPr/>
          <a:lstStyle/>
          <a:p>
            <a:r>
              <a:rPr lang="en-AU" dirty="0"/>
              <a:t>Battery arrangement</a:t>
            </a:r>
          </a:p>
        </p:txBody>
      </p:sp>
      <p:sp>
        <p:nvSpPr>
          <p:cNvPr id="3" name="Content Placeholder 2">
            <a:extLst>
              <a:ext uri="{FF2B5EF4-FFF2-40B4-BE49-F238E27FC236}">
                <a16:creationId xmlns:a16="http://schemas.microsoft.com/office/drawing/2014/main" xmlns="" id="{BEEEE903-D224-4754-AA83-0DA03EC1372E}"/>
              </a:ext>
            </a:extLst>
          </p:cNvPr>
          <p:cNvSpPr>
            <a:spLocks noGrp="1"/>
          </p:cNvSpPr>
          <p:nvPr>
            <p:ph idx="1"/>
          </p:nvPr>
        </p:nvSpPr>
        <p:spPr>
          <a:xfrm>
            <a:off x="628650" y="1535253"/>
            <a:ext cx="7886700" cy="2077278"/>
          </a:xfrm>
        </p:spPr>
        <p:txBody>
          <a:bodyPr>
            <a:normAutofit fontScale="85000" lnSpcReduction="20000"/>
          </a:bodyPr>
          <a:lstStyle/>
          <a:p>
            <a:pPr marL="0" indent="0">
              <a:buNone/>
            </a:pPr>
            <a:r>
              <a:rPr lang="en-AU" dirty="0"/>
              <a:t>6 strings of battery bank, 2530 Ah and 48V each, need to be connected to 3 clusters of 3-phase inverter.</a:t>
            </a:r>
          </a:p>
          <a:p>
            <a:r>
              <a:rPr lang="en-AU" dirty="0"/>
              <a:t>Battery capacity to be spread as evenly across inverters as possible</a:t>
            </a:r>
          </a:p>
          <a:p>
            <a:r>
              <a:rPr lang="en-AU" dirty="0"/>
              <a:t>Each inverter clusters connected to 2 x  2530 Ah banks in parallel</a:t>
            </a:r>
          </a:p>
        </p:txBody>
      </p:sp>
      <p:pic>
        <p:nvPicPr>
          <p:cNvPr id="7" name="Picture 6">
            <a:extLst>
              <a:ext uri="{FF2B5EF4-FFF2-40B4-BE49-F238E27FC236}">
                <a16:creationId xmlns:a16="http://schemas.microsoft.com/office/drawing/2014/main" xmlns="" id="{DA1E25E6-A562-452D-A6C9-3A25122070FC}"/>
              </a:ext>
            </a:extLst>
          </p:cNvPr>
          <p:cNvPicPr>
            <a:picLocks noChangeAspect="1"/>
          </p:cNvPicPr>
          <p:nvPr/>
        </p:nvPicPr>
        <p:blipFill>
          <a:blip r:embed="rId2"/>
          <a:stretch>
            <a:fillRect/>
          </a:stretch>
        </p:blipFill>
        <p:spPr>
          <a:xfrm>
            <a:off x="2743200" y="3129352"/>
            <a:ext cx="3390900" cy="2985698"/>
          </a:xfrm>
          <a:prstGeom prst="rect">
            <a:avLst/>
          </a:prstGeom>
        </p:spPr>
      </p:pic>
    </p:spTree>
    <p:extLst>
      <p:ext uri="{BB962C8B-B14F-4D97-AF65-F5344CB8AC3E}">
        <p14:creationId xmlns:p14="http://schemas.microsoft.com/office/powerpoint/2010/main" val="1642831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2ABA31-3B93-4857-AB4E-D24EAD0F3BF1}"/>
              </a:ext>
            </a:extLst>
          </p:cNvPr>
          <p:cNvSpPr>
            <a:spLocks noGrp="1"/>
          </p:cNvSpPr>
          <p:nvPr>
            <p:ph type="title"/>
          </p:nvPr>
        </p:nvSpPr>
        <p:spPr/>
        <p:txBody>
          <a:bodyPr/>
          <a:lstStyle/>
          <a:p>
            <a:r>
              <a:rPr lang="en-AU" dirty="0"/>
              <a:t>Sizing the Battery Charger</a:t>
            </a:r>
          </a:p>
        </p:txBody>
      </p:sp>
      <p:sp>
        <p:nvSpPr>
          <p:cNvPr id="3" name="Content Placeholder 2">
            <a:extLst>
              <a:ext uri="{FF2B5EF4-FFF2-40B4-BE49-F238E27FC236}">
                <a16:creationId xmlns:a16="http://schemas.microsoft.com/office/drawing/2014/main" xmlns="" id="{AE57F655-023F-47AC-BB05-98FC80519C79}"/>
              </a:ext>
            </a:extLst>
          </p:cNvPr>
          <p:cNvSpPr>
            <a:spLocks noGrp="1"/>
          </p:cNvSpPr>
          <p:nvPr>
            <p:ph idx="1"/>
          </p:nvPr>
        </p:nvSpPr>
        <p:spPr/>
        <p:txBody>
          <a:bodyPr>
            <a:normAutofit lnSpcReduction="10000"/>
          </a:bodyPr>
          <a:lstStyle/>
          <a:p>
            <a:pPr marL="0" indent="0">
              <a:buNone/>
            </a:pPr>
            <a:r>
              <a:rPr lang="en-AU" b="1" dirty="0"/>
              <a:t>Check Generator availability</a:t>
            </a:r>
          </a:p>
          <a:p>
            <a:r>
              <a:rPr lang="en-AU" dirty="0"/>
              <a:t>Each night the generator will operate for 5 hours. The generator is </a:t>
            </a:r>
            <a:r>
              <a:rPr lang="en-AU" dirty="0" err="1"/>
              <a:t>derated</a:t>
            </a:r>
            <a:r>
              <a:rPr lang="en-AU" dirty="0"/>
              <a:t> to 99kVA while the maximum (peak demand) during the hours that the generator operates is 35kVA. </a:t>
            </a:r>
          </a:p>
          <a:p>
            <a:r>
              <a:rPr lang="en-AU" b="1" dirty="0"/>
              <a:t>Therefore, the minimum available capacity available for charging the batteries</a:t>
            </a:r>
          </a:p>
          <a:p>
            <a:pPr marL="0" indent="0">
              <a:buNone/>
            </a:pPr>
            <a:r>
              <a:rPr lang="en-AU" b="1" dirty="0"/>
              <a:t>	</a:t>
            </a:r>
            <a:r>
              <a:rPr lang="en-AU" dirty="0"/>
              <a:t>= 99kVA-35kVA = 63kVA</a:t>
            </a:r>
          </a:p>
          <a:p>
            <a:pPr marL="0" indent="0">
              <a:buNone/>
            </a:pPr>
            <a:r>
              <a:rPr lang="en-AU" dirty="0"/>
              <a:t>Nameplate capacity of system inverters</a:t>
            </a:r>
          </a:p>
          <a:p>
            <a:pPr marL="0" indent="0">
              <a:buNone/>
            </a:pPr>
            <a:r>
              <a:rPr lang="en-AU" dirty="0"/>
              <a:t>	= 9 x 6kVA = 54kVA &lt; 63kVA</a:t>
            </a:r>
          </a:p>
        </p:txBody>
      </p:sp>
    </p:spTree>
    <p:extLst>
      <p:ext uri="{BB962C8B-B14F-4D97-AF65-F5344CB8AC3E}">
        <p14:creationId xmlns:p14="http://schemas.microsoft.com/office/powerpoint/2010/main" val="1744958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2ABA31-3B93-4857-AB4E-D24EAD0F3BF1}"/>
              </a:ext>
            </a:extLst>
          </p:cNvPr>
          <p:cNvSpPr>
            <a:spLocks noGrp="1"/>
          </p:cNvSpPr>
          <p:nvPr>
            <p:ph type="title"/>
          </p:nvPr>
        </p:nvSpPr>
        <p:spPr/>
        <p:txBody>
          <a:bodyPr/>
          <a:lstStyle/>
          <a:p>
            <a:r>
              <a:rPr lang="en-AU" dirty="0"/>
              <a:t>Sizing the Battery Charger</a:t>
            </a:r>
          </a:p>
        </p:txBody>
      </p:sp>
      <p:sp>
        <p:nvSpPr>
          <p:cNvPr id="3" name="Content Placeholder 2">
            <a:extLst>
              <a:ext uri="{FF2B5EF4-FFF2-40B4-BE49-F238E27FC236}">
                <a16:creationId xmlns:a16="http://schemas.microsoft.com/office/drawing/2014/main" xmlns="" id="{AE57F655-023F-47AC-BB05-98FC80519C79}"/>
              </a:ext>
            </a:extLst>
          </p:cNvPr>
          <p:cNvSpPr>
            <a:spLocks noGrp="1"/>
          </p:cNvSpPr>
          <p:nvPr>
            <p:ph idx="1"/>
          </p:nvPr>
        </p:nvSpPr>
        <p:spPr/>
        <p:txBody>
          <a:bodyPr>
            <a:normAutofit/>
          </a:bodyPr>
          <a:lstStyle/>
          <a:p>
            <a:pPr marL="0" indent="0">
              <a:buNone/>
            </a:pPr>
            <a:r>
              <a:rPr lang="en-AU" b="1" dirty="0"/>
              <a:t>Calculate maximum charge current</a:t>
            </a:r>
          </a:p>
          <a:p>
            <a:r>
              <a:rPr lang="en-AU" dirty="0"/>
              <a:t>The chosen inverter, SMA Sunny Island 8.0H has a maximum charge current of 140A at full rating of 6kW.  Three inverters making three phases gives the maximum charge current of</a:t>
            </a:r>
          </a:p>
          <a:p>
            <a:pPr marL="0" indent="0">
              <a:buNone/>
            </a:pPr>
            <a:r>
              <a:rPr lang="en-AU" dirty="0"/>
              <a:t>	= 3 x 140A = 420A</a:t>
            </a:r>
          </a:p>
        </p:txBody>
      </p:sp>
    </p:spTree>
    <p:extLst>
      <p:ext uri="{BB962C8B-B14F-4D97-AF65-F5344CB8AC3E}">
        <p14:creationId xmlns:p14="http://schemas.microsoft.com/office/powerpoint/2010/main" val="258835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F44594-1A8C-47E6-90B6-A9F284ADBA6A}"/>
              </a:ext>
            </a:extLst>
          </p:cNvPr>
          <p:cNvSpPr>
            <a:spLocks noGrp="1"/>
          </p:cNvSpPr>
          <p:nvPr>
            <p:ph type="title"/>
          </p:nvPr>
        </p:nvSpPr>
        <p:spPr/>
        <p:txBody>
          <a:bodyPr/>
          <a:lstStyle/>
          <a:p>
            <a:r>
              <a:rPr lang="en-AU" dirty="0"/>
              <a:t>Sizing the Battery Charger</a:t>
            </a:r>
          </a:p>
        </p:txBody>
      </p:sp>
      <p:sp>
        <p:nvSpPr>
          <p:cNvPr id="3" name="Content Placeholder 2">
            <a:extLst>
              <a:ext uri="{FF2B5EF4-FFF2-40B4-BE49-F238E27FC236}">
                <a16:creationId xmlns:a16="http://schemas.microsoft.com/office/drawing/2014/main" xmlns="" id="{5739107F-A982-48A7-B6DD-79E929ADB3F3}"/>
              </a:ext>
            </a:extLst>
          </p:cNvPr>
          <p:cNvSpPr>
            <a:spLocks noGrp="1"/>
          </p:cNvSpPr>
          <p:nvPr>
            <p:ph idx="1"/>
          </p:nvPr>
        </p:nvSpPr>
        <p:spPr/>
        <p:txBody>
          <a:bodyPr>
            <a:normAutofit/>
          </a:bodyPr>
          <a:lstStyle/>
          <a:p>
            <a:r>
              <a:rPr lang="en-AU" dirty="0"/>
              <a:t>The maximum charging current for a battery is 0.1x C10 capacity rating. The maximum charge current for the selected battery bank is</a:t>
            </a:r>
          </a:p>
          <a:p>
            <a:pPr marL="0" indent="0">
              <a:buNone/>
            </a:pPr>
            <a:r>
              <a:rPr lang="en-AU" dirty="0"/>
              <a:t>	= 0.1 x 5060 </a:t>
            </a:r>
          </a:p>
          <a:p>
            <a:pPr marL="0" indent="0">
              <a:buNone/>
            </a:pPr>
            <a:r>
              <a:rPr lang="en-AU" dirty="0"/>
              <a:t>	= 506A each for two parallel strings connected to an inverter cluster</a:t>
            </a:r>
          </a:p>
        </p:txBody>
      </p:sp>
    </p:spTree>
    <p:extLst>
      <p:ext uri="{BB962C8B-B14F-4D97-AF65-F5344CB8AC3E}">
        <p14:creationId xmlns:p14="http://schemas.microsoft.com/office/powerpoint/2010/main" val="3773079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F44594-1A8C-47E6-90B6-A9F284ADBA6A}"/>
              </a:ext>
            </a:extLst>
          </p:cNvPr>
          <p:cNvSpPr>
            <a:spLocks noGrp="1"/>
          </p:cNvSpPr>
          <p:nvPr>
            <p:ph type="title"/>
          </p:nvPr>
        </p:nvSpPr>
        <p:spPr/>
        <p:txBody>
          <a:bodyPr/>
          <a:lstStyle/>
          <a:p>
            <a:r>
              <a:rPr lang="en-AU" dirty="0"/>
              <a:t>Sizing the Battery Charger</a:t>
            </a:r>
          </a:p>
        </p:txBody>
      </p:sp>
      <p:sp>
        <p:nvSpPr>
          <p:cNvPr id="3" name="Content Placeholder 2">
            <a:extLst>
              <a:ext uri="{FF2B5EF4-FFF2-40B4-BE49-F238E27FC236}">
                <a16:creationId xmlns:a16="http://schemas.microsoft.com/office/drawing/2014/main" xmlns="" id="{5739107F-A982-48A7-B6DD-79E929ADB3F3}"/>
              </a:ext>
            </a:extLst>
          </p:cNvPr>
          <p:cNvSpPr>
            <a:spLocks noGrp="1"/>
          </p:cNvSpPr>
          <p:nvPr>
            <p:ph idx="1"/>
          </p:nvPr>
        </p:nvSpPr>
        <p:spPr/>
        <p:txBody>
          <a:bodyPr>
            <a:normAutofit/>
          </a:bodyPr>
          <a:lstStyle/>
          <a:p>
            <a:r>
              <a:rPr lang="en-AU" dirty="0"/>
              <a:t>Each inverter clusters’ maximum charge current is 420A; </a:t>
            </a:r>
          </a:p>
          <a:p>
            <a:r>
              <a:rPr lang="en-AU" dirty="0"/>
              <a:t>The battery bank can accept up to 506A of charge current. </a:t>
            </a:r>
          </a:p>
          <a:p>
            <a:r>
              <a:rPr lang="en-AU" dirty="0"/>
              <a:t>As 506A &gt; 420A, the battery can accept the inverter’s maximum charge current.</a:t>
            </a:r>
          </a:p>
          <a:p>
            <a:pPr lvl="1"/>
            <a:endParaRPr lang="en-AU" dirty="0"/>
          </a:p>
          <a:p>
            <a:endParaRPr lang="en-AU" dirty="0"/>
          </a:p>
        </p:txBody>
      </p:sp>
    </p:spTree>
    <p:extLst>
      <p:ext uri="{BB962C8B-B14F-4D97-AF65-F5344CB8AC3E}">
        <p14:creationId xmlns:p14="http://schemas.microsoft.com/office/powerpoint/2010/main" val="2145499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31919-6E0B-4243-8724-07BFFD8C67DD}"/>
              </a:ext>
            </a:extLst>
          </p:cNvPr>
          <p:cNvSpPr>
            <a:spLocks noGrp="1"/>
          </p:cNvSpPr>
          <p:nvPr>
            <p:ph type="title"/>
          </p:nvPr>
        </p:nvSpPr>
        <p:spPr/>
        <p:txBody>
          <a:bodyPr/>
          <a:lstStyle/>
          <a:p>
            <a:r>
              <a:rPr lang="en-AU" dirty="0"/>
              <a:t>Daily energy charged by generator</a:t>
            </a:r>
          </a:p>
        </p:txBody>
      </p:sp>
      <p:sp>
        <p:nvSpPr>
          <p:cNvPr id="3" name="Content Placeholder 2">
            <a:extLst>
              <a:ext uri="{FF2B5EF4-FFF2-40B4-BE49-F238E27FC236}">
                <a16:creationId xmlns:a16="http://schemas.microsoft.com/office/drawing/2014/main" xmlns="" id="{1D0F5325-5129-4506-9197-746B8603CFC4}"/>
              </a:ext>
            </a:extLst>
          </p:cNvPr>
          <p:cNvSpPr>
            <a:spLocks noGrp="1"/>
          </p:cNvSpPr>
          <p:nvPr>
            <p:ph idx="1"/>
          </p:nvPr>
        </p:nvSpPr>
        <p:spPr>
          <a:xfrm>
            <a:off x="628650" y="1690689"/>
            <a:ext cx="4450145" cy="4486274"/>
          </a:xfrm>
        </p:spPr>
        <p:txBody>
          <a:bodyPr>
            <a:normAutofit fontScale="77500" lnSpcReduction="20000"/>
          </a:bodyPr>
          <a:lstStyle/>
          <a:p>
            <a:pPr marL="0" indent="0">
              <a:buNone/>
            </a:pPr>
            <a:r>
              <a:rPr lang="en-AU" b="1" dirty="0"/>
              <a:t>Estimate charging current</a:t>
            </a:r>
          </a:p>
          <a:p>
            <a:r>
              <a:rPr lang="en-AU" dirty="0"/>
              <a:t>Sunny Island 8.0H has a maximum charge current of 140A, at 1.8V per cell for 24 cells, this gives 6048kVA. </a:t>
            </a:r>
          </a:p>
          <a:p>
            <a:r>
              <a:rPr lang="en-AU" dirty="0"/>
              <a:t>However as the battery voltage rises the current will decrease. </a:t>
            </a:r>
          </a:p>
          <a:p>
            <a:r>
              <a:rPr lang="en-AU" dirty="0"/>
              <a:t>To be conservative we assume that the average charging current while the genset is operating is 110A per inverter.  </a:t>
            </a:r>
          </a:p>
          <a:p>
            <a:r>
              <a:rPr lang="en-AU" dirty="0"/>
              <a:t>The estimated charge current for the whole system would be:</a:t>
            </a:r>
          </a:p>
          <a:p>
            <a:pPr marL="0" indent="0">
              <a:buNone/>
            </a:pPr>
            <a:r>
              <a:rPr lang="en-AU" b="1" dirty="0"/>
              <a:t>	= </a:t>
            </a:r>
            <a:r>
              <a:rPr lang="en-AU" dirty="0"/>
              <a:t>110A x 9</a:t>
            </a:r>
          </a:p>
          <a:p>
            <a:pPr marL="0" indent="0">
              <a:buNone/>
            </a:pPr>
            <a:r>
              <a:rPr lang="en-AU" dirty="0"/>
              <a:t>	= 990A</a:t>
            </a:r>
          </a:p>
        </p:txBody>
      </p:sp>
      <p:pic>
        <p:nvPicPr>
          <p:cNvPr id="4" name="Picture 3">
            <a:extLst>
              <a:ext uri="{FF2B5EF4-FFF2-40B4-BE49-F238E27FC236}">
                <a16:creationId xmlns:a16="http://schemas.microsoft.com/office/drawing/2014/main" xmlns="" id="{EFC386C3-82F7-447B-87D8-F33ECE7B5F52}"/>
              </a:ext>
            </a:extLst>
          </p:cNvPr>
          <p:cNvPicPr>
            <a:picLocks noChangeAspect="1"/>
          </p:cNvPicPr>
          <p:nvPr/>
        </p:nvPicPr>
        <p:blipFill>
          <a:blip r:embed="rId2"/>
          <a:stretch>
            <a:fillRect/>
          </a:stretch>
        </p:blipFill>
        <p:spPr>
          <a:xfrm>
            <a:off x="5078795" y="2479786"/>
            <a:ext cx="3744686" cy="2168640"/>
          </a:xfrm>
          <a:prstGeom prst="rect">
            <a:avLst/>
          </a:prstGeom>
        </p:spPr>
      </p:pic>
    </p:spTree>
    <p:extLst>
      <p:ext uri="{BB962C8B-B14F-4D97-AF65-F5344CB8AC3E}">
        <p14:creationId xmlns:p14="http://schemas.microsoft.com/office/powerpoint/2010/main" val="326449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31919-6E0B-4243-8724-07BFFD8C67DD}"/>
              </a:ext>
            </a:extLst>
          </p:cNvPr>
          <p:cNvSpPr>
            <a:spLocks noGrp="1"/>
          </p:cNvSpPr>
          <p:nvPr>
            <p:ph type="title"/>
          </p:nvPr>
        </p:nvSpPr>
        <p:spPr/>
        <p:txBody>
          <a:bodyPr/>
          <a:lstStyle/>
          <a:p>
            <a:r>
              <a:rPr lang="en-AU" dirty="0"/>
              <a:t>Daily energy charged by generator</a:t>
            </a:r>
          </a:p>
        </p:txBody>
      </p:sp>
      <p:sp>
        <p:nvSpPr>
          <p:cNvPr id="3" name="Content Placeholder 2">
            <a:extLst>
              <a:ext uri="{FF2B5EF4-FFF2-40B4-BE49-F238E27FC236}">
                <a16:creationId xmlns:a16="http://schemas.microsoft.com/office/drawing/2014/main" xmlns="" id="{1D0F5325-5129-4506-9197-746B8603CFC4}"/>
              </a:ext>
            </a:extLst>
          </p:cNvPr>
          <p:cNvSpPr>
            <a:spLocks noGrp="1"/>
          </p:cNvSpPr>
          <p:nvPr>
            <p:ph idx="1"/>
          </p:nvPr>
        </p:nvSpPr>
        <p:spPr>
          <a:xfrm>
            <a:off x="628650" y="1690689"/>
            <a:ext cx="7886700" cy="4486274"/>
          </a:xfrm>
        </p:spPr>
        <p:txBody>
          <a:bodyPr>
            <a:normAutofit/>
          </a:bodyPr>
          <a:lstStyle/>
          <a:p>
            <a:pPr marL="0" indent="0">
              <a:buNone/>
            </a:pPr>
            <a:r>
              <a:rPr lang="en-AU" b="1" dirty="0"/>
              <a:t>Calculate charge capacity</a:t>
            </a:r>
          </a:p>
          <a:p>
            <a:r>
              <a:rPr lang="en-AU" dirty="0"/>
              <a:t>The charge capacity = charge current x charging duration. Therefore the charge capacity of the battery bank if it is charged for 5 hours is</a:t>
            </a:r>
          </a:p>
          <a:p>
            <a:pPr marL="0" indent="0">
              <a:buNone/>
            </a:pPr>
            <a:r>
              <a:rPr lang="en-AU" b="1" dirty="0"/>
              <a:t>	</a:t>
            </a:r>
            <a:r>
              <a:rPr lang="en-AU" dirty="0"/>
              <a:t>=</a:t>
            </a:r>
            <a:r>
              <a:rPr lang="en-AU" b="1" dirty="0"/>
              <a:t> </a:t>
            </a:r>
            <a:r>
              <a:rPr lang="en-AU" dirty="0"/>
              <a:t>5h x 990Ah = 4950Ah</a:t>
            </a:r>
          </a:p>
        </p:txBody>
      </p:sp>
    </p:spTree>
    <p:extLst>
      <p:ext uri="{BB962C8B-B14F-4D97-AF65-F5344CB8AC3E}">
        <p14:creationId xmlns:p14="http://schemas.microsoft.com/office/powerpoint/2010/main" val="7165180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31919-6E0B-4243-8724-07BFFD8C67DD}"/>
              </a:ext>
            </a:extLst>
          </p:cNvPr>
          <p:cNvSpPr>
            <a:spLocks noGrp="1"/>
          </p:cNvSpPr>
          <p:nvPr>
            <p:ph type="title"/>
          </p:nvPr>
        </p:nvSpPr>
        <p:spPr/>
        <p:txBody>
          <a:bodyPr/>
          <a:lstStyle/>
          <a:p>
            <a:r>
              <a:rPr lang="en-AU" dirty="0"/>
              <a:t>Daily energy charged by generator</a:t>
            </a:r>
          </a:p>
        </p:txBody>
      </p:sp>
      <p:sp>
        <p:nvSpPr>
          <p:cNvPr id="3" name="Content Placeholder 2">
            <a:extLst>
              <a:ext uri="{FF2B5EF4-FFF2-40B4-BE49-F238E27FC236}">
                <a16:creationId xmlns:a16="http://schemas.microsoft.com/office/drawing/2014/main" xmlns="" id="{1D0F5325-5129-4506-9197-746B8603CFC4}"/>
              </a:ext>
            </a:extLst>
          </p:cNvPr>
          <p:cNvSpPr>
            <a:spLocks noGrp="1"/>
          </p:cNvSpPr>
          <p:nvPr>
            <p:ph idx="1"/>
          </p:nvPr>
        </p:nvSpPr>
        <p:spPr>
          <a:xfrm>
            <a:off x="628650" y="1690689"/>
            <a:ext cx="7886700" cy="4486274"/>
          </a:xfrm>
        </p:spPr>
        <p:txBody>
          <a:bodyPr>
            <a:normAutofit/>
          </a:bodyPr>
          <a:lstStyle/>
          <a:p>
            <a:pPr marL="0" indent="0">
              <a:buNone/>
            </a:pPr>
            <a:r>
              <a:rPr lang="en-AU" b="1" dirty="0"/>
              <a:t>Calculate energy supplied by generator via battery</a:t>
            </a:r>
          </a:p>
          <a:p>
            <a:r>
              <a:rPr lang="en-AU" dirty="0"/>
              <a:t>With a battery columbic efficiency of 90%, DC interactive inverter efficiency of 94% and battery system voltage of 48V, the daily energy that will be supplied by the batteries which is charged by the generator is</a:t>
            </a:r>
          </a:p>
          <a:p>
            <a:pPr marL="0" indent="0">
              <a:buNone/>
            </a:pPr>
            <a:r>
              <a:rPr lang="en-AU" dirty="0"/>
              <a:t>E</a:t>
            </a:r>
            <a:r>
              <a:rPr lang="en-AU" baseline="-25000" dirty="0"/>
              <a:t>GEN_BATT</a:t>
            </a:r>
            <a:r>
              <a:rPr lang="en-AU" dirty="0"/>
              <a:t>= (4950 x 0.9 x 0.94 x 48)/1000 </a:t>
            </a:r>
          </a:p>
          <a:p>
            <a:pPr marL="0" indent="0">
              <a:buNone/>
            </a:pPr>
            <a:r>
              <a:rPr lang="en-AU" dirty="0"/>
              <a:t>	= 201.009 kWh</a:t>
            </a:r>
          </a:p>
          <a:p>
            <a:pPr marL="0" indent="0">
              <a:buNone/>
            </a:pPr>
            <a:r>
              <a:rPr lang="en-AU" dirty="0"/>
              <a:t>	= 201 kWh</a:t>
            </a:r>
          </a:p>
        </p:txBody>
      </p:sp>
    </p:spTree>
    <p:extLst>
      <p:ext uri="{BB962C8B-B14F-4D97-AF65-F5344CB8AC3E}">
        <p14:creationId xmlns:p14="http://schemas.microsoft.com/office/powerpoint/2010/main" val="3695030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8AFA33-9184-461D-8CC8-42528A48DE66}"/>
              </a:ext>
            </a:extLst>
          </p:cNvPr>
          <p:cNvSpPr>
            <a:spLocks noGrp="1"/>
          </p:cNvSpPr>
          <p:nvPr>
            <p:ph type="title"/>
          </p:nvPr>
        </p:nvSpPr>
        <p:spPr/>
        <p:txBody>
          <a:bodyPr/>
          <a:lstStyle/>
          <a:p>
            <a:r>
              <a:rPr lang="en-AU" dirty="0"/>
              <a:t>Determine the portion of energy that is to be supplied by the PV array</a:t>
            </a:r>
          </a:p>
        </p:txBody>
      </p:sp>
      <p:sp>
        <p:nvSpPr>
          <p:cNvPr id="3" name="Content Placeholder 2">
            <a:extLst>
              <a:ext uri="{FF2B5EF4-FFF2-40B4-BE49-F238E27FC236}">
                <a16:creationId xmlns:a16="http://schemas.microsoft.com/office/drawing/2014/main" xmlns="" id="{BF7642A7-FF32-4840-8E6C-CF4AECAD9684}"/>
              </a:ext>
            </a:extLst>
          </p:cNvPr>
          <p:cNvSpPr>
            <a:spLocks noGrp="1"/>
          </p:cNvSpPr>
          <p:nvPr>
            <p:ph idx="1"/>
          </p:nvPr>
        </p:nvSpPr>
        <p:spPr/>
        <p:txBody>
          <a:bodyPr>
            <a:normAutofit fontScale="92500" lnSpcReduction="20000"/>
          </a:bodyPr>
          <a:lstStyle/>
          <a:p>
            <a:r>
              <a:rPr lang="en-AU" dirty="0"/>
              <a:t>For a hybrid system where the generator is operating daily, the total daily energy requirement is determined as follows:</a:t>
            </a:r>
          </a:p>
          <a:p>
            <a:pPr marL="0" indent="0" algn="ctr">
              <a:buNone/>
            </a:pPr>
            <a:r>
              <a:rPr lang="en-AU" dirty="0"/>
              <a:t>E</a:t>
            </a:r>
            <a:r>
              <a:rPr lang="en-AU" baseline="-25000" dirty="0"/>
              <a:t>LOAD</a:t>
            </a:r>
            <a:r>
              <a:rPr lang="en-AU" dirty="0"/>
              <a:t>= E</a:t>
            </a:r>
            <a:r>
              <a:rPr lang="en-AU" baseline="-25000" dirty="0"/>
              <a:t>GEN</a:t>
            </a:r>
            <a:r>
              <a:rPr lang="en-AU" dirty="0"/>
              <a:t> + E</a:t>
            </a:r>
            <a:r>
              <a:rPr lang="en-AU" baseline="-25000" dirty="0"/>
              <a:t>GEN-BATT</a:t>
            </a:r>
            <a:r>
              <a:rPr lang="en-AU" dirty="0"/>
              <a:t>+ E</a:t>
            </a:r>
            <a:r>
              <a:rPr lang="en-AU" baseline="-25000" dirty="0"/>
              <a:t>PV-DIR</a:t>
            </a:r>
            <a:r>
              <a:rPr lang="en-AU" dirty="0"/>
              <a:t> + E</a:t>
            </a:r>
            <a:r>
              <a:rPr lang="en-AU" baseline="-25000" dirty="0"/>
              <a:t>PV-BATT</a:t>
            </a:r>
            <a:endParaRPr lang="en-AU" dirty="0"/>
          </a:p>
          <a:p>
            <a:r>
              <a:rPr lang="en-AU" i="1" dirty="0"/>
              <a:t>Where</a:t>
            </a:r>
          </a:p>
          <a:p>
            <a:pPr lvl="1"/>
            <a:r>
              <a:rPr lang="en-AU" i="1" dirty="0"/>
              <a:t>E</a:t>
            </a:r>
            <a:r>
              <a:rPr lang="en-AU" i="1" baseline="-25000" dirty="0"/>
              <a:t>LOAD</a:t>
            </a:r>
            <a:r>
              <a:rPr lang="en-AU" i="1" dirty="0"/>
              <a:t> 	= Total daily energy</a:t>
            </a:r>
          </a:p>
          <a:p>
            <a:pPr lvl="1"/>
            <a:r>
              <a:rPr lang="en-AU" i="1" dirty="0"/>
              <a:t>E</a:t>
            </a:r>
            <a:r>
              <a:rPr lang="en-AU" i="1" baseline="-25000" dirty="0"/>
              <a:t>GEN</a:t>
            </a:r>
            <a:r>
              <a:rPr lang="en-AU" i="1" dirty="0"/>
              <a:t>	= Portion of daily energy being supplied directly by generator </a:t>
            </a:r>
          </a:p>
          <a:p>
            <a:pPr lvl="1"/>
            <a:r>
              <a:rPr lang="en-AU" i="1" dirty="0"/>
              <a:t>E</a:t>
            </a:r>
            <a:r>
              <a:rPr lang="en-AU" i="1" baseline="-25000" dirty="0"/>
              <a:t>BATT_GEN</a:t>
            </a:r>
            <a:r>
              <a:rPr lang="en-AU" i="1" dirty="0"/>
              <a:t> = Portion of daily energy being provided by battery bank being charged by generator.</a:t>
            </a:r>
          </a:p>
          <a:p>
            <a:pPr lvl="1"/>
            <a:r>
              <a:rPr lang="en-AU" i="1" dirty="0"/>
              <a:t>E</a:t>
            </a:r>
            <a:r>
              <a:rPr lang="en-AU" i="1" baseline="-25000" dirty="0"/>
              <a:t>PV_DIR</a:t>
            </a:r>
            <a:r>
              <a:rPr lang="en-AU" i="1" dirty="0"/>
              <a:t>	= Portion of daily energy that will be provided by the PV array </a:t>
            </a:r>
          </a:p>
          <a:p>
            <a:pPr lvl="1"/>
            <a:r>
              <a:rPr lang="en-AU" i="1" dirty="0"/>
              <a:t>E</a:t>
            </a:r>
            <a:r>
              <a:rPr lang="en-AU" i="1" baseline="-25000" dirty="0"/>
              <a:t>PV_BATT</a:t>
            </a:r>
            <a:r>
              <a:rPr lang="en-AU" i="1" dirty="0"/>
              <a:t>	= Portion of daily energy being provided by battery bank being charged by PV array</a:t>
            </a:r>
            <a:endParaRPr lang="en-AU" dirty="0"/>
          </a:p>
        </p:txBody>
      </p:sp>
    </p:spTree>
    <p:extLst>
      <p:ext uri="{BB962C8B-B14F-4D97-AF65-F5344CB8AC3E}">
        <p14:creationId xmlns:p14="http://schemas.microsoft.com/office/powerpoint/2010/main" val="322952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8AFA33-9184-461D-8CC8-42528A48DE66}"/>
              </a:ext>
            </a:extLst>
          </p:cNvPr>
          <p:cNvSpPr>
            <a:spLocks noGrp="1"/>
          </p:cNvSpPr>
          <p:nvPr>
            <p:ph type="title"/>
          </p:nvPr>
        </p:nvSpPr>
        <p:spPr/>
        <p:txBody>
          <a:bodyPr/>
          <a:lstStyle/>
          <a:p>
            <a:r>
              <a:rPr lang="en-AU" dirty="0"/>
              <a:t>Determine the portion of energy that is to be supplied by the PV array</a:t>
            </a:r>
          </a:p>
        </p:txBody>
      </p:sp>
      <p:sp>
        <p:nvSpPr>
          <p:cNvPr id="3" name="Content Placeholder 2">
            <a:extLst>
              <a:ext uri="{FF2B5EF4-FFF2-40B4-BE49-F238E27FC236}">
                <a16:creationId xmlns:a16="http://schemas.microsoft.com/office/drawing/2014/main" xmlns="" id="{BF7642A7-FF32-4840-8E6C-CF4AECAD9684}"/>
              </a:ext>
            </a:extLst>
          </p:cNvPr>
          <p:cNvSpPr>
            <a:spLocks noGrp="1"/>
          </p:cNvSpPr>
          <p:nvPr>
            <p:ph idx="1"/>
          </p:nvPr>
        </p:nvSpPr>
        <p:spPr/>
        <p:txBody>
          <a:bodyPr>
            <a:normAutofit fontScale="92500" lnSpcReduction="10000"/>
          </a:bodyPr>
          <a:lstStyle/>
          <a:p>
            <a:r>
              <a:rPr lang="en-AU" dirty="0"/>
              <a:t>Rearrange the equation, the portion of daily energy that will be provided by the PV array is</a:t>
            </a:r>
          </a:p>
          <a:p>
            <a:pPr marL="0" indent="0">
              <a:buNone/>
            </a:pPr>
            <a:r>
              <a:rPr lang="en-AU" dirty="0"/>
              <a:t>	E</a:t>
            </a:r>
            <a:r>
              <a:rPr lang="en-AU" baseline="-25000" dirty="0"/>
              <a:t>PV</a:t>
            </a:r>
            <a:r>
              <a:rPr lang="en-AU" dirty="0"/>
              <a:t> = E</a:t>
            </a:r>
            <a:r>
              <a:rPr lang="en-AU" baseline="-25000" dirty="0"/>
              <a:t>PV-DIR </a:t>
            </a:r>
            <a:r>
              <a:rPr lang="en-AU" dirty="0"/>
              <a:t>+ E</a:t>
            </a:r>
            <a:r>
              <a:rPr lang="en-AU" baseline="-25000" dirty="0"/>
              <a:t>PV_BATT </a:t>
            </a:r>
            <a:r>
              <a:rPr lang="en-AU" dirty="0"/>
              <a:t>= E</a:t>
            </a:r>
            <a:r>
              <a:rPr lang="en-AU" baseline="-25000" dirty="0"/>
              <a:t>LOAD</a:t>
            </a:r>
            <a:r>
              <a:rPr lang="en-AU" dirty="0"/>
              <a:t> – E</a:t>
            </a:r>
            <a:r>
              <a:rPr lang="en-AU" baseline="-25000" dirty="0"/>
              <a:t>GEN</a:t>
            </a:r>
            <a:r>
              <a:rPr lang="en-AU" dirty="0"/>
              <a:t> – E</a:t>
            </a:r>
            <a:r>
              <a:rPr lang="en-AU" baseline="-25000" dirty="0"/>
              <a:t>GEN_BATT</a:t>
            </a:r>
            <a:endParaRPr lang="en-AU" dirty="0"/>
          </a:p>
          <a:p>
            <a:pPr marL="0" indent="0">
              <a:buNone/>
            </a:pPr>
            <a:r>
              <a:rPr lang="en-AU" dirty="0"/>
              <a:t>We know that</a:t>
            </a:r>
          </a:p>
          <a:p>
            <a:pPr marL="0" indent="0">
              <a:buNone/>
            </a:pPr>
            <a:r>
              <a:rPr lang="en-AU" dirty="0"/>
              <a:t>	E</a:t>
            </a:r>
            <a:r>
              <a:rPr lang="en-AU" baseline="-25000" dirty="0"/>
              <a:t>LOAD</a:t>
            </a:r>
            <a:r>
              <a:rPr lang="en-AU" dirty="0"/>
              <a:t> = 450kWh</a:t>
            </a:r>
          </a:p>
          <a:p>
            <a:pPr marL="0" indent="0">
              <a:buNone/>
            </a:pPr>
            <a:r>
              <a:rPr lang="en-AU" dirty="0"/>
              <a:t>	E</a:t>
            </a:r>
            <a:r>
              <a:rPr lang="en-AU" baseline="-25000" dirty="0"/>
              <a:t>GEN</a:t>
            </a:r>
            <a:r>
              <a:rPr lang="en-AU" dirty="0"/>
              <a:t> =  100kWh</a:t>
            </a:r>
          </a:p>
          <a:p>
            <a:pPr marL="0" indent="0">
              <a:buNone/>
            </a:pPr>
            <a:r>
              <a:rPr lang="en-AU" dirty="0"/>
              <a:t>	E</a:t>
            </a:r>
            <a:r>
              <a:rPr lang="en-AU" baseline="-25000" dirty="0"/>
              <a:t>GEN_BATT</a:t>
            </a:r>
            <a:r>
              <a:rPr lang="en-AU" dirty="0"/>
              <a:t> = 201kWh</a:t>
            </a:r>
          </a:p>
          <a:p>
            <a:pPr marL="0" indent="0">
              <a:buNone/>
            </a:pPr>
            <a:r>
              <a:rPr lang="en-AU" dirty="0"/>
              <a:t>Therefore</a:t>
            </a:r>
          </a:p>
          <a:p>
            <a:pPr marL="0" indent="0">
              <a:buNone/>
            </a:pPr>
            <a:r>
              <a:rPr lang="en-AU" dirty="0"/>
              <a:t>	E</a:t>
            </a:r>
            <a:r>
              <a:rPr lang="en-AU" baseline="-25000" dirty="0"/>
              <a:t>PV</a:t>
            </a:r>
            <a:r>
              <a:rPr lang="en-AU" dirty="0"/>
              <a:t> = 450 – 100 –201</a:t>
            </a:r>
          </a:p>
          <a:p>
            <a:pPr marL="0" indent="0">
              <a:buNone/>
            </a:pPr>
            <a:r>
              <a:rPr lang="en-AU" dirty="0"/>
              <a:t>	       = 149 kWh</a:t>
            </a:r>
          </a:p>
        </p:txBody>
      </p:sp>
    </p:spTree>
    <p:extLst>
      <p:ext uri="{BB962C8B-B14F-4D97-AF65-F5344CB8AC3E}">
        <p14:creationId xmlns:p14="http://schemas.microsoft.com/office/powerpoint/2010/main" val="1193133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AEE11C-AA40-471F-B421-897C001ACD95}"/>
              </a:ext>
            </a:extLst>
          </p:cNvPr>
          <p:cNvSpPr>
            <a:spLocks noGrp="1"/>
          </p:cNvSpPr>
          <p:nvPr>
            <p:ph type="title"/>
          </p:nvPr>
        </p:nvSpPr>
        <p:spPr/>
        <p:txBody>
          <a:bodyPr/>
          <a:lstStyle/>
          <a:p>
            <a:r>
              <a:rPr lang="en-AU" dirty="0"/>
              <a:t>Hybrid System Overview</a:t>
            </a:r>
          </a:p>
        </p:txBody>
      </p:sp>
      <p:sp>
        <p:nvSpPr>
          <p:cNvPr id="3" name="Content Placeholder 2">
            <a:extLst>
              <a:ext uri="{FF2B5EF4-FFF2-40B4-BE49-F238E27FC236}">
                <a16:creationId xmlns:a16="http://schemas.microsoft.com/office/drawing/2014/main" xmlns="" id="{FEDA36B1-6CD3-4BE3-B3E1-BC6B5411087F}"/>
              </a:ext>
            </a:extLst>
          </p:cNvPr>
          <p:cNvSpPr>
            <a:spLocks noGrp="1"/>
          </p:cNvSpPr>
          <p:nvPr>
            <p:ph idx="1"/>
          </p:nvPr>
        </p:nvSpPr>
        <p:spPr/>
        <p:txBody>
          <a:bodyPr>
            <a:normAutofit/>
          </a:bodyPr>
          <a:lstStyle/>
          <a:p>
            <a:pPr marL="342900" indent="-342900" algn="just"/>
            <a:r>
              <a:rPr lang="en-US" dirty="0">
                <a:ea typeface="Calibri" panose="020F0502020204030204" pitchFamily="34" charset="0"/>
                <a:cs typeface="Times New Roman" panose="02020603050405020304" pitchFamily="18" charset="0"/>
              </a:rPr>
              <a:t>Any system that includes two charging sources is a hybrid system.</a:t>
            </a:r>
          </a:p>
          <a:p>
            <a:pPr marL="342900" indent="-342900" algn="just"/>
            <a:r>
              <a:rPr lang="en-US" dirty="0">
                <a:ea typeface="Calibri" panose="020F0502020204030204" pitchFamily="34" charset="0"/>
                <a:cs typeface="Times New Roman" panose="02020603050405020304" pitchFamily="18" charset="0"/>
              </a:rPr>
              <a:t>This overview is only considering hybrid system comprising a fuel generator and PV array.</a:t>
            </a:r>
          </a:p>
          <a:p>
            <a:pPr marL="342900" indent="-342900" algn="just"/>
            <a:r>
              <a:rPr lang="en-US" dirty="0">
                <a:ea typeface="Calibri" panose="020F0502020204030204" pitchFamily="34" charset="0"/>
                <a:cs typeface="Times New Roman" panose="02020603050405020304" pitchFamily="18" charset="0"/>
              </a:rPr>
              <a:t>The generator could just be for back-up when the solar is insufficient to meet the energy demand (e.g. during periods of bad weather) or it could be required to meet some of the energy demand each day.</a:t>
            </a:r>
          </a:p>
          <a:p>
            <a:endParaRPr lang="en-AU" dirty="0"/>
          </a:p>
        </p:txBody>
      </p:sp>
    </p:spTree>
    <p:extLst>
      <p:ext uri="{BB962C8B-B14F-4D97-AF65-F5344CB8AC3E}">
        <p14:creationId xmlns:p14="http://schemas.microsoft.com/office/powerpoint/2010/main" val="8934021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ADED4E-45C5-4A9A-B6D2-E7D83F001175}"/>
              </a:ext>
            </a:extLst>
          </p:cNvPr>
          <p:cNvSpPr>
            <a:spLocks noGrp="1"/>
          </p:cNvSpPr>
          <p:nvPr>
            <p:ph type="title"/>
          </p:nvPr>
        </p:nvSpPr>
        <p:spPr/>
        <p:txBody>
          <a:bodyPr/>
          <a:lstStyle/>
          <a:p>
            <a:r>
              <a:rPr lang="en-AU" dirty="0"/>
              <a:t>Determining Size of PV Array</a:t>
            </a:r>
          </a:p>
        </p:txBody>
      </p:sp>
      <p:sp>
        <p:nvSpPr>
          <p:cNvPr id="3" name="Content Placeholder 2">
            <a:extLst>
              <a:ext uri="{FF2B5EF4-FFF2-40B4-BE49-F238E27FC236}">
                <a16:creationId xmlns:a16="http://schemas.microsoft.com/office/drawing/2014/main" xmlns="" id="{A3753E0A-20D4-46BD-8617-683069481CD5}"/>
              </a:ext>
            </a:extLst>
          </p:cNvPr>
          <p:cNvSpPr>
            <a:spLocks noGrp="1"/>
          </p:cNvSpPr>
          <p:nvPr>
            <p:ph idx="1"/>
          </p:nvPr>
        </p:nvSpPr>
        <p:spPr>
          <a:xfrm>
            <a:off x="628651" y="1825625"/>
            <a:ext cx="4221645" cy="4351338"/>
          </a:xfrm>
        </p:spPr>
        <p:txBody>
          <a:bodyPr>
            <a:normAutofit fontScale="92500"/>
          </a:bodyPr>
          <a:lstStyle/>
          <a:p>
            <a:r>
              <a:rPr lang="en-AU" dirty="0"/>
              <a:t>The AC load to be supplied by the PV array is 149kWh</a:t>
            </a:r>
          </a:p>
          <a:p>
            <a:r>
              <a:rPr lang="en-AU" dirty="0"/>
              <a:t>The irradiation is 4.59 kWh/m</a:t>
            </a:r>
            <a:r>
              <a:rPr lang="en-AU" baseline="30000" dirty="0"/>
              <a:t>2</a:t>
            </a:r>
            <a:r>
              <a:rPr lang="en-AU" dirty="0"/>
              <a:t>/day.</a:t>
            </a:r>
          </a:p>
          <a:p>
            <a:r>
              <a:rPr lang="en-AU" dirty="0"/>
              <a:t>A block diagram is useful to show all major losses.</a:t>
            </a:r>
          </a:p>
          <a:p>
            <a:r>
              <a:rPr lang="en-AU" dirty="0"/>
              <a:t>Many principles in this section are covered in grid-connect and off-grid PV systems design guidelines</a:t>
            </a:r>
          </a:p>
          <a:p>
            <a:endParaRPr lang="en-AU" dirty="0"/>
          </a:p>
        </p:txBody>
      </p:sp>
      <p:pic>
        <p:nvPicPr>
          <p:cNvPr id="6" name="Picture 5">
            <a:extLst>
              <a:ext uri="{FF2B5EF4-FFF2-40B4-BE49-F238E27FC236}">
                <a16:creationId xmlns:a16="http://schemas.microsoft.com/office/drawing/2014/main" xmlns="" id="{5998CD82-8ED1-4599-A608-DC0C670B740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850296" y="2410619"/>
            <a:ext cx="4257675" cy="3181350"/>
          </a:xfrm>
          <a:prstGeom prst="rect">
            <a:avLst/>
          </a:prstGeom>
          <a:noFill/>
          <a:ln>
            <a:noFill/>
          </a:ln>
        </p:spPr>
      </p:pic>
    </p:spTree>
    <p:extLst>
      <p:ext uri="{BB962C8B-B14F-4D97-AF65-F5344CB8AC3E}">
        <p14:creationId xmlns:p14="http://schemas.microsoft.com/office/powerpoint/2010/main" val="1994244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1573DB-A293-4852-9269-0D16E3D2844E}"/>
              </a:ext>
            </a:extLst>
          </p:cNvPr>
          <p:cNvSpPr>
            <a:spLocks noGrp="1"/>
          </p:cNvSpPr>
          <p:nvPr>
            <p:ph type="title"/>
          </p:nvPr>
        </p:nvSpPr>
        <p:spPr/>
        <p:txBody>
          <a:bodyPr/>
          <a:lstStyle/>
          <a:p>
            <a:r>
              <a:rPr lang="en-AU" dirty="0"/>
              <a:t>System Information</a:t>
            </a:r>
          </a:p>
        </p:txBody>
      </p:sp>
      <p:sp>
        <p:nvSpPr>
          <p:cNvPr id="3" name="Content Placeholder 2">
            <a:extLst>
              <a:ext uri="{FF2B5EF4-FFF2-40B4-BE49-F238E27FC236}">
                <a16:creationId xmlns:a16="http://schemas.microsoft.com/office/drawing/2014/main" xmlns="" id="{AB371A88-1230-4285-B008-5843C39678CA}"/>
              </a:ext>
            </a:extLst>
          </p:cNvPr>
          <p:cNvSpPr>
            <a:spLocks noGrp="1"/>
          </p:cNvSpPr>
          <p:nvPr>
            <p:ph sz="half" idx="1"/>
          </p:nvPr>
        </p:nvSpPr>
        <p:spPr>
          <a:xfrm>
            <a:off x="628650" y="1825625"/>
            <a:ext cx="3943350" cy="4351338"/>
          </a:xfrm>
        </p:spPr>
        <p:txBody>
          <a:bodyPr>
            <a:normAutofit fontScale="70000" lnSpcReduction="20000"/>
          </a:bodyPr>
          <a:lstStyle/>
          <a:p>
            <a:pPr marL="0" indent="0">
              <a:buNone/>
            </a:pPr>
            <a:r>
              <a:rPr lang="en-AU" b="1" dirty="0">
                <a:latin typeface="Arial Narrow" panose="020B0606020202030204" pitchFamily="34" charset="0"/>
              </a:rPr>
              <a:t>System efficiencies</a:t>
            </a:r>
          </a:p>
          <a:p>
            <a:r>
              <a:rPr lang="en-AU" dirty="0">
                <a:latin typeface="Arial Narrow" panose="020B0606020202030204" pitchFamily="34" charset="0"/>
              </a:rPr>
              <a:t>Battery coulombic efficiency </a:t>
            </a:r>
            <a:br>
              <a:rPr lang="en-AU" dirty="0">
                <a:latin typeface="Arial Narrow" panose="020B0606020202030204" pitchFamily="34" charset="0"/>
              </a:rPr>
            </a:br>
            <a:r>
              <a:rPr lang="en-AU" dirty="0">
                <a:latin typeface="Arial Narrow" panose="020B0606020202030204" pitchFamily="34" charset="0"/>
              </a:rPr>
              <a:t>(</a:t>
            </a:r>
            <a:r>
              <a:rPr lang="en-AU" dirty="0" err="1">
                <a:latin typeface="Arial Narrow" panose="020B0606020202030204" pitchFamily="34" charset="0"/>
              </a:rPr>
              <a:t>η</a:t>
            </a:r>
            <a:r>
              <a:rPr lang="en-AU" baseline="-25000" dirty="0" err="1">
                <a:latin typeface="Arial Narrow" panose="020B0606020202030204" pitchFamily="34" charset="0"/>
              </a:rPr>
              <a:t>COUL</a:t>
            </a:r>
            <a:r>
              <a:rPr lang="en-AU" dirty="0">
                <a:latin typeface="Arial Narrow" panose="020B0606020202030204" pitchFamily="34" charset="0"/>
              </a:rPr>
              <a:t>)		  	  90%</a:t>
            </a:r>
          </a:p>
          <a:p>
            <a:r>
              <a:rPr lang="en-AU" dirty="0">
                <a:latin typeface="Arial Narrow" panose="020B0606020202030204" pitchFamily="34" charset="0"/>
              </a:rPr>
              <a:t>Watt-hour efficiency </a:t>
            </a:r>
            <a:br>
              <a:rPr lang="en-AU" dirty="0">
                <a:latin typeface="Arial Narrow" panose="020B0606020202030204" pitchFamily="34" charset="0"/>
              </a:rPr>
            </a:br>
            <a:r>
              <a:rPr lang="en-AU" dirty="0">
                <a:latin typeface="Arial Narrow" panose="020B0606020202030204" pitchFamily="34" charset="0"/>
              </a:rPr>
              <a:t>of the battery (</a:t>
            </a:r>
            <a:r>
              <a:rPr lang="en-AU" dirty="0" err="1">
                <a:latin typeface="Arial Narrow" panose="020B0606020202030204" pitchFamily="34" charset="0"/>
              </a:rPr>
              <a:t>η</a:t>
            </a:r>
            <a:r>
              <a:rPr lang="en-AU" baseline="-25000" dirty="0" err="1">
                <a:latin typeface="Arial Narrow" panose="020B0606020202030204" pitchFamily="34" charset="0"/>
              </a:rPr>
              <a:t>WH</a:t>
            </a:r>
            <a:r>
              <a:rPr lang="en-AU" dirty="0">
                <a:latin typeface="Arial Narrow" panose="020B0606020202030204" pitchFamily="34" charset="0"/>
              </a:rPr>
              <a:t>)	  80%</a:t>
            </a:r>
          </a:p>
          <a:p>
            <a:r>
              <a:rPr lang="en-AU" dirty="0">
                <a:latin typeface="Arial Narrow" panose="020B0606020202030204" pitchFamily="34" charset="0"/>
              </a:rPr>
              <a:t>Inverter efficiency(</a:t>
            </a:r>
            <a:r>
              <a:rPr lang="en-AU" dirty="0" err="1">
                <a:latin typeface="Arial Narrow" panose="020B0606020202030204" pitchFamily="34" charset="0"/>
              </a:rPr>
              <a:t>η</a:t>
            </a:r>
            <a:r>
              <a:rPr lang="en-AU" baseline="-25000" dirty="0" err="1">
                <a:latin typeface="Arial Narrow" panose="020B0606020202030204" pitchFamily="34" charset="0"/>
              </a:rPr>
              <a:t>INV</a:t>
            </a:r>
            <a:r>
              <a:rPr lang="en-AU" dirty="0">
                <a:latin typeface="Arial Narrow" panose="020B0606020202030204" pitchFamily="34" charset="0"/>
              </a:rPr>
              <a:t>)	  94%</a:t>
            </a:r>
          </a:p>
          <a:p>
            <a:r>
              <a:rPr lang="en-AU" dirty="0">
                <a:latin typeface="Arial Narrow" panose="020B0606020202030204" pitchFamily="34" charset="0"/>
              </a:rPr>
              <a:t>Inverter efficiency when </a:t>
            </a:r>
            <a:br>
              <a:rPr lang="en-AU" dirty="0">
                <a:latin typeface="Arial Narrow" panose="020B0606020202030204" pitchFamily="34" charset="0"/>
              </a:rPr>
            </a:br>
            <a:r>
              <a:rPr lang="en-AU" dirty="0">
                <a:latin typeface="Arial Narrow" panose="020B0606020202030204" pitchFamily="34" charset="0"/>
              </a:rPr>
              <a:t>acting as charger (</a:t>
            </a:r>
            <a:r>
              <a:rPr lang="en-AU" dirty="0" err="1">
                <a:latin typeface="Arial Narrow" panose="020B0606020202030204" pitchFamily="34" charset="0"/>
              </a:rPr>
              <a:t>η</a:t>
            </a:r>
            <a:r>
              <a:rPr lang="en-AU" baseline="-25000" dirty="0" err="1">
                <a:latin typeface="Arial Narrow" panose="020B0606020202030204" pitchFamily="34" charset="0"/>
              </a:rPr>
              <a:t>INV_CHG</a:t>
            </a:r>
            <a:r>
              <a:rPr lang="en-AU" dirty="0">
                <a:latin typeface="Arial Narrow" panose="020B0606020202030204" pitchFamily="34" charset="0"/>
              </a:rPr>
              <a:t>)  94%</a:t>
            </a:r>
          </a:p>
          <a:p>
            <a:r>
              <a:rPr lang="en-AU" dirty="0">
                <a:latin typeface="Arial Narrow" panose="020B0606020202030204" pitchFamily="34" charset="0"/>
              </a:rPr>
              <a:t>PV inverter </a:t>
            </a:r>
            <a:r>
              <a:rPr lang="en-AU" dirty="0" err="1">
                <a:latin typeface="Arial Narrow" panose="020B0606020202030204" pitchFamily="34" charset="0"/>
              </a:rPr>
              <a:t>efficienc</a:t>
            </a:r>
            <a:r>
              <a:rPr lang="en-AU" dirty="0">
                <a:latin typeface="Arial Narrow" panose="020B0606020202030204" pitchFamily="34" charset="0"/>
              </a:rPr>
              <a:t> (</a:t>
            </a:r>
            <a:r>
              <a:rPr lang="en-AU" dirty="0" err="1">
                <a:latin typeface="Arial Narrow" panose="020B0606020202030204" pitchFamily="34" charset="0"/>
              </a:rPr>
              <a:t>η</a:t>
            </a:r>
            <a:r>
              <a:rPr lang="en-AU" baseline="-25000" dirty="0" err="1">
                <a:latin typeface="Arial Narrow" panose="020B0606020202030204" pitchFamily="34" charset="0"/>
              </a:rPr>
              <a:t>PV</a:t>
            </a:r>
            <a:r>
              <a:rPr lang="en-AU" dirty="0">
                <a:latin typeface="Arial Narrow" panose="020B0606020202030204" pitchFamily="34" charset="0"/>
              </a:rPr>
              <a:t>)	  97%</a:t>
            </a:r>
          </a:p>
          <a:p>
            <a:r>
              <a:rPr lang="en-AU" dirty="0">
                <a:latin typeface="Arial Narrow" panose="020B0606020202030204" pitchFamily="34" charset="0"/>
              </a:rPr>
              <a:t>Oversize coefficient (</a:t>
            </a:r>
            <a:r>
              <a:rPr lang="en-AU" i="1" dirty="0" err="1">
                <a:latin typeface="Arial Narrow" panose="020B0606020202030204" pitchFamily="34" charset="0"/>
              </a:rPr>
              <a:t>f</a:t>
            </a:r>
            <a:r>
              <a:rPr lang="en-AU" baseline="-25000" dirty="0" err="1">
                <a:latin typeface="Arial Narrow" panose="020B0606020202030204" pitchFamily="34" charset="0"/>
              </a:rPr>
              <a:t>o</a:t>
            </a:r>
            <a:r>
              <a:rPr lang="en-AU" dirty="0">
                <a:latin typeface="Arial Narrow" panose="020B0606020202030204" pitchFamily="34" charset="0"/>
              </a:rPr>
              <a:t>)	  1</a:t>
            </a:r>
          </a:p>
          <a:p>
            <a:r>
              <a:rPr lang="en-AU" dirty="0">
                <a:latin typeface="Arial Narrow" panose="020B0606020202030204" pitchFamily="34" charset="0"/>
              </a:rPr>
              <a:t>Dirt de-rating(</a:t>
            </a:r>
            <a:r>
              <a:rPr lang="en-AU" i="1" dirty="0" err="1">
                <a:latin typeface="Arial Narrow" panose="020B0606020202030204" pitchFamily="34" charset="0"/>
              </a:rPr>
              <a:t>f</a:t>
            </a:r>
            <a:r>
              <a:rPr lang="en-AU" baseline="-25000" dirty="0" err="1">
                <a:latin typeface="Arial Narrow" panose="020B0606020202030204" pitchFamily="34" charset="0"/>
              </a:rPr>
              <a:t>DIRT</a:t>
            </a:r>
            <a:r>
              <a:rPr lang="en-AU" dirty="0">
                <a:latin typeface="Arial Narrow" panose="020B0606020202030204" pitchFamily="34" charset="0"/>
              </a:rPr>
              <a:t>)	  95%</a:t>
            </a:r>
          </a:p>
          <a:p>
            <a:r>
              <a:rPr lang="en-AU" dirty="0">
                <a:latin typeface="Arial Narrow" panose="020B0606020202030204" pitchFamily="34" charset="0"/>
              </a:rPr>
              <a:t>Ambient Temperature	  26.8°C</a:t>
            </a:r>
          </a:p>
        </p:txBody>
      </p:sp>
      <p:sp>
        <p:nvSpPr>
          <p:cNvPr id="4" name="Content Placeholder 3">
            <a:extLst>
              <a:ext uri="{FF2B5EF4-FFF2-40B4-BE49-F238E27FC236}">
                <a16:creationId xmlns:a16="http://schemas.microsoft.com/office/drawing/2014/main" xmlns="" id="{149001C8-634C-4655-8FDD-1814E8B8F9A4}"/>
              </a:ext>
            </a:extLst>
          </p:cNvPr>
          <p:cNvSpPr>
            <a:spLocks noGrp="1"/>
          </p:cNvSpPr>
          <p:nvPr>
            <p:ph sz="half" idx="2"/>
          </p:nvPr>
        </p:nvSpPr>
        <p:spPr>
          <a:xfrm>
            <a:off x="4784036" y="1825625"/>
            <a:ext cx="4155384" cy="4351338"/>
          </a:xfrm>
        </p:spPr>
        <p:txBody>
          <a:bodyPr>
            <a:noAutofit/>
          </a:bodyPr>
          <a:lstStyle/>
          <a:p>
            <a:pPr marL="0" indent="0">
              <a:buNone/>
            </a:pPr>
            <a:r>
              <a:rPr lang="en-AU" sz="2000" b="1" dirty="0">
                <a:latin typeface="Arial Narrow" panose="020B0606020202030204" pitchFamily="34" charset="0"/>
                <a:cs typeface="Arial" panose="020B0604020202020204" pitchFamily="34" charset="0"/>
              </a:rPr>
              <a:t>System characteristics</a:t>
            </a:r>
          </a:p>
          <a:p>
            <a:pPr lvl="0"/>
            <a:r>
              <a:rPr lang="en-AU" sz="2000" dirty="0">
                <a:latin typeface="Arial Narrow" panose="020B0606020202030204" pitchFamily="34" charset="0"/>
                <a:cs typeface="Arial" panose="020B0604020202020204" pitchFamily="34" charset="0"/>
              </a:rPr>
              <a:t>Nominal power rating (P</a:t>
            </a:r>
            <a:r>
              <a:rPr lang="en-AU" sz="2000" baseline="-25000" dirty="0">
                <a:latin typeface="Arial Narrow" panose="020B0606020202030204" pitchFamily="34" charset="0"/>
                <a:cs typeface="Arial" panose="020B0604020202020204" pitchFamily="34" charset="0"/>
              </a:rPr>
              <a:t>STC</a:t>
            </a:r>
            <a:r>
              <a:rPr lang="en-AU" sz="2000" dirty="0">
                <a:latin typeface="Arial Narrow" panose="020B0606020202030204" pitchFamily="34" charset="0"/>
                <a:cs typeface="Arial" panose="020B0604020202020204" pitchFamily="34" charset="0"/>
              </a:rPr>
              <a:t>) 290W</a:t>
            </a:r>
            <a:r>
              <a:rPr lang="en-AU" sz="2000" baseline="-25000" dirty="0">
                <a:latin typeface="Arial Narrow" panose="020B0606020202030204" pitchFamily="34" charset="0"/>
                <a:cs typeface="Arial" panose="020B0604020202020204" pitchFamily="34" charset="0"/>
              </a:rPr>
              <a:t>p</a:t>
            </a:r>
            <a:endParaRPr lang="en-AU" sz="2000" dirty="0">
              <a:latin typeface="Arial Narrow" panose="020B0606020202030204" pitchFamily="34" charset="0"/>
              <a:cs typeface="Arial" panose="020B0604020202020204" pitchFamily="34" charset="0"/>
            </a:endParaRPr>
          </a:p>
          <a:p>
            <a:pPr lvl="0"/>
            <a:r>
              <a:rPr lang="en-AU" sz="2000" dirty="0">
                <a:latin typeface="Arial Narrow" panose="020B0606020202030204" pitchFamily="34" charset="0"/>
                <a:cs typeface="Arial" panose="020B0604020202020204" pitchFamily="34" charset="0"/>
              </a:rPr>
              <a:t>Power tolerance (</a:t>
            </a:r>
            <a:r>
              <a:rPr lang="en-AU" sz="2000" i="1" dirty="0" err="1">
                <a:latin typeface="Arial Narrow" panose="020B0606020202030204" pitchFamily="34" charset="0"/>
                <a:cs typeface="Arial" panose="020B0604020202020204" pitchFamily="34" charset="0"/>
              </a:rPr>
              <a:t>f</a:t>
            </a:r>
            <a:r>
              <a:rPr lang="en-AU" sz="2000" baseline="-25000" dirty="0" err="1">
                <a:latin typeface="Arial Narrow" panose="020B0606020202030204" pitchFamily="34" charset="0"/>
                <a:cs typeface="Arial" panose="020B0604020202020204" pitchFamily="34" charset="0"/>
              </a:rPr>
              <a:t>MAN</a:t>
            </a:r>
            <a:r>
              <a:rPr lang="en-AU" sz="2000" dirty="0">
                <a:latin typeface="Arial Narrow" panose="020B0606020202030204" pitchFamily="34" charset="0"/>
                <a:cs typeface="Arial" panose="020B0604020202020204" pitchFamily="34" charset="0"/>
              </a:rPr>
              <a:t>)	 +0W to 5W</a:t>
            </a:r>
            <a:br>
              <a:rPr lang="en-AU" sz="2000" dirty="0">
                <a:latin typeface="Arial Narrow" panose="020B0606020202030204" pitchFamily="34" charset="0"/>
                <a:cs typeface="Arial" panose="020B0604020202020204" pitchFamily="34" charset="0"/>
              </a:rPr>
            </a:br>
            <a:r>
              <a:rPr lang="en-AU" sz="2000" dirty="0">
                <a:latin typeface="Arial Narrow" panose="020B0606020202030204" pitchFamily="34" charset="0"/>
                <a:cs typeface="Arial" panose="020B0604020202020204" pitchFamily="34" charset="0"/>
              </a:rPr>
              <a:t>Equivalent to </a:t>
            </a:r>
          </a:p>
          <a:p>
            <a:pPr lvl="0"/>
            <a:r>
              <a:rPr lang="en-AU" sz="2000" dirty="0" err="1">
                <a:latin typeface="Arial Narrow" panose="020B0606020202030204" pitchFamily="34" charset="0"/>
                <a:cs typeface="Arial" panose="020B0604020202020204" pitchFamily="34" charset="0"/>
              </a:rPr>
              <a:t>P</a:t>
            </a:r>
            <a:r>
              <a:rPr lang="en-AU" sz="2000" baseline="-25000" dirty="0" err="1">
                <a:latin typeface="Arial Narrow" panose="020B0606020202030204" pitchFamily="34" charset="0"/>
                <a:cs typeface="Arial" panose="020B0604020202020204" pitchFamily="34" charset="0"/>
              </a:rPr>
              <a:t>max</a:t>
            </a:r>
            <a:r>
              <a:rPr lang="en-AU" sz="2000" dirty="0">
                <a:latin typeface="Arial Narrow" panose="020B0606020202030204" pitchFamily="34" charset="0"/>
                <a:cs typeface="Arial" panose="020B0604020202020204" pitchFamily="34" charset="0"/>
              </a:rPr>
              <a:t> Temp Co-efficient(γ)	-0.39% / °C</a:t>
            </a:r>
          </a:p>
        </p:txBody>
      </p:sp>
    </p:spTree>
    <p:extLst>
      <p:ext uri="{BB962C8B-B14F-4D97-AF65-F5344CB8AC3E}">
        <p14:creationId xmlns:p14="http://schemas.microsoft.com/office/powerpoint/2010/main" val="35111168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14B4B9-A3B7-4CAF-9E79-C6101D6F0259}"/>
              </a:ext>
            </a:extLst>
          </p:cNvPr>
          <p:cNvSpPr>
            <a:spLocks noGrp="1"/>
          </p:cNvSpPr>
          <p:nvPr>
            <p:ph type="title"/>
          </p:nvPr>
        </p:nvSpPr>
        <p:spPr/>
        <p:txBody>
          <a:bodyPr/>
          <a:lstStyle/>
          <a:p>
            <a:r>
              <a:rPr lang="en-AU" dirty="0"/>
              <a:t>Calculate PV Module </a:t>
            </a:r>
            <a:r>
              <a:rPr lang="en-AU" dirty="0" err="1"/>
              <a:t>Derated</a:t>
            </a:r>
            <a:r>
              <a:rPr lang="en-AU" dirty="0"/>
              <a:t> Power</a:t>
            </a:r>
          </a:p>
        </p:txBody>
      </p:sp>
      <p:sp>
        <p:nvSpPr>
          <p:cNvPr id="3" name="Content Placeholder 2">
            <a:extLst>
              <a:ext uri="{FF2B5EF4-FFF2-40B4-BE49-F238E27FC236}">
                <a16:creationId xmlns:a16="http://schemas.microsoft.com/office/drawing/2014/main" xmlns="" id="{E920BB55-1C56-4324-BE86-5BA2A32F594B}"/>
              </a:ext>
            </a:extLst>
          </p:cNvPr>
          <p:cNvSpPr>
            <a:spLocks noGrp="1"/>
          </p:cNvSpPr>
          <p:nvPr>
            <p:ph idx="1"/>
          </p:nvPr>
        </p:nvSpPr>
        <p:spPr/>
        <p:txBody>
          <a:bodyPr>
            <a:normAutofit lnSpcReduction="10000"/>
          </a:bodyPr>
          <a:lstStyle/>
          <a:p>
            <a:pPr marL="0" indent="0">
              <a:buNone/>
            </a:pPr>
            <a:r>
              <a:rPr lang="en-AU" dirty="0"/>
              <a:t>PV module power is effected by temperature</a:t>
            </a:r>
          </a:p>
          <a:p>
            <a:pPr marL="0" indent="0">
              <a:buNone/>
            </a:pPr>
            <a:r>
              <a:rPr lang="en-AU" dirty="0"/>
              <a:t>To calculate temperature derating factor:</a:t>
            </a:r>
          </a:p>
          <a:p>
            <a:pPr marL="0" indent="0" algn="ctr">
              <a:buNone/>
            </a:pPr>
            <a:r>
              <a:rPr lang="en-AU" dirty="0"/>
              <a:t>𝐹</a:t>
            </a:r>
            <a:r>
              <a:rPr lang="en-AU" baseline="-25000" dirty="0"/>
              <a:t>TEMP</a:t>
            </a:r>
            <a:r>
              <a:rPr lang="en-AU" dirty="0"/>
              <a:t>=1+[𝛾×(𝑇</a:t>
            </a:r>
            <a:r>
              <a:rPr lang="en-AU" baseline="-25000" dirty="0"/>
              <a:t>CELL−EFF</a:t>
            </a:r>
            <a:r>
              <a:rPr lang="en-AU" dirty="0"/>
              <a:t>−𝑇</a:t>
            </a:r>
            <a:r>
              <a:rPr lang="en-AU" baseline="-25000" dirty="0"/>
              <a:t>𝑆𝑇𝐶</a:t>
            </a:r>
            <a:r>
              <a:rPr lang="en-AU" dirty="0"/>
              <a:t> )]</a:t>
            </a:r>
          </a:p>
          <a:p>
            <a:pPr marL="0" indent="0">
              <a:buNone/>
            </a:pPr>
            <a:r>
              <a:rPr lang="en-AU" dirty="0"/>
              <a:t>Where </a:t>
            </a:r>
          </a:p>
          <a:p>
            <a:pPr marL="0" indent="0">
              <a:buNone/>
            </a:pPr>
            <a:r>
              <a:rPr lang="en-AU" dirty="0"/>
              <a:t>𝑇</a:t>
            </a:r>
            <a:r>
              <a:rPr lang="en-AU" baseline="-25000" dirty="0"/>
              <a:t>CELL−EFF</a:t>
            </a:r>
            <a:r>
              <a:rPr lang="en-AU" dirty="0"/>
              <a:t> = ambient temperature + 25 ℃</a:t>
            </a:r>
          </a:p>
          <a:p>
            <a:pPr marL="0" indent="0">
              <a:buNone/>
            </a:pPr>
            <a:r>
              <a:rPr lang="en-AU" dirty="0"/>
              <a:t>	= 26.8 ℃ + 25 ℃</a:t>
            </a:r>
          </a:p>
          <a:p>
            <a:pPr marL="0" indent="0">
              <a:buNone/>
            </a:pPr>
            <a:r>
              <a:rPr lang="en-AU" dirty="0"/>
              <a:t>Therefore</a:t>
            </a:r>
          </a:p>
          <a:p>
            <a:pPr marL="0" indent="0">
              <a:buNone/>
            </a:pPr>
            <a:r>
              <a:rPr lang="en-AU" dirty="0"/>
              <a:t>F</a:t>
            </a:r>
            <a:r>
              <a:rPr lang="en-AU" baseline="-25000" dirty="0"/>
              <a:t>TEMP</a:t>
            </a:r>
            <a:r>
              <a:rPr lang="en-AU" dirty="0"/>
              <a:t> 	= 1+[-0.39/100×(26.8℃+25 ℃−25℃)]</a:t>
            </a:r>
          </a:p>
          <a:p>
            <a:pPr marL="0" indent="0">
              <a:buNone/>
            </a:pPr>
            <a:r>
              <a:rPr lang="en-AU" dirty="0"/>
              <a:t>	= 0.896</a:t>
            </a:r>
          </a:p>
          <a:p>
            <a:pPr marL="0" indent="0">
              <a:buNone/>
            </a:pPr>
            <a:endParaRPr lang="en-AU" dirty="0"/>
          </a:p>
        </p:txBody>
      </p:sp>
    </p:spTree>
    <p:extLst>
      <p:ext uri="{BB962C8B-B14F-4D97-AF65-F5344CB8AC3E}">
        <p14:creationId xmlns:p14="http://schemas.microsoft.com/office/powerpoint/2010/main" val="30568667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14B4B9-A3B7-4CAF-9E79-C6101D6F0259}"/>
              </a:ext>
            </a:extLst>
          </p:cNvPr>
          <p:cNvSpPr>
            <a:spLocks noGrp="1"/>
          </p:cNvSpPr>
          <p:nvPr>
            <p:ph type="title"/>
          </p:nvPr>
        </p:nvSpPr>
        <p:spPr/>
        <p:txBody>
          <a:bodyPr/>
          <a:lstStyle/>
          <a:p>
            <a:r>
              <a:rPr lang="en-AU" dirty="0"/>
              <a:t>Calculate PV Module </a:t>
            </a:r>
            <a:r>
              <a:rPr lang="en-AU" dirty="0" err="1"/>
              <a:t>Derated</a:t>
            </a:r>
            <a:r>
              <a:rPr lang="en-AU" dirty="0"/>
              <a:t> Power</a:t>
            </a:r>
          </a:p>
        </p:txBody>
      </p:sp>
      <p:sp>
        <p:nvSpPr>
          <p:cNvPr id="3" name="Content Placeholder 2">
            <a:extLst>
              <a:ext uri="{FF2B5EF4-FFF2-40B4-BE49-F238E27FC236}">
                <a16:creationId xmlns:a16="http://schemas.microsoft.com/office/drawing/2014/main" xmlns="" id="{E920BB55-1C56-4324-BE86-5BA2A32F594B}"/>
              </a:ext>
            </a:extLst>
          </p:cNvPr>
          <p:cNvSpPr>
            <a:spLocks noGrp="1"/>
          </p:cNvSpPr>
          <p:nvPr>
            <p:ph idx="1"/>
          </p:nvPr>
        </p:nvSpPr>
        <p:spPr/>
        <p:txBody>
          <a:bodyPr>
            <a:normAutofit/>
          </a:bodyPr>
          <a:lstStyle/>
          <a:p>
            <a:pPr marL="0" indent="0">
              <a:buNone/>
            </a:pPr>
            <a:r>
              <a:rPr lang="en-AU" dirty="0"/>
              <a:t>PV Module power, </a:t>
            </a:r>
            <a:r>
              <a:rPr lang="en-AU" dirty="0" err="1"/>
              <a:t>derated</a:t>
            </a:r>
            <a:r>
              <a:rPr lang="en-AU" dirty="0"/>
              <a:t> for local condition, is calculated by the equation:</a:t>
            </a:r>
          </a:p>
          <a:p>
            <a:pPr marL="0" indent="0" algn="ctr">
              <a:buNone/>
            </a:pPr>
            <a:r>
              <a:rPr lang="en-AU" dirty="0"/>
              <a:t> P</a:t>
            </a:r>
            <a:r>
              <a:rPr lang="en-AU" baseline="-25000" dirty="0"/>
              <a:t>MOD</a:t>
            </a:r>
            <a:r>
              <a:rPr lang="en-AU" dirty="0"/>
              <a:t> = P</a:t>
            </a:r>
            <a:r>
              <a:rPr lang="en-AU" baseline="-25000" dirty="0"/>
              <a:t>STC</a:t>
            </a:r>
            <a:r>
              <a:rPr lang="en-AU" dirty="0"/>
              <a:t>×F</a:t>
            </a:r>
            <a:r>
              <a:rPr lang="en-AU" baseline="-25000" dirty="0"/>
              <a:t>MAN</a:t>
            </a:r>
            <a:r>
              <a:rPr lang="en-AU" dirty="0"/>
              <a:t>×F</a:t>
            </a:r>
            <a:r>
              <a:rPr lang="en-AU" baseline="-25000" dirty="0"/>
              <a:t>TEMP</a:t>
            </a:r>
            <a:r>
              <a:rPr lang="en-AU" dirty="0"/>
              <a:t>×F</a:t>
            </a:r>
            <a:r>
              <a:rPr lang="en-AU" baseline="-25000" dirty="0"/>
              <a:t>DIRT </a:t>
            </a:r>
          </a:p>
          <a:p>
            <a:pPr marL="0" indent="0">
              <a:buNone/>
            </a:pPr>
            <a:r>
              <a:rPr lang="en-AU" dirty="0"/>
              <a:t>P</a:t>
            </a:r>
            <a:r>
              <a:rPr lang="en-AU" baseline="-25000" dirty="0"/>
              <a:t>MOD</a:t>
            </a:r>
            <a:r>
              <a:rPr lang="en-AU" dirty="0"/>
              <a:t> 	= 290 W × 1 × 0.896 × 0.95</a:t>
            </a:r>
          </a:p>
          <a:p>
            <a:pPr marL="0" indent="0">
              <a:buNone/>
            </a:pPr>
            <a:r>
              <a:rPr lang="en-AU" dirty="0"/>
              <a:t>	= 246.7 W</a:t>
            </a:r>
          </a:p>
          <a:p>
            <a:pPr marL="0" indent="0">
              <a:buNone/>
            </a:pPr>
            <a:r>
              <a:rPr lang="en-AU" i="1" dirty="0"/>
              <a:t>	</a:t>
            </a:r>
            <a:r>
              <a:rPr lang="en-AU" dirty="0"/>
              <a:t>= 247W</a:t>
            </a:r>
          </a:p>
          <a:p>
            <a:pPr marL="0" indent="0">
              <a:buNone/>
            </a:pPr>
            <a:endParaRPr lang="en-AU" dirty="0"/>
          </a:p>
        </p:txBody>
      </p:sp>
    </p:spTree>
    <p:extLst>
      <p:ext uri="{BB962C8B-B14F-4D97-AF65-F5344CB8AC3E}">
        <p14:creationId xmlns:p14="http://schemas.microsoft.com/office/powerpoint/2010/main" val="5850237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4D208244-1379-4899-90CF-00970C2B9716}"/>
              </a:ext>
            </a:extLst>
          </p:cNvPr>
          <p:cNvPicPr>
            <a:picLocks noChangeAspect="1"/>
          </p:cNvPicPr>
          <p:nvPr/>
        </p:nvPicPr>
        <p:blipFill>
          <a:blip r:embed="rId2"/>
          <a:stretch>
            <a:fillRect/>
          </a:stretch>
        </p:blipFill>
        <p:spPr>
          <a:xfrm>
            <a:off x="3292475" y="1825625"/>
            <a:ext cx="4362450" cy="3943350"/>
          </a:xfrm>
          <a:prstGeom prst="rect">
            <a:avLst/>
          </a:prstGeom>
        </p:spPr>
      </p:pic>
      <p:sp>
        <p:nvSpPr>
          <p:cNvPr id="2" name="Title 1">
            <a:extLst>
              <a:ext uri="{FF2B5EF4-FFF2-40B4-BE49-F238E27FC236}">
                <a16:creationId xmlns:a16="http://schemas.microsoft.com/office/drawing/2014/main" xmlns="" id="{81FBED97-B2B8-482A-9F8E-802882B2936A}"/>
              </a:ext>
            </a:extLst>
          </p:cNvPr>
          <p:cNvSpPr>
            <a:spLocks noGrp="1"/>
          </p:cNvSpPr>
          <p:nvPr>
            <p:ph type="title"/>
          </p:nvPr>
        </p:nvSpPr>
        <p:spPr/>
        <p:txBody>
          <a:bodyPr/>
          <a:lstStyle/>
          <a:p>
            <a:r>
              <a:rPr lang="en-AU" dirty="0"/>
              <a:t>Calculate PV Array Required</a:t>
            </a:r>
          </a:p>
        </p:txBody>
      </p:sp>
      <p:sp>
        <p:nvSpPr>
          <p:cNvPr id="3" name="Content Placeholder 2">
            <a:extLst>
              <a:ext uri="{FF2B5EF4-FFF2-40B4-BE49-F238E27FC236}">
                <a16:creationId xmlns:a16="http://schemas.microsoft.com/office/drawing/2014/main" xmlns="" id="{7CF40F99-A834-4BE6-A1C7-9895140930B1}"/>
              </a:ext>
            </a:extLst>
          </p:cNvPr>
          <p:cNvSpPr>
            <a:spLocks noGrp="1"/>
          </p:cNvSpPr>
          <p:nvPr>
            <p:ph idx="1"/>
          </p:nvPr>
        </p:nvSpPr>
        <p:spPr>
          <a:xfrm>
            <a:off x="628651" y="1825625"/>
            <a:ext cx="2825750" cy="4351338"/>
          </a:xfrm>
        </p:spPr>
        <p:txBody>
          <a:bodyPr>
            <a:normAutofit/>
          </a:bodyPr>
          <a:lstStyle/>
          <a:p>
            <a:pPr marL="0" indent="0">
              <a:buNone/>
            </a:pPr>
            <a:r>
              <a:rPr lang="en-AU" sz="1800" dirty="0"/>
              <a:t>The PV array need to provide 149kWh/day. There are two ways this can happen:</a:t>
            </a:r>
          </a:p>
          <a:p>
            <a:r>
              <a:rPr lang="en-AU" sz="1800" dirty="0"/>
              <a:t>Provide energy directly to loads during the day</a:t>
            </a:r>
          </a:p>
          <a:p>
            <a:r>
              <a:rPr lang="en-AU" sz="1800" dirty="0"/>
              <a:t>Provide extra energy to battery during the day, to discharge from battery during the night</a:t>
            </a:r>
          </a:p>
          <a:p>
            <a:pPr marL="0" indent="0">
              <a:buNone/>
            </a:pPr>
            <a:r>
              <a:rPr lang="en-AU" sz="1800" dirty="0"/>
              <a:t>Energy losses is greater for charging battery for later use, therefore the PV array requirement needs to be separately calculated. </a:t>
            </a:r>
          </a:p>
          <a:p>
            <a:pPr marL="0" indent="0">
              <a:buNone/>
            </a:pPr>
            <a:endParaRPr lang="en-AU" sz="1800" dirty="0"/>
          </a:p>
        </p:txBody>
      </p:sp>
      <p:cxnSp>
        <p:nvCxnSpPr>
          <p:cNvPr id="6" name="Connector: Elbow 5">
            <a:extLst>
              <a:ext uri="{FF2B5EF4-FFF2-40B4-BE49-F238E27FC236}">
                <a16:creationId xmlns:a16="http://schemas.microsoft.com/office/drawing/2014/main" xmlns="" id="{52DA4A9D-9D76-4A4C-9508-9C9EA150553B}"/>
              </a:ext>
            </a:extLst>
          </p:cNvPr>
          <p:cNvCxnSpPr>
            <a:cxnSpLocks/>
          </p:cNvCxnSpPr>
          <p:nvPr/>
        </p:nvCxnSpPr>
        <p:spPr>
          <a:xfrm>
            <a:off x="4102100" y="2057400"/>
            <a:ext cx="3683000" cy="1231900"/>
          </a:xfrm>
          <a:prstGeom prst="bentConnector3">
            <a:avLst>
              <a:gd name="adj1" fmla="val 88276"/>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560A2008-8466-46E2-BB4D-9D3F9D35B795}"/>
              </a:ext>
            </a:extLst>
          </p:cNvPr>
          <p:cNvSpPr txBox="1"/>
          <p:nvPr/>
        </p:nvSpPr>
        <p:spPr>
          <a:xfrm>
            <a:off x="5940424" y="1411069"/>
            <a:ext cx="1309526" cy="646331"/>
          </a:xfrm>
          <a:prstGeom prst="rect">
            <a:avLst/>
          </a:prstGeom>
          <a:noFill/>
        </p:spPr>
        <p:txBody>
          <a:bodyPr wrap="none" rtlCol="0">
            <a:spAutoFit/>
          </a:bodyPr>
          <a:lstStyle/>
          <a:p>
            <a:r>
              <a:rPr lang="en-AU" dirty="0">
                <a:solidFill>
                  <a:schemeClr val="accent1">
                    <a:lumMod val="75000"/>
                  </a:schemeClr>
                </a:solidFill>
              </a:rPr>
              <a:t>PV direct</a:t>
            </a:r>
            <a:br>
              <a:rPr lang="en-AU" dirty="0">
                <a:solidFill>
                  <a:schemeClr val="accent1">
                    <a:lumMod val="75000"/>
                  </a:schemeClr>
                </a:solidFill>
              </a:rPr>
            </a:br>
            <a:r>
              <a:rPr lang="en-AU" dirty="0">
                <a:solidFill>
                  <a:schemeClr val="accent1">
                    <a:lumMod val="75000"/>
                  </a:schemeClr>
                </a:solidFill>
              </a:rPr>
              <a:t>energy path</a:t>
            </a:r>
          </a:p>
        </p:txBody>
      </p:sp>
      <p:sp>
        <p:nvSpPr>
          <p:cNvPr id="18" name="Arrow: Right 17">
            <a:extLst>
              <a:ext uri="{FF2B5EF4-FFF2-40B4-BE49-F238E27FC236}">
                <a16:creationId xmlns:a16="http://schemas.microsoft.com/office/drawing/2014/main" xmlns="" id="{87AF6D8B-6E55-4446-85B1-CFE4F42C53B1}"/>
              </a:ext>
            </a:extLst>
          </p:cNvPr>
          <p:cNvSpPr/>
          <p:nvPr/>
        </p:nvSpPr>
        <p:spPr>
          <a:xfrm>
            <a:off x="6760746" y="3814318"/>
            <a:ext cx="1095090" cy="157386"/>
          </a:xfrm>
          <a:custGeom>
            <a:avLst/>
            <a:gdLst>
              <a:gd name="connsiteX0" fmla="*/ 0 w 978408"/>
              <a:gd name="connsiteY0" fmla="*/ 29226 h 116904"/>
              <a:gd name="connsiteX1" fmla="*/ 919956 w 978408"/>
              <a:gd name="connsiteY1" fmla="*/ 29226 h 116904"/>
              <a:gd name="connsiteX2" fmla="*/ 919956 w 978408"/>
              <a:gd name="connsiteY2" fmla="*/ 0 h 116904"/>
              <a:gd name="connsiteX3" fmla="*/ 978408 w 978408"/>
              <a:gd name="connsiteY3" fmla="*/ 58452 h 116904"/>
              <a:gd name="connsiteX4" fmla="*/ 919956 w 978408"/>
              <a:gd name="connsiteY4" fmla="*/ 116904 h 116904"/>
              <a:gd name="connsiteX5" fmla="*/ 919956 w 978408"/>
              <a:gd name="connsiteY5" fmla="*/ 87678 h 116904"/>
              <a:gd name="connsiteX6" fmla="*/ 0 w 978408"/>
              <a:gd name="connsiteY6" fmla="*/ 87678 h 116904"/>
              <a:gd name="connsiteX7" fmla="*/ 0 w 978408"/>
              <a:gd name="connsiteY7" fmla="*/ 29226 h 116904"/>
              <a:gd name="connsiteX0" fmla="*/ 0 w 1095090"/>
              <a:gd name="connsiteY0" fmla="*/ 29226 h 116904"/>
              <a:gd name="connsiteX1" fmla="*/ 919956 w 1095090"/>
              <a:gd name="connsiteY1" fmla="*/ 29226 h 116904"/>
              <a:gd name="connsiteX2" fmla="*/ 919956 w 1095090"/>
              <a:gd name="connsiteY2" fmla="*/ 0 h 116904"/>
              <a:gd name="connsiteX3" fmla="*/ 1095090 w 1095090"/>
              <a:gd name="connsiteY3" fmla="*/ 58452 h 116904"/>
              <a:gd name="connsiteX4" fmla="*/ 919956 w 1095090"/>
              <a:gd name="connsiteY4" fmla="*/ 116904 h 116904"/>
              <a:gd name="connsiteX5" fmla="*/ 919956 w 1095090"/>
              <a:gd name="connsiteY5" fmla="*/ 87678 h 116904"/>
              <a:gd name="connsiteX6" fmla="*/ 0 w 1095090"/>
              <a:gd name="connsiteY6" fmla="*/ 87678 h 116904"/>
              <a:gd name="connsiteX7" fmla="*/ 0 w 1095090"/>
              <a:gd name="connsiteY7" fmla="*/ 29226 h 116904"/>
              <a:gd name="connsiteX0" fmla="*/ 0 w 1095090"/>
              <a:gd name="connsiteY0" fmla="*/ 55420 h 143098"/>
              <a:gd name="connsiteX1" fmla="*/ 919956 w 1095090"/>
              <a:gd name="connsiteY1" fmla="*/ 55420 h 143098"/>
              <a:gd name="connsiteX2" fmla="*/ 915194 w 1095090"/>
              <a:gd name="connsiteY2" fmla="*/ 0 h 143098"/>
              <a:gd name="connsiteX3" fmla="*/ 1095090 w 1095090"/>
              <a:gd name="connsiteY3" fmla="*/ 84646 h 143098"/>
              <a:gd name="connsiteX4" fmla="*/ 919956 w 1095090"/>
              <a:gd name="connsiteY4" fmla="*/ 143098 h 143098"/>
              <a:gd name="connsiteX5" fmla="*/ 919956 w 1095090"/>
              <a:gd name="connsiteY5" fmla="*/ 113872 h 143098"/>
              <a:gd name="connsiteX6" fmla="*/ 0 w 1095090"/>
              <a:gd name="connsiteY6" fmla="*/ 113872 h 143098"/>
              <a:gd name="connsiteX7" fmla="*/ 0 w 1095090"/>
              <a:gd name="connsiteY7" fmla="*/ 55420 h 143098"/>
              <a:gd name="connsiteX0" fmla="*/ 0 w 1095090"/>
              <a:gd name="connsiteY0" fmla="*/ 55420 h 157386"/>
              <a:gd name="connsiteX1" fmla="*/ 919956 w 1095090"/>
              <a:gd name="connsiteY1" fmla="*/ 55420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55420 h 157386"/>
              <a:gd name="connsiteX0" fmla="*/ 0 w 1095090"/>
              <a:gd name="connsiteY0" fmla="*/ 55420 h 157386"/>
              <a:gd name="connsiteX1" fmla="*/ 919956 w 1095090"/>
              <a:gd name="connsiteY1" fmla="*/ 45895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55420 h 157386"/>
              <a:gd name="connsiteX0" fmla="*/ 0 w 1095090"/>
              <a:gd name="connsiteY0" fmla="*/ 45895 h 157386"/>
              <a:gd name="connsiteX1" fmla="*/ 919956 w 1095090"/>
              <a:gd name="connsiteY1" fmla="*/ 45895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45895 h 157386"/>
              <a:gd name="connsiteX0" fmla="*/ 0 w 1095090"/>
              <a:gd name="connsiteY0" fmla="*/ 50657 h 157386"/>
              <a:gd name="connsiteX1" fmla="*/ 919956 w 1095090"/>
              <a:gd name="connsiteY1" fmla="*/ 45895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50657 h 157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5090" h="157386">
                <a:moveTo>
                  <a:pt x="0" y="50657"/>
                </a:moveTo>
                <a:lnTo>
                  <a:pt x="919956" y="45895"/>
                </a:lnTo>
                <a:lnTo>
                  <a:pt x="915194" y="0"/>
                </a:lnTo>
                <a:lnTo>
                  <a:pt x="1095090" y="84646"/>
                </a:lnTo>
                <a:lnTo>
                  <a:pt x="919956" y="157386"/>
                </a:lnTo>
                <a:lnTo>
                  <a:pt x="919956" y="113872"/>
                </a:lnTo>
                <a:lnTo>
                  <a:pt x="0" y="113872"/>
                </a:lnTo>
                <a:lnTo>
                  <a:pt x="0" y="50657"/>
                </a:lnTo>
                <a:close/>
              </a:path>
            </a:pathLst>
          </a:cu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2"/>
              </a:solidFill>
            </a:endParaRPr>
          </a:p>
        </p:txBody>
      </p:sp>
      <p:sp>
        <p:nvSpPr>
          <p:cNvPr id="19" name="Freeform: Shape 18">
            <a:extLst>
              <a:ext uri="{FF2B5EF4-FFF2-40B4-BE49-F238E27FC236}">
                <a16:creationId xmlns:a16="http://schemas.microsoft.com/office/drawing/2014/main" xmlns="" id="{8EF8506D-385B-43D3-A648-78D4A9A95B8F}"/>
              </a:ext>
            </a:extLst>
          </p:cNvPr>
          <p:cNvSpPr/>
          <p:nvPr/>
        </p:nvSpPr>
        <p:spPr>
          <a:xfrm>
            <a:off x="4145280" y="2636520"/>
            <a:ext cx="3520440" cy="1272540"/>
          </a:xfrm>
          <a:custGeom>
            <a:avLst/>
            <a:gdLst>
              <a:gd name="connsiteX0" fmla="*/ 0 w 3520440"/>
              <a:gd name="connsiteY0" fmla="*/ 15240 h 1272540"/>
              <a:gd name="connsiteX1" fmla="*/ 2750820 w 3520440"/>
              <a:gd name="connsiteY1" fmla="*/ 0 h 1272540"/>
              <a:gd name="connsiteX2" fmla="*/ 2758440 w 3520440"/>
              <a:gd name="connsiteY2" fmla="*/ 670560 h 1272540"/>
              <a:gd name="connsiteX3" fmla="*/ 99060 w 3520440"/>
              <a:gd name="connsiteY3" fmla="*/ 685800 h 1272540"/>
              <a:gd name="connsiteX4" fmla="*/ 91440 w 3520440"/>
              <a:gd name="connsiteY4" fmla="*/ 1272540 h 1272540"/>
              <a:gd name="connsiteX5" fmla="*/ 3520440 w 3520440"/>
              <a:gd name="connsiteY5" fmla="*/ 1257300 h 1272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0440" h="1272540">
                <a:moveTo>
                  <a:pt x="0" y="15240"/>
                </a:moveTo>
                <a:lnTo>
                  <a:pt x="2750820" y="0"/>
                </a:lnTo>
                <a:lnTo>
                  <a:pt x="2758440" y="670560"/>
                </a:lnTo>
                <a:lnTo>
                  <a:pt x="99060" y="685800"/>
                </a:lnTo>
                <a:lnTo>
                  <a:pt x="91440" y="1272540"/>
                </a:lnTo>
                <a:lnTo>
                  <a:pt x="3520440" y="1257300"/>
                </a:lnTo>
              </a:path>
            </a:pathLst>
          </a:custGeom>
          <a:no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TextBox 19">
            <a:extLst>
              <a:ext uri="{FF2B5EF4-FFF2-40B4-BE49-F238E27FC236}">
                <a16:creationId xmlns:a16="http://schemas.microsoft.com/office/drawing/2014/main" xmlns="" id="{4A3C6FC5-2C93-46A6-B2CF-DCCA2945FB82}"/>
              </a:ext>
            </a:extLst>
          </p:cNvPr>
          <p:cNvSpPr txBox="1"/>
          <p:nvPr/>
        </p:nvSpPr>
        <p:spPr>
          <a:xfrm>
            <a:off x="7464245" y="3893699"/>
            <a:ext cx="1679755" cy="646331"/>
          </a:xfrm>
          <a:prstGeom prst="rect">
            <a:avLst/>
          </a:prstGeom>
          <a:noFill/>
        </p:spPr>
        <p:txBody>
          <a:bodyPr wrap="none" rtlCol="0">
            <a:spAutoFit/>
          </a:bodyPr>
          <a:lstStyle/>
          <a:p>
            <a:r>
              <a:rPr lang="en-AU" dirty="0">
                <a:solidFill>
                  <a:schemeClr val="accent2">
                    <a:lumMod val="75000"/>
                  </a:schemeClr>
                </a:solidFill>
              </a:rPr>
              <a:t>Energy path for </a:t>
            </a:r>
          </a:p>
          <a:p>
            <a:r>
              <a:rPr lang="en-AU" dirty="0">
                <a:solidFill>
                  <a:schemeClr val="accent2">
                    <a:lumMod val="75000"/>
                  </a:schemeClr>
                </a:solidFill>
              </a:rPr>
              <a:t>stored energy</a:t>
            </a:r>
          </a:p>
        </p:txBody>
      </p:sp>
    </p:spTree>
    <p:extLst>
      <p:ext uri="{BB962C8B-B14F-4D97-AF65-F5344CB8AC3E}">
        <p14:creationId xmlns:p14="http://schemas.microsoft.com/office/powerpoint/2010/main" val="25385721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FDDAD628-302A-4C82-AF2E-0D652CC25C18}"/>
              </a:ext>
            </a:extLst>
          </p:cNvPr>
          <p:cNvPicPr>
            <a:picLocks noChangeAspect="1"/>
          </p:cNvPicPr>
          <p:nvPr/>
        </p:nvPicPr>
        <p:blipFill>
          <a:blip r:embed="rId2"/>
          <a:stretch>
            <a:fillRect/>
          </a:stretch>
        </p:blipFill>
        <p:spPr>
          <a:xfrm>
            <a:off x="2376487" y="2064183"/>
            <a:ext cx="4391025" cy="3943350"/>
          </a:xfrm>
          <a:prstGeom prst="rect">
            <a:avLst/>
          </a:prstGeom>
        </p:spPr>
      </p:pic>
      <p:sp>
        <p:nvSpPr>
          <p:cNvPr id="2" name="Title 1">
            <a:extLst>
              <a:ext uri="{FF2B5EF4-FFF2-40B4-BE49-F238E27FC236}">
                <a16:creationId xmlns:a16="http://schemas.microsoft.com/office/drawing/2014/main" xmlns="" id="{4014B4B9-A3B7-4CAF-9E79-C6101D6F0259}"/>
              </a:ext>
            </a:extLst>
          </p:cNvPr>
          <p:cNvSpPr>
            <a:spLocks noGrp="1"/>
          </p:cNvSpPr>
          <p:nvPr>
            <p:ph type="title"/>
          </p:nvPr>
        </p:nvSpPr>
        <p:spPr/>
        <p:txBody>
          <a:bodyPr/>
          <a:lstStyle/>
          <a:p>
            <a:r>
              <a:rPr lang="en-AU" dirty="0"/>
              <a:t>Calculate Number of Modules Needed for Energy from PV Directly</a:t>
            </a:r>
          </a:p>
        </p:txBody>
      </p:sp>
      <p:cxnSp>
        <p:nvCxnSpPr>
          <p:cNvPr id="8" name="Connector: Elbow 7">
            <a:extLst>
              <a:ext uri="{FF2B5EF4-FFF2-40B4-BE49-F238E27FC236}">
                <a16:creationId xmlns:a16="http://schemas.microsoft.com/office/drawing/2014/main" xmlns="" id="{98D1A54E-972E-4562-8339-3B6A29F94852}"/>
              </a:ext>
            </a:extLst>
          </p:cNvPr>
          <p:cNvCxnSpPr>
            <a:cxnSpLocks/>
          </p:cNvCxnSpPr>
          <p:nvPr/>
        </p:nvCxnSpPr>
        <p:spPr>
          <a:xfrm>
            <a:off x="3203494" y="2423572"/>
            <a:ext cx="3683000" cy="1231900"/>
          </a:xfrm>
          <a:prstGeom prst="bentConnector3">
            <a:avLst>
              <a:gd name="adj1" fmla="val 88276"/>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CF1016EC-6070-430C-8003-F937661C4D32}"/>
              </a:ext>
            </a:extLst>
          </p:cNvPr>
          <p:cNvSpPr txBox="1"/>
          <p:nvPr/>
        </p:nvSpPr>
        <p:spPr>
          <a:xfrm>
            <a:off x="5695949" y="1431635"/>
            <a:ext cx="1309526" cy="646331"/>
          </a:xfrm>
          <a:prstGeom prst="rect">
            <a:avLst/>
          </a:prstGeom>
          <a:noFill/>
        </p:spPr>
        <p:txBody>
          <a:bodyPr wrap="none" rtlCol="0">
            <a:spAutoFit/>
          </a:bodyPr>
          <a:lstStyle/>
          <a:p>
            <a:r>
              <a:rPr lang="en-AU" dirty="0">
                <a:solidFill>
                  <a:schemeClr val="accent1">
                    <a:lumMod val="75000"/>
                  </a:schemeClr>
                </a:solidFill>
              </a:rPr>
              <a:t>PV direct</a:t>
            </a:r>
            <a:br>
              <a:rPr lang="en-AU" dirty="0">
                <a:solidFill>
                  <a:schemeClr val="accent1">
                    <a:lumMod val="75000"/>
                  </a:schemeClr>
                </a:solidFill>
              </a:rPr>
            </a:br>
            <a:r>
              <a:rPr lang="en-AU" dirty="0">
                <a:solidFill>
                  <a:schemeClr val="accent1">
                    <a:lumMod val="75000"/>
                  </a:schemeClr>
                </a:solidFill>
              </a:rPr>
              <a:t>energy path</a:t>
            </a:r>
          </a:p>
        </p:txBody>
      </p:sp>
    </p:spTree>
    <p:extLst>
      <p:ext uri="{BB962C8B-B14F-4D97-AF65-F5344CB8AC3E}">
        <p14:creationId xmlns:p14="http://schemas.microsoft.com/office/powerpoint/2010/main" val="7723127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14B4B9-A3B7-4CAF-9E79-C6101D6F0259}"/>
              </a:ext>
            </a:extLst>
          </p:cNvPr>
          <p:cNvSpPr>
            <a:spLocks noGrp="1"/>
          </p:cNvSpPr>
          <p:nvPr>
            <p:ph type="title"/>
          </p:nvPr>
        </p:nvSpPr>
        <p:spPr/>
        <p:txBody>
          <a:bodyPr/>
          <a:lstStyle/>
          <a:p>
            <a:r>
              <a:rPr lang="en-AU" dirty="0"/>
              <a:t>Calculate Number of Modules Needed for Energy from PV Directly</a:t>
            </a:r>
          </a:p>
        </p:txBody>
      </p:sp>
      <p:sp>
        <p:nvSpPr>
          <p:cNvPr id="3" name="Content Placeholder 2">
            <a:extLst>
              <a:ext uri="{FF2B5EF4-FFF2-40B4-BE49-F238E27FC236}">
                <a16:creationId xmlns:a16="http://schemas.microsoft.com/office/drawing/2014/main" xmlns="" id="{E920BB55-1C56-4324-BE86-5BA2A32F594B}"/>
              </a:ext>
            </a:extLst>
          </p:cNvPr>
          <p:cNvSpPr>
            <a:spLocks noGrp="1"/>
          </p:cNvSpPr>
          <p:nvPr>
            <p:ph idx="1"/>
          </p:nvPr>
        </p:nvSpPr>
        <p:spPr>
          <a:xfrm>
            <a:off x="628650" y="1825625"/>
            <a:ext cx="7886700" cy="4351338"/>
          </a:xfrm>
        </p:spPr>
        <p:txBody>
          <a:bodyPr>
            <a:normAutofit fontScale="92500"/>
          </a:bodyPr>
          <a:lstStyle/>
          <a:p>
            <a:pPr marL="0" indent="0">
              <a:buNone/>
            </a:pPr>
            <a:r>
              <a:rPr lang="en-AU" dirty="0"/>
              <a:t>The energy directly supplied by the PV array is calculated by: </a:t>
            </a:r>
          </a:p>
          <a:p>
            <a:pPr marL="0" indent="0" algn="ctr">
              <a:buNone/>
            </a:pPr>
            <a:r>
              <a:rPr lang="en-AU" dirty="0"/>
              <a:t>E</a:t>
            </a:r>
            <a:r>
              <a:rPr lang="en-AU" baseline="-25000" dirty="0"/>
              <a:t>PV_DIR</a:t>
            </a:r>
            <a:r>
              <a:rPr lang="en-AU" dirty="0"/>
              <a:t> = E</a:t>
            </a:r>
            <a:r>
              <a:rPr lang="en-AU" baseline="-25000" dirty="0"/>
              <a:t>ac5 </a:t>
            </a:r>
            <a:r>
              <a:rPr lang="en-AU" dirty="0"/>
              <a:t>= P</a:t>
            </a:r>
            <a:r>
              <a:rPr lang="en-AU" baseline="-25000" dirty="0"/>
              <a:t>MOD</a:t>
            </a:r>
            <a:r>
              <a:rPr lang="en-AU" dirty="0"/>
              <a:t> × N × H</a:t>
            </a:r>
            <a:r>
              <a:rPr lang="en-AU" baseline="-25000" dirty="0"/>
              <a:t>TILT</a:t>
            </a:r>
            <a:r>
              <a:rPr lang="en-AU" dirty="0"/>
              <a:t> × </a:t>
            </a:r>
            <a:r>
              <a:rPr lang="en-AU" dirty="0">
                <a:sym typeface="Symbol" panose="05050102010706020507" pitchFamily="18" charset="2"/>
              </a:rPr>
              <a:t></a:t>
            </a:r>
            <a:r>
              <a:rPr lang="en-AU" baseline="-25000" dirty="0"/>
              <a:t>PV</a:t>
            </a:r>
            <a:r>
              <a:rPr lang="en-AU" dirty="0"/>
              <a:t> × </a:t>
            </a:r>
            <a:r>
              <a:rPr lang="en-AU" dirty="0">
                <a:sym typeface="Symbol" panose="05050102010706020507" pitchFamily="18" charset="2"/>
              </a:rPr>
              <a:t></a:t>
            </a:r>
            <a:r>
              <a:rPr lang="en-AU" baseline="-25000" dirty="0"/>
              <a:t>PV-Load</a:t>
            </a:r>
            <a:endParaRPr lang="en-AU" dirty="0"/>
          </a:p>
          <a:p>
            <a:pPr marL="0" indent="0">
              <a:buNone/>
            </a:pPr>
            <a:r>
              <a:rPr lang="en-AU" dirty="0"/>
              <a:t>where:</a:t>
            </a:r>
          </a:p>
          <a:p>
            <a:pPr lvl="1"/>
            <a:r>
              <a:rPr lang="en-GB" dirty="0"/>
              <a:t>E</a:t>
            </a:r>
            <a:r>
              <a:rPr lang="en-GB" baseline="-25000" dirty="0"/>
              <a:t>ac5</a:t>
            </a:r>
            <a:r>
              <a:rPr lang="en-GB" dirty="0"/>
              <a:t> 	= ac energy directly supplied by PV Array (</a:t>
            </a:r>
            <a:r>
              <a:rPr lang="en-GB" dirty="0" err="1"/>
              <a:t>Wh</a:t>
            </a:r>
            <a:r>
              <a:rPr lang="en-GB" dirty="0"/>
              <a:t>)</a:t>
            </a:r>
            <a:endParaRPr lang="en-AU" dirty="0"/>
          </a:p>
          <a:p>
            <a:pPr lvl="1"/>
            <a:r>
              <a:rPr lang="en-GB" dirty="0"/>
              <a:t>P</a:t>
            </a:r>
            <a:r>
              <a:rPr lang="en-GB" baseline="-25000" dirty="0"/>
              <a:t>MOD</a:t>
            </a:r>
            <a:r>
              <a:rPr lang="en-GB" dirty="0"/>
              <a:t> 	= </a:t>
            </a:r>
            <a:r>
              <a:rPr lang="en-GB" dirty="0" err="1"/>
              <a:t>derated</a:t>
            </a:r>
            <a:r>
              <a:rPr lang="en-GB" dirty="0"/>
              <a:t> power from a module (W) </a:t>
            </a:r>
            <a:endParaRPr lang="en-AU" dirty="0"/>
          </a:p>
          <a:p>
            <a:pPr lvl="1"/>
            <a:r>
              <a:rPr lang="en-GB" dirty="0"/>
              <a:t>N      	= number of modules in the array (Dimensionless)</a:t>
            </a:r>
            <a:endParaRPr lang="en-AU" dirty="0"/>
          </a:p>
          <a:p>
            <a:pPr lvl="1"/>
            <a:r>
              <a:rPr lang="en-GB" dirty="0"/>
              <a:t>H</a:t>
            </a:r>
            <a:r>
              <a:rPr lang="en-GB" baseline="-25000" dirty="0"/>
              <a:t>ILT</a:t>
            </a:r>
            <a:r>
              <a:rPr lang="en-GB" dirty="0"/>
              <a:t>	= daily irradiation (in </a:t>
            </a:r>
            <a:r>
              <a:rPr lang="en-GB" i="1" dirty="0"/>
              <a:t>PSH</a:t>
            </a:r>
            <a:r>
              <a:rPr lang="en-GB" dirty="0"/>
              <a:t>) for the specified tilt angle and orientation (hour)</a:t>
            </a:r>
            <a:endParaRPr lang="en-AU" dirty="0"/>
          </a:p>
          <a:p>
            <a:pPr lvl="1"/>
            <a:r>
              <a:rPr lang="en-GB" dirty="0">
                <a:sym typeface="Symbol" panose="05050102010706020507" pitchFamily="18" charset="2"/>
              </a:rPr>
              <a:t></a:t>
            </a:r>
            <a:r>
              <a:rPr lang="en-GB" baseline="-25000" dirty="0"/>
              <a:t>PV</a:t>
            </a:r>
            <a:r>
              <a:rPr lang="en-GB" dirty="0"/>
              <a:t> 	= PV Inverter efficiency (dimensionless)</a:t>
            </a:r>
            <a:endParaRPr lang="en-AU" dirty="0"/>
          </a:p>
          <a:p>
            <a:pPr lvl="1"/>
            <a:r>
              <a:rPr lang="en-GB" dirty="0">
                <a:sym typeface="Symbol" panose="05050102010706020507" pitchFamily="18" charset="2"/>
              </a:rPr>
              <a:t></a:t>
            </a:r>
            <a:r>
              <a:rPr lang="en-GB" baseline="-25000" dirty="0"/>
              <a:t>PV-Load      </a:t>
            </a:r>
            <a:r>
              <a:rPr lang="en-GB" dirty="0"/>
              <a:t>= cable (transmission) efficiency (dimensionless) </a:t>
            </a:r>
            <a:endParaRPr lang="en-AU" dirty="0"/>
          </a:p>
        </p:txBody>
      </p:sp>
    </p:spTree>
    <p:extLst>
      <p:ext uri="{BB962C8B-B14F-4D97-AF65-F5344CB8AC3E}">
        <p14:creationId xmlns:p14="http://schemas.microsoft.com/office/powerpoint/2010/main" val="12614623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14B4B9-A3B7-4CAF-9E79-C6101D6F0259}"/>
              </a:ext>
            </a:extLst>
          </p:cNvPr>
          <p:cNvSpPr>
            <a:spLocks noGrp="1"/>
          </p:cNvSpPr>
          <p:nvPr>
            <p:ph type="title"/>
          </p:nvPr>
        </p:nvSpPr>
        <p:spPr/>
        <p:txBody>
          <a:bodyPr/>
          <a:lstStyle/>
          <a:p>
            <a:r>
              <a:rPr lang="en-AU" dirty="0"/>
              <a:t>Calculate Number of Modules Needed for Energy from PV Directly</a:t>
            </a:r>
          </a:p>
        </p:txBody>
      </p:sp>
      <p:sp>
        <p:nvSpPr>
          <p:cNvPr id="3" name="Content Placeholder 2">
            <a:extLst>
              <a:ext uri="{FF2B5EF4-FFF2-40B4-BE49-F238E27FC236}">
                <a16:creationId xmlns:a16="http://schemas.microsoft.com/office/drawing/2014/main" xmlns="" id="{E920BB55-1C56-4324-BE86-5BA2A32F594B}"/>
              </a:ext>
            </a:extLst>
          </p:cNvPr>
          <p:cNvSpPr>
            <a:spLocks noGrp="1"/>
          </p:cNvSpPr>
          <p:nvPr>
            <p:ph idx="1"/>
          </p:nvPr>
        </p:nvSpPr>
        <p:spPr>
          <a:xfrm>
            <a:off x="628650" y="1825625"/>
            <a:ext cx="7886700" cy="4351338"/>
          </a:xfrm>
        </p:spPr>
        <p:txBody>
          <a:bodyPr>
            <a:normAutofit fontScale="92500" lnSpcReduction="20000"/>
          </a:bodyPr>
          <a:lstStyle/>
          <a:p>
            <a:pPr marL="0" indent="0">
              <a:buNone/>
            </a:pPr>
            <a:r>
              <a:rPr lang="en-AU" dirty="0"/>
              <a:t>Rearrange the equation, The number of solar modules required in the arrays is determined as follows:</a:t>
            </a:r>
          </a:p>
          <a:p>
            <a:pPr marL="0" indent="0" algn="ctr">
              <a:buNone/>
            </a:pPr>
            <a:r>
              <a:rPr lang="en-AU" dirty="0"/>
              <a:t>𝑁</a:t>
            </a:r>
            <a:r>
              <a:rPr lang="en-AU" baseline="-25000" dirty="0"/>
              <a:t>𝑃𝑉_DIR</a:t>
            </a:r>
            <a:r>
              <a:rPr lang="en-AU" dirty="0"/>
              <a:t>=𝐸</a:t>
            </a:r>
            <a:r>
              <a:rPr lang="en-AU" baseline="-25000" dirty="0"/>
              <a:t>PV_DIR</a:t>
            </a:r>
            <a:r>
              <a:rPr lang="en-AU" dirty="0"/>
              <a:t>/(𝑃</a:t>
            </a:r>
            <a:r>
              <a:rPr lang="en-AU" baseline="-25000" dirty="0"/>
              <a:t>MOD</a:t>
            </a:r>
            <a:r>
              <a:rPr lang="en-AU" dirty="0"/>
              <a:t>×𝐻</a:t>
            </a:r>
            <a:r>
              <a:rPr lang="en-AU" baseline="-25000" dirty="0"/>
              <a:t>TILT</a:t>
            </a:r>
            <a:r>
              <a:rPr lang="en-AU" dirty="0"/>
              <a:t>× 𝜂</a:t>
            </a:r>
            <a:r>
              <a:rPr lang="en-AU" baseline="-25000" dirty="0"/>
              <a:t>PV</a:t>
            </a:r>
            <a:r>
              <a:rPr lang="en-AU" dirty="0"/>
              <a:t> × 𝜂</a:t>
            </a:r>
            <a:r>
              <a:rPr lang="en-AU" baseline="-25000" dirty="0"/>
              <a:t>PV _LOAD</a:t>
            </a:r>
            <a:r>
              <a:rPr lang="en-AU" dirty="0"/>
              <a:t> )</a:t>
            </a:r>
          </a:p>
          <a:p>
            <a:pPr marL="0" indent="0">
              <a:buNone/>
            </a:pPr>
            <a:r>
              <a:rPr lang="en-AU" dirty="0"/>
              <a:t>where:</a:t>
            </a:r>
          </a:p>
          <a:p>
            <a:pPr marL="0" indent="0">
              <a:buNone/>
            </a:pPr>
            <a:r>
              <a:rPr lang="en-AU" dirty="0"/>
              <a:t>P</a:t>
            </a:r>
            <a:r>
              <a:rPr lang="en-AU" baseline="-25000" dirty="0"/>
              <a:t>MOD	</a:t>
            </a:r>
            <a:r>
              <a:rPr lang="en-AU" dirty="0"/>
              <a:t>= 247W</a:t>
            </a:r>
            <a:endParaRPr lang="en-AU" baseline="-25000" dirty="0"/>
          </a:p>
          <a:p>
            <a:pPr marL="0" indent="0">
              <a:buNone/>
            </a:pPr>
            <a:r>
              <a:rPr lang="en-AU" dirty="0"/>
              <a:t>H</a:t>
            </a:r>
            <a:r>
              <a:rPr lang="en-AU" baseline="-25000" dirty="0"/>
              <a:t>TILT 	</a:t>
            </a:r>
            <a:r>
              <a:rPr lang="en-AU" dirty="0"/>
              <a:t>= 4.59 PSH</a:t>
            </a:r>
          </a:p>
          <a:p>
            <a:pPr marL="0" indent="0">
              <a:buNone/>
            </a:pPr>
            <a:r>
              <a:rPr lang="en-AU" dirty="0"/>
              <a:t>Ƞ</a:t>
            </a:r>
            <a:r>
              <a:rPr lang="en-AU" baseline="-25000" dirty="0"/>
              <a:t>PV	</a:t>
            </a:r>
            <a:r>
              <a:rPr lang="en-AU" dirty="0"/>
              <a:t>= 0.97</a:t>
            </a:r>
          </a:p>
          <a:p>
            <a:pPr marL="0" indent="0">
              <a:buNone/>
            </a:pPr>
            <a:r>
              <a:rPr lang="en-AU" dirty="0"/>
              <a:t>Ƞ</a:t>
            </a:r>
            <a:r>
              <a:rPr lang="en-AU" baseline="-25000" dirty="0"/>
              <a:t>PV_LOAD</a:t>
            </a:r>
            <a:r>
              <a:rPr lang="en-AU" dirty="0"/>
              <a:t> </a:t>
            </a:r>
          </a:p>
          <a:p>
            <a:pPr marL="0" indent="0">
              <a:buNone/>
            </a:pPr>
            <a:r>
              <a:rPr lang="en-AU" dirty="0"/>
              <a:t>	= Ƞ</a:t>
            </a:r>
            <a:r>
              <a:rPr lang="en-AU" baseline="-25000" dirty="0"/>
              <a:t>ac_cable1</a:t>
            </a:r>
            <a:r>
              <a:rPr lang="en-AU" dirty="0"/>
              <a:t> x Ƞ</a:t>
            </a:r>
            <a:r>
              <a:rPr lang="en-AU" baseline="-25000" dirty="0"/>
              <a:t>dc_cable1</a:t>
            </a:r>
            <a:r>
              <a:rPr lang="en-AU" dirty="0"/>
              <a:t> </a:t>
            </a:r>
            <a:endParaRPr lang="en-AU" i="1" dirty="0"/>
          </a:p>
          <a:p>
            <a:pPr marL="0" indent="0">
              <a:buNone/>
            </a:pPr>
            <a:r>
              <a:rPr lang="en-AU" dirty="0"/>
              <a:t>	= 0.995 x 0.98 </a:t>
            </a:r>
          </a:p>
          <a:p>
            <a:pPr marL="0" indent="0">
              <a:buNone/>
            </a:pPr>
            <a:r>
              <a:rPr lang="en-AU" dirty="0"/>
              <a:t>	= 0.9751</a:t>
            </a:r>
          </a:p>
        </p:txBody>
      </p:sp>
      <p:pic>
        <p:nvPicPr>
          <p:cNvPr id="4" name="Picture 3">
            <a:extLst>
              <a:ext uri="{FF2B5EF4-FFF2-40B4-BE49-F238E27FC236}">
                <a16:creationId xmlns:a16="http://schemas.microsoft.com/office/drawing/2014/main" xmlns="" id="{549AB773-76FE-4B31-A946-DA3F6D117519}"/>
              </a:ext>
            </a:extLst>
          </p:cNvPr>
          <p:cNvPicPr>
            <a:picLocks noChangeAspect="1"/>
          </p:cNvPicPr>
          <p:nvPr/>
        </p:nvPicPr>
        <p:blipFill>
          <a:blip r:embed="rId2"/>
          <a:stretch>
            <a:fillRect/>
          </a:stretch>
        </p:blipFill>
        <p:spPr>
          <a:xfrm>
            <a:off x="5138057" y="3357694"/>
            <a:ext cx="3139331" cy="2819269"/>
          </a:xfrm>
          <a:prstGeom prst="rect">
            <a:avLst/>
          </a:prstGeom>
        </p:spPr>
      </p:pic>
      <p:cxnSp>
        <p:nvCxnSpPr>
          <p:cNvPr id="5" name="Connector: Elbow 4">
            <a:extLst>
              <a:ext uri="{FF2B5EF4-FFF2-40B4-BE49-F238E27FC236}">
                <a16:creationId xmlns:a16="http://schemas.microsoft.com/office/drawing/2014/main" xmlns="" id="{9B6F7A89-FEC5-4049-8E15-FE342386924A}"/>
              </a:ext>
            </a:extLst>
          </p:cNvPr>
          <p:cNvCxnSpPr>
            <a:cxnSpLocks/>
          </p:cNvCxnSpPr>
          <p:nvPr/>
        </p:nvCxnSpPr>
        <p:spPr>
          <a:xfrm>
            <a:off x="5669280" y="4026694"/>
            <a:ext cx="3144520" cy="607022"/>
          </a:xfrm>
          <a:prstGeom prst="bentConnector3">
            <a:avLst>
              <a:gd name="adj1" fmla="val 66559"/>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xmlns="" id="{4624538C-A08A-49EB-9A97-8AE66113E15F}"/>
              </a:ext>
            </a:extLst>
          </p:cNvPr>
          <p:cNvSpPr txBox="1"/>
          <p:nvPr/>
        </p:nvSpPr>
        <p:spPr>
          <a:xfrm>
            <a:off x="7876304" y="3429429"/>
            <a:ext cx="1192530" cy="923330"/>
          </a:xfrm>
          <a:prstGeom prst="rect">
            <a:avLst/>
          </a:prstGeom>
          <a:noFill/>
        </p:spPr>
        <p:txBody>
          <a:bodyPr wrap="square" rtlCol="0">
            <a:spAutoFit/>
          </a:bodyPr>
          <a:lstStyle/>
          <a:p>
            <a:r>
              <a:rPr lang="en-AU" dirty="0">
                <a:solidFill>
                  <a:schemeClr val="accent1">
                    <a:lumMod val="75000"/>
                  </a:schemeClr>
                </a:solidFill>
              </a:rPr>
              <a:t>PV direct</a:t>
            </a:r>
            <a:br>
              <a:rPr lang="en-AU" dirty="0">
                <a:solidFill>
                  <a:schemeClr val="accent1">
                    <a:lumMod val="75000"/>
                  </a:schemeClr>
                </a:solidFill>
              </a:rPr>
            </a:br>
            <a:r>
              <a:rPr lang="en-AU" dirty="0">
                <a:solidFill>
                  <a:schemeClr val="accent1">
                    <a:lumMod val="75000"/>
                  </a:schemeClr>
                </a:solidFill>
              </a:rPr>
              <a:t>energy path</a:t>
            </a:r>
          </a:p>
        </p:txBody>
      </p:sp>
    </p:spTree>
    <p:extLst>
      <p:ext uri="{BB962C8B-B14F-4D97-AF65-F5344CB8AC3E}">
        <p14:creationId xmlns:p14="http://schemas.microsoft.com/office/powerpoint/2010/main" val="2472589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042BBD-FA4D-4541-8DD0-0586435A89E6}"/>
              </a:ext>
            </a:extLst>
          </p:cNvPr>
          <p:cNvSpPr>
            <a:spLocks noGrp="1"/>
          </p:cNvSpPr>
          <p:nvPr>
            <p:ph type="title"/>
          </p:nvPr>
        </p:nvSpPr>
        <p:spPr/>
        <p:txBody>
          <a:bodyPr/>
          <a:lstStyle/>
          <a:p>
            <a:r>
              <a:rPr lang="en-AU" dirty="0"/>
              <a:t>Calculate Number of Modules Needed for Energy from PV Directly</a:t>
            </a:r>
          </a:p>
        </p:txBody>
      </p:sp>
      <p:sp>
        <p:nvSpPr>
          <p:cNvPr id="3" name="Content Placeholder 2">
            <a:extLst>
              <a:ext uri="{FF2B5EF4-FFF2-40B4-BE49-F238E27FC236}">
                <a16:creationId xmlns:a16="http://schemas.microsoft.com/office/drawing/2014/main" xmlns="" id="{58FD8A9D-7AAF-4F4D-907B-6D0431CDD65E}"/>
              </a:ext>
            </a:extLst>
          </p:cNvPr>
          <p:cNvSpPr>
            <a:spLocks noGrp="1"/>
          </p:cNvSpPr>
          <p:nvPr>
            <p:ph idx="1"/>
          </p:nvPr>
        </p:nvSpPr>
        <p:spPr/>
        <p:txBody>
          <a:bodyPr/>
          <a:lstStyle/>
          <a:p>
            <a:r>
              <a:rPr lang="en-AU" dirty="0"/>
              <a:t>Assume that 100% of the remaining load can be met directly with PV</a:t>
            </a:r>
          </a:p>
          <a:p>
            <a:r>
              <a:rPr lang="en-AU" dirty="0"/>
              <a:t>i.e. E</a:t>
            </a:r>
            <a:r>
              <a:rPr lang="en-AU" baseline="-25000" dirty="0"/>
              <a:t>PV_DIR</a:t>
            </a:r>
            <a:r>
              <a:rPr lang="en-AU" dirty="0"/>
              <a:t> = 149kW = 149,000W</a:t>
            </a:r>
          </a:p>
          <a:p>
            <a:r>
              <a:rPr lang="en-AU" dirty="0"/>
              <a:t>Number of modules required would be:</a:t>
            </a:r>
          </a:p>
          <a:p>
            <a:pPr marL="0" indent="0">
              <a:buNone/>
            </a:pPr>
            <a:r>
              <a:rPr lang="en-AU" dirty="0"/>
              <a:t>	N</a:t>
            </a:r>
            <a:r>
              <a:rPr lang="en-AU" baseline="-25000" dirty="0"/>
              <a:t>PV_DIR </a:t>
            </a:r>
            <a:r>
              <a:rPr lang="en-AU" dirty="0"/>
              <a:t>= 𝐸</a:t>
            </a:r>
            <a:r>
              <a:rPr lang="en-AU" baseline="-25000" dirty="0"/>
              <a:t>PV</a:t>
            </a:r>
            <a:r>
              <a:rPr lang="en-AU" dirty="0"/>
              <a:t>/(𝑃</a:t>
            </a:r>
            <a:r>
              <a:rPr lang="en-AU" baseline="-25000" dirty="0"/>
              <a:t>MOD</a:t>
            </a:r>
            <a:r>
              <a:rPr lang="en-AU" dirty="0"/>
              <a:t>×𝐻</a:t>
            </a:r>
            <a:r>
              <a:rPr lang="en-AU" baseline="-25000" dirty="0"/>
              <a:t>TILT</a:t>
            </a:r>
            <a:r>
              <a:rPr lang="en-AU" dirty="0"/>
              <a:t>× 𝜂</a:t>
            </a:r>
            <a:r>
              <a:rPr lang="en-AU" baseline="-25000" dirty="0"/>
              <a:t>PV</a:t>
            </a:r>
            <a:r>
              <a:rPr lang="en-AU" dirty="0"/>
              <a:t> × 𝜂</a:t>
            </a:r>
            <a:r>
              <a:rPr lang="en-AU" baseline="-25000" dirty="0"/>
              <a:t>PV _</a:t>
            </a:r>
            <a:r>
              <a:rPr lang="en-AU" baseline="-25000" dirty="0" err="1"/>
              <a:t>Subsys</a:t>
            </a:r>
            <a:r>
              <a:rPr lang="en-AU" dirty="0"/>
              <a:t> )</a:t>
            </a:r>
          </a:p>
          <a:p>
            <a:pPr marL="0" indent="0">
              <a:buNone/>
            </a:pPr>
            <a:r>
              <a:rPr lang="en-AU" baseline="-25000" dirty="0"/>
              <a:t>	</a:t>
            </a:r>
            <a:r>
              <a:rPr lang="en-AU" dirty="0"/>
              <a:t>=149000/(247 ×4.59 × 0.97 × 0.9751)</a:t>
            </a:r>
          </a:p>
          <a:p>
            <a:pPr marL="0" indent="0">
              <a:buNone/>
            </a:pPr>
            <a:r>
              <a:rPr lang="en-AU" dirty="0"/>
              <a:t>	= 138.95</a:t>
            </a:r>
          </a:p>
          <a:p>
            <a:pPr marL="0" indent="0">
              <a:buNone/>
            </a:pPr>
            <a:r>
              <a:rPr lang="en-AU" dirty="0"/>
              <a:t>	= 139 modules</a:t>
            </a:r>
          </a:p>
        </p:txBody>
      </p:sp>
    </p:spTree>
    <p:extLst>
      <p:ext uri="{BB962C8B-B14F-4D97-AF65-F5344CB8AC3E}">
        <p14:creationId xmlns:p14="http://schemas.microsoft.com/office/powerpoint/2010/main" val="23460925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042BBD-FA4D-4541-8DD0-0586435A89E6}"/>
              </a:ext>
            </a:extLst>
          </p:cNvPr>
          <p:cNvSpPr>
            <a:spLocks noGrp="1"/>
          </p:cNvSpPr>
          <p:nvPr>
            <p:ph type="title"/>
          </p:nvPr>
        </p:nvSpPr>
        <p:spPr/>
        <p:txBody>
          <a:bodyPr/>
          <a:lstStyle/>
          <a:p>
            <a:r>
              <a:rPr lang="en-AU" dirty="0"/>
              <a:t>Calculate Number of Modules Needed for Energy from PV Directly</a:t>
            </a:r>
          </a:p>
        </p:txBody>
      </p:sp>
      <p:sp>
        <p:nvSpPr>
          <p:cNvPr id="3" name="Content Placeholder 2">
            <a:extLst>
              <a:ext uri="{FF2B5EF4-FFF2-40B4-BE49-F238E27FC236}">
                <a16:creationId xmlns:a16="http://schemas.microsoft.com/office/drawing/2014/main" xmlns="" id="{58FD8A9D-7AAF-4F4D-907B-6D0431CDD65E}"/>
              </a:ext>
            </a:extLst>
          </p:cNvPr>
          <p:cNvSpPr>
            <a:spLocks noGrp="1"/>
          </p:cNvSpPr>
          <p:nvPr>
            <p:ph idx="1"/>
          </p:nvPr>
        </p:nvSpPr>
        <p:spPr/>
        <p:txBody>
          <a:bodyPr/>
          <a:lstStyle/>
          <a:p>
            <a:r>
              <a:rPr lang="en-AU" dirty="0"/>
              <a:t>Assume that 100% of the remaining load can be met directly with PV</a:t>
            </a:r>
          </a:p>
          <a:p>
            <a:r>
              <a:rPr lang="en-AU" dirty="0"/>
              <a:t>Array Size would be </a:t>
            </a:r>
          </a:p>
          <a:p>
            <a:pPr marL="0" indent="0">
              <a:buNone/>
            </a:pPr>
            <a:r>
              <a:rPr lang="en-AU" dirty="0"/>
              <a:t>	139 modules × 290W</a:t>
            </a:r>
          </a:p>
          <a:p>
            <a:pPr marL="0" indent="0">
              <a:buNone/>
            </a:pPr>
            <a:r>
              <a:rPr lang="en-AU" dirty="0"/>
              <a:t>	= 40310Wp</a:t>
            </a:r>
          </a:p>
          <a:p>
            <a:pPr marL="0" indent="0">
              <a:buNone/>
            </a:pPr>
            <a:r>
              <a:rPr lang="en-AU" dirty="0"/>
              <a:t>	= 40.31 </a:t>
            </a:r>
            <a:r>
              <a:rPr lang="en-AU" dirty="0" err="1"/>
              <a:t>kWp</a:t>
            </a:r>
            <a:r>
              <a:rPr lang="en-AU" dirty="0"/>
              <a:t>  </a:t>
            </a:r>
          </a:p>
        </p:txBody>
      </p:sp>
    </p:spTree>
    <p:extLst>
      <p:ext uri="{BB962C8B-B14F-4D97-AF65-F5344CB8AC3E}">
        <p14:creationId xmlns:p14="http://schemas.microsoft.com/office/powerpoint/2010/main" val="648532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C050DC-1486-49BE-A699-97CF5DC695CA}"/>
              </a:ext>
            </a:extLst>
          </p:cNvPr>
          <p:cNvSpPr>
            <a:spLocks noGrp="1"/>
          </p:cNvSpPr>
          <p:nvPr>
            <p:ph type="title"/>
          </p:nvPr>
        </p:nvSpPr>
        <p:spPr/>
        <p:txBody>
          <a:bodyPr/>
          <a:lstStyle/>
          <a:p>
            <a:r>
              <a:rPr lang="en-AU" dirty="0"/>
              <a:t>Scenario Where Generator is Used Daily</a:t>
            </a:r>
          </a:p>
        </p:txBody>
      </p:sp>
      <p:sp>
        <p:nvSpPr>
          <p:cNvPr id="3" name="Content Placeholder 2">
            <a:extLst>
              <a:ext uri="{FF2B5EF4-FFF2-40B4-BE49-F238E27FC236}">
                <a16:creationId xmlns:a16="http://schemas.microsoft.com/office/drawing/2014/main" xmlns="" id="{D6E2F9ED-A76F-4CC2-894D-CBEFA26B1093}"/>
              </a:ext>
            </a:extLst>
          </p:cNvPr>
          <p:cNvSpPr>
            <a:spLocks noGrp="1"/>
          </p:cNvSpPr>
          <p:nvPr>
            <p:ph idx="1"/>
          </p:nvPr>
        </p:nvSpPr>
        <p:spPr/>
        <p:txBody>
          <a:bodyPr>
            <a:normAutofit/>
          </a:bodyPr>
          <a:lstStyle/>
          <a:p>
            <a:r>
              <a:rPr lang="en-AU" dirty="0"/>
              <a:t>A village with 250 households is being powered by a diesel generator operating 24 hours a day, with a second generator onsite for redundancy. </a:t>
            </a:r>
          </a:p>
          <a:p>
            <a:r>
              <a:rPr lang="en-AU" dirty="0"/>
              <a:t>This village is receiving funding via an aid project to build a PV and battery system to supplement its current diesel generator power plant. </a:t>
            </a:r>
          </a:p>
          <a:p>
            <a:r>
              <a:rPr lang="en-AU" dirty="0"/>
              <a:t>The aim of the PV system is to reduce generator operation to 6pm – 11pm nightly.</a:t>
            </a:r>
          </a:p>
        </p:txBody>
      </p:sp>
    </p:spTree>
    <p:extLst>
      <p:ext uri="{BB962C8B-B14F-4D97-AF65-F5344CB8AC3E}">
        <p14:creationId xmlns:p14="http://schemas.microsoft.com/office/powerpoint/2010/main" val="22626730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FDDAD628-302A-4C82-AF2E-0D652CC25C18}"/>
              </a:ext>
            </a:extLst>
          </p:cNvPr>
          <p:cNvPicPr>
            <a:picLocks noChangeAspect="1"/>
          </p:cNvPicPr>
          <p:nvPr/>
        </p:nvPicPr>
        <p:blipFill>
          <a:blip r:embed="rId2"/>
          <a:stretch>
            <a:fillRect/>
          </a:stretch>
        </p:blipFill>
        <p:spPr>
          <a:xfrm>
            <a:off x="2256931" y="1983821"/>
            <a:ext cx="4391025" cy="3943350"/>
          </a:xfrm>
          <a:prstGeom prst="rect">
            <a:avLst/>
          </a:prstGeom>
        </p:spPr>
      </p:pic>
      <p:sp>
        <p:nvSpPr>
          <p:cNvPr id="2" name="Title 1">
            <a:extLst>
              <a:ext uri="{FF2B5EF4-FFF2-40B4-BE49-F238E27FC236}">
                <a16:creationId xmlns:a16="http://schemas.microsoft.com/office/drawing/2014/main" xmlns="" id="{4014B4B9-A3B7-4CAF-9E79-C6101D6F0259}"/>
              </a:ext>
            </a:extLst>
          </p:cNvPr>
          <p:cNvSpPr>
            <a:spLocks noGrp="1"/>
          </p:cNvSpPr>
          <p:nvPr>
            <p:ph type="title"/>
          </p:nvPr>
        </p:nvSpPr>
        <p:spPr/>
        <p:txBody>
          <a:bodyPr/>
          <a:lstStyle/>
          <a:p>
            <a:r>
              <a:rPr lang="en-AU" dirty="0"/>
              <a:t>Calculate Number of Modules Needed for Energy from PV via Battery</a:t>
            </a:r>
          </a:p>
        </p:txBody>
      </p:sp>
      <p:sp>
        <p:nvSpPr>
          <p:cNvPr id="10" name="Freeform: Shape 9">
            <a:extLst>
              <a:ext uri="{FF2B5EF4-FFF2-40B4-BE49-F238E27FC236}">
                <a16:creationId xmlns:a16="http://schemas.microsoft.com/office/drawing/2014/main" xmlns="" id="{69D4CF9C-1F9D-4CD6-B00B-EBF942A33AE7}"/>
              </a:ext>
            </a:extLst>
          </p:cNvPr>
          <p:cNvSpPr/>
          <p:nvPr/>
        </p:nvSpPr>
        <p:spPr>
          <a:xfrm>
            <a:off x="2934402" y="2841814"/>
            <a:ext cx="3520440" cy="1611470"/>
          </a:xfrm>
          <a:custGeom>
            <a:avLst/>
            <a:gdLst>
              <a:gd name="connsiteX0" fmla="*/ 0 w 3520440"/>
              <a:gd name="connsiteY0" fmla="*/ 15240 h 1272540"/>
              <a:gd name="connsiteX1" fmla="*/ 2750820 w 3520440"/>
              <a:gd name="connsiteY1" fmla="*/ 0 h 1272540"/>
              <a:gd name="connsiteX2" fmla="*/ 2758440 w 3520440"/>
              <a:gd name="connsiteY2" fmla="*/ 670560 h 1272540"/>
              <a:gd name="connsiteX3" fmla="*/ 99060 w 3520440"/>
              <a:gd name="connsiteY3" fmla="*/ 685800 h 1272540"/>
              <a:gd name="connsiteX4" fmla="*/ 91440 w 3520440"/>
              <a:gd name="connsiteY4" fmla="*/ 1272540 h 1272540"/>
              <a:gd name="connsiteX5" fmla="*/ 3520440 w 3520440"/>
              <a:gd name="connsiteY5" fmla="*/ 1257300 h 1272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0440" h="1272540">
                <a:moveTo>
                  <a:pt x="0" y="15240"/>
                </a:moveTo>
                <a:lnTo>
                  <a:pt x="2750820" y="0"/>
                </a:lnTo>
                <a:lnTo>
                  <a:pt x="2758440" y="670560"/>
                </a:lnTo>
                <a:lnTo>
                  <a:pt x="99060" y="685800"/>
                </a:lnTo>
                <a:lnTo>
                  <a:pt x="91440" y="1272540"/>
                </a:lnTo>
                <a:lnTo>
                  <a:pt x="3520440" y="1257300"/>
                </a:lnTo>
              </a:path>
            </a:pathLst>
          </a:custGeom>
          <a:no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a:extLst>
              <a:ext uri="{FF2B5EF4-FFF2-40B4-BE49-F238E27FC236}">
                <a16:creationId xmlns:a16="http://schemas.microsoft.com/office/drawing/2014/main" xmlns="" id="{19FABD72-7703-4B9E-87B1-64EC9F9F0FEA}"/>
              </a:ext>
            </a:extLst>
          </p:cNvPr>
          <p:cNvSpPr txBox="1"/>
          <p:nvPr/>
        </p:nvSpPr>
        <p:spPr>
          <a:xfrm>
            <a:off x="5898191" y="4601389"/>
            <a:ext cx="1679755" cy="646331"/>
          </a:xfrm>
          <a:prstGeom prst="rect">
            <a:avLst/>
          </a:prstGeom>
          <a:noFill/>
        </p:spPr>
        <p:txBody>
          <a:bodyPr wrap="none" rtlCol="0">
            <a:spAutoFit/>
          </a:bodyPr>
          <a:lstStyle/>
          <a:p>
            <a:r>
              <a:rPr lang="en-AU" dirty="0">
                <a:solidFill>
                  <a:schemeClr val="accent2">
                    <a:lumMod val="75000"/>
                  </a:schemeClr>
                </a:solidFill>
              </a:rPr>
              <a:t>Energy path for </a:t>
            </a:r>
          </a:p>
          <a:p>
            <a:r>
              <a:rPr lang="en-AU" dirty="0">
                <a:solidFill>
                  <a:schemeClr val="accent2">
                    <a:lumMod val="75000"/>
                  </a:schemeClr>
                </a:solidFill>
              </a:rPr>
              <a:t>stored energy</a:t>
            </a:r>
          </a:p>
        </p:txBody>
      </p:sp>
      <p:sp>
        <p:nvSpPr>
          <p:cNvPr id="12" name="Arrow: Right 17">
            <a:extLst>
              <a:ext uri="{FF2B5EF4-FFF2-40B4-BE49-F238E27FC236}">
                <a16:creationId xmlns:a16="http://schemas.microsoft.com/office/drawing/2014/main" xmlns="" id="{F59C4959-6163-4EF6-9DDD-2109D4C06FE3}"/>
              </a:ext>
            </a:extLst>
          </p:cNvPr>
          <p:cNvSpPr/>
          <p:nvPr/>
        </p:nvSpPr>
        <p:spPr>
          <a:xfrm>
            <a:off x="6432056" y="4336256"/>
            <a:ext cx="1095090" cy="181215"/>
          </a:xfrm>
          <a:custGeom>
            <a:avLst/>
            <a:gdLst>
              <a:gd name="connsiteX0" fmla="*/ 0 w 978408"/>
              <a:gd name="connsiteY0" fmla="*/ 29226 h 116904"/>
              <a:gd name="connsiteX1" fmla="*/ 919956 w 978408"/>
              <a:gd name="connsiteY1" fmla="*/ 29226 h 116904"/>
              <a:gd name="connsiteX2" fmla="*/ 919956 w 978408"/>
              <a:gd name="connsiteY2" fmla="*/ 0 h 116904"/>
              <a:gd name="connsiteX3" fmla="*/ 978408 w 978408"/>
              <a:gd name="connsiteY3" fmla="*/ 58452 h 116904"/>
              <a:gd name="connsiteX4" fmla="*/ 919956 w 978408"/>
              <a:gd name="connsiteY4" fmla="*/ 116904 h 116904"/>
              <a:gd name="connsiteX5" fmla="*/ 919956 w 978408"/>
              <a:gd name="connsiteY5" fmla="*/ 87678 h 116904"/>
              <a:gd name="connsiteX6" fmla="*/ 0 w 978408"/>
              <a:gd name="connsiteY6" fmla="*/ 87678 h 116904"/>
              <a:gd name="connsiteX7" fmla="*/ 0 w 978408"/>
              <a:gd name="connsiteY7" fmla="*/ 29226 h 116904"/>
              <a:gd name="connsiteX0" fmla="*/ 0 w 1095090"/>
              <a:gd name="connsiteY0" fmla="*/ 29226 h 116904"/>
              <a:gd name="connsiteX1" fmla="*/ 919956 w 1095090"/>
              <a:gd name="connsiteY1" fmla="*/ 29226 h 116904"/>
              <a:gd name="connsiteX2" fmla="*/ 919956 w 1095090"/>
              <a:gd name="connsiteY2" fmla="*/ 0 h 116904"/>
              <a:gd name="connsiteX3" fmla="*/ 1095090 w 1095090"/>
              <a:gd name="connsiteY3" fmla="*/ 58452 h 116904"/>
              <a:gd name="connsiteX4" fmla="*/ 919956 w 1095090"/>
              <a:gd name="connsiteY4" fmla="*/ 116904 h 116904"/>
              <a:gd name="connsiteX5" fmla="*/ 919956 w 1095090"/>
              <a:gd name="connsiteY5" fmla="*/ 87678 h 116904"/>
              <a:gd name="connsiteX6" fmla="*/ 0 w 1095090"/>
              <a:gd name="connsiteY6" fmla="*/ 87678 h 116904"/>
              <a:gd name="connsiteX7" fmla="*/ 0 w 1095090"/>
              <a:gd name="connsiteY7" fmla="*/ 29226 h 116904"/>
              <a:gd name="connsiteX0" fmla="*/ 0 w 1095090"/>
              <a:gd name="connsiteY0" fmla="*/ 55420 h 143098"/>
              <a:gd name="connsiteX1" fmla="*/ 919956 w 1095090"/>
              <a:gd name="connsiteY1" fmla="*/ 55420 h 143098"/>
              <a:gd name="connsiteX2" fmla="*/ 915194 w 1095090"/>
              <a:gd name="connsiteY2" fmla="*/ 0 h 143098"/>
              <a:gd name="connsiteX3" fmla="*/ 1095090 w 1095090"/>
              <a:gd name="connsiteY3" fmla="*/ 84646 h 143098"/>
              <a:gd name="connsiteX4" fmla="*/ 919956 w 1095090"/>
              <a:gd name="connsiteY4" fmla="*/ 143098 h 143098"/>
              <a:gd name="connsiteX5" fmla="*/ 919956 w 1095090"/>
              <a:gd name="connsiteY5" fmla="*/ 113872 h 143098"/>
              <a:gd name="connsiteX6" fmla="*/ 0 w 1095090"/>
              <a:gd name="connsiteY6" fmla="*/ 113872 h 143098"/>
              <a:gd name="connsiteX7" fmla="*/ 0 w 1095090"/>
              <a:gd name="connsiteY7" fmla="*/ 55420 h 143098"/>
              <a:gd name="connsiteX0" fmla="*/ 0 w 1095090"/>
              <a:gd name="connsiteY0" fmla="*/ 55420 h 157386"/>
              <a:gd name="connsiteX1" fmla="*/ 919956 w 1095090"/>
              <a:gd name="connsiteY1" fmla="*/ 55420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55420 h 157386"/>
              <a:gd name="connsiteX0" fmla="*/ 0 w 1095090"/>
              <a:gd name="connsiteY0" fmla="*/ 55420 h 157386"/>
              <a:gd name="connsiteX1" fmla="*/ 919956 w 1095090"/>
              <a:gd name="connsiteY1" fmla="*/ 45895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55420 h 157386"/>
              <a:gd name="connsiteX0" fmla="*/ 0 w 1095090"/>
              <a:gd name="connsiteY0" fmla="*/ 45895 h 157386"/>
              <a:gd name="connsiteX1" fmla="*/ 919956 w 1095090"/>
              <a:gd name="connsiteY1" fmla="*/ 45895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45895 h 157386"/>
              <a:gd name="connsiteX0" fmla="*/ 0 w 1095090"/>
              <a:gd name="connsiteY0" fmla="*/ 50657 h 157386"/>
              <a:gd name="connsiteX1" fmla="*/ 919956 w 1095090"/>
              <a:gd name="connsiteY1" fmla="*/ 45895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50657 h 157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5090" h="157386">
                <a:moveTo>
                  <a:pt x="0" y="50657"/>
                </a:moveTo>
                <a:lnTo>
                  <a:pt x="919956" y="45895"/>
                </a:lnTo>
                <a:lnTo>
                  <a:pt x="915194" y="0"/>
                </a:lnTo>
                <a:lnTo>
                  <a:pt x="1095090" y="84646"/>
                </a:lnTo>
                <a:lnTo>
                  <a:pt x="919956" y="157386"/>
                </a:lnTo>
                <a:lnTo>
                  <a:pt x="919956" y="113872"/>
                </a:lnTo>
                <a:lnTo>
                  <a:pt x="0" y="113872"/>
                </a:lnTo>
                <a:lnTo>
                  <a:pt x="0" y="50657"/>
                </a:lnTo>
                <a:close/>
              </a:path>
            </a:pathLst>
          </a:cu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2"/>
              </a:solidFill>
            </a:endParaRPr>
          </a:p>
        </p:txBody>
      </p:sp>
    </p:spTree>
    <p:extLst>
      <p:ext uri="{BB962C8B-B14F-4D97-AF65-F5344CB8AC3E}">
        <p14:creationId xmlns:p14="http://schemas.microsoft.com/office/powerpoint/2010/main" val="14273409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14B4B9-A3B7-4CAF-9E79-C6101D6F0259}"/>
              </a:ext>
            </a:extLst>
          </p:cNvPr>
          <p:cNvSpPr>
            <a:spLocks noGrp="1"/>
          </p:cNvSpPr>
          <p:nvPr>
            <p:ph type="title"/>
          </p:nvPr>
        </p:nvSpPr>
        <p:spPr/>
        <p:txBody>
          <a:bodyPr/>
          <a:lstStyle/>
          <a:p>
            <a:r>
              <a:rPr lang="en-AU" dirty="0"/>
              <a:t>Calculate Number of Modules Needed for Energy from PV via Battery</a:t>
            </a:r>
          </a:p>
        </p:txBody>
      </p:sp>
      <p:sp>
        <p:nvSpPr>
          <p:cNvPr id="3" name="Content Placeholder 2">
            <a:extLst>
              <a:ext uri="{FF2B5EF4-FFF2-40B4-BE49-F238E27FC236}">
                <a16:creationId xmlns:a16="http://schemas.microsoft.com/office/drawing/2014/main" xmlns="" id="{E920BB55-1C56-4324-BE86-5BA2A32F594B}"/>
              </a:ext>
            </a:extLst>
          </p:cNvPr>
          <p:cNvSpPr>
            <a:spLocks noGrp="1"/>
          </p:cNvSpPr>
          <p:nvPr>
            <p:ph idx="1"/>
          </p:nvPr>
        </p:nvSpPr>
        <p:spPr>
          <a:xfrm>
            <a:off x="628650" y="1825625"/>
            <a:ext cx="7886700" cy="4351338"/>
          </a:xfrm>
        </p:spPr>
        <p:txBody>
          <a:bodyPr>
            <a:normAutofit fontScale="70000" lnSpcReduction="20000"/>
          </a:bodyPr>
          <a:lstStyle/>
          <a:p>
            <a:endParaRPr lang="en-AU" dirty="0"/>
          </a:p>
          <a:p>
            <a:pPr marL="0" indent="0">
              <a:buNone/>
            </a:pPr>
            <a:r>
              <a:rPr lang="en-AU" dirty="0"/>
              <a:t>The energy supplied by the PV array via the battery is calculated by: </a:t>
            </a:r>
          </a:p>
          <a:p>
            <a:pPr marL="0" indent="0" algn="ctr">
              <a:lnSpc>
                <a:spcPct val="107000"/>
              </a:lnSpc>
              <a:spcAft>
                <a:spcPts val="800"/>
              </a:spcAft>
              <a:buNone/>
            </a:pPr>
            <a:r>
              <a:rPr lang="en-AU" dirty="0"/>
              <a:t>E</a:t>
            </a:r>
            <a:r>
              <a:rPr lang="en-AU" baseline="-25000" dirty="0"/>
              <a:t>PV_BATT</a:t>
            </a:r>
            <a:r>
              <a:rPr lang="en-AU" dirty="0"/>
              <a:t> = </a:t>
            </a:r>
            <a:r>
              <a:rPr lang="en-AU" dirty="0">
                <a:latin typeface="Times New Roman" panose="02020603050405020304" pitchFamily="18" charset="0"/>
                <a:ea typeface="Calibri" panose="020F0502020204030204" pitchFamily="34" charset="0"/>
                <a:cs typeface="Times New Roman" panose="02020603050405020304" pitchFamily="18" charset="0"/>
              </a:rPr>
              <a:t>E</a:t>
            </a:r>
            <a:r>
              <a:rPr lang="en-AU" baseline="-25000" dirty="0">
                <a:latin typeface="Times New Roman" panose="02020603050405020304" pitchFamily="18" charset="0"/>
                <a:ea typeface="Calibri" panose="020F0502020204030204" pitchFamily="34" charset="0"/>
                <a:cs typeface="Times New Roman" panose="02020603050405020304" pitchFamily="18" charset="0"/>
              </a:rPr>
              <a:t>ac6 </a:t>
            </a:r>
            <a:r>
              <a:rPr lang="en-AU" dirty="0">
                <a:latin typeface="Times New Roman" panose="02020603050405020304" pitchFamily="18" charset="0"/>
                <a:ea typeface="Calibri" panose="020F0502020204030204" pitchFamily="34" charset="0"/>
                <a:cs typeface="Times New Roman" panose="02020603050405020304" pitchFamily="18" charset="0"/>
              </a:rPr>
              <a:t>= P</a:t>
            </a:r>
            <a:r>
              <a:rPr lang="en-AU" baseline="-25000" dirty="0">
                <a:latin typeface="Times New Roman" panose="02020603050405020304" pitchFamily="18" charset="0"/>
                <a:ea typeface="Calibri" panose="020F0502020204030204" pitchFamily="34" charset="0"/>
                <a:cs typeface="Times New Roman" panose="02020603050405020304" pitchFamily="18" charset="0"/>
              </a:rPr>
              <a:t>MOD</a:t>
            </a:r>
            <a:r>
              <a:rPr lang="en-AU" dirty="0">
                <a:latin typeface="Times New Roman" panose="02020603050405020304" pitchFamily="18" charset="0"/>
                <a:ea typeface="Calibri" panose="020F0502020204030204" pitchFamily="34" charset="0"/>
                <a:cs typeface="Times New Roman" panose="02020603050405020304" pitchFamily="18" charset="0"/>
              </a:rPr>
              <a:t> × N × H</a:t>
            </a:r>
            <a:r>
              <a:rPr lang="en-AU" baseline="-25000" dirty="0">
                <a:latin typeface="Times New Roman" panose="02020603050405020304" pitchFamily="18" charset="0"/>
                <a:ea typeface="Calibri" panose="020F0502020204030204" pitchFamily="34" charset="0"/>
                <a:cs typeface="Times New Roman" panose="02020603050405020304" pitchFamily="18" charset="0"/>
              </a:rPr>
              <a:t>TILT</a:t>
            </a:r>
            <a:r>
              <a:rPr lang="en-AU" dirty="0">
                <a:latin typeface="Times New Roman" panose="02020603050405020304" pitchFamily="18" charset="0"/>
                <a:ea typeface="Calibri" panose="020F0502020204030204" pitchFamily="34" charset="0"/>
                <a:cs typeface="Times New Roman" panose="02020603050405020304" pitchFamily="18" charset="0"/>
              </a:rPr>
              <a:t> × </a:t>
            </a:r>
            <a:r>
              <a:rPr lang="en-AU"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AU" baseline="-25000" dirty="0">
                <a:latin typeface="Times New Roman" panose="02020603050405020304" pitchFamily="18" charset="0"/>
                <a:ea typeface="Calibri" panose="020F0502020204030204" pitchFamily="34" charset="0"/>
                <a:cs typeface="Times New Roman" panose="02020603050405020304" pitchFamily="18" charset="0"/>
              </a:rPr>
              <a:t>PVINV</a:t>
            </a:r>
            <a:r>
              <a:rPr lang="en-AU" dirty="0">
                <a:latin typeface="Times New Roman" panose="02020603050405020304" pitchFamily="18" charset="0"/>
                <a:ea typeface="Calibri" panose="020F0502020204030204" pitchFamily="34" charset="0"/>
                <a:cs typeface="Times New Roman" panose="02020603050405020304" pitchFamily="18" charset="0"/>
              </a:rPr>
              <a:t> × </a:t>
            </a:r>
            <a:r>
              <a:rPr lang="en-AU"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AU" baseline="-25000" dirty="0">
                <a:latin typeface="Times New Roman" panose="02020603050405020304" pitchFamily="18" charset="0"/>
                <a:ea typeface="Calibri" panose="020F0502020204030204" pitchFamily="34" charset="0"/>
                <a:cs typeface="Times New Roman" panose="02020603050405020304" pitchFamily="18" charset="0"/>
              </a:rPr>
              <a:t>INV-CHG </a:t>
            </a:r>
            <a:r>
              <a:rPr lang="en-AU" dirty="0">
                <a:latin typeface="Times New Roman" panose="02020603050405020304" pitchFamily="18" charset="0"/>
                <a:ea typeface="Calibri" panose="020F0502020204030204" pitchFamily="34" charset="0"/>
                <a:cs typeface="Times New Roman" panose="02020603050405020304" pitchFamily="18" charset="0"/>
              </a:rPr>
              <a:t>× </a:t>
            </a:r>
            <a:r>
              <a:rPr lang="en-AU"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AU" baseline="-25000" dirty="0">
                <a:latin typeface="Times New Roman" panose="02020603050405020304" pitchFamily="18" charset="0"/>
                <a:ea typeface="Calibri" panose="020F0502020204030204" pitchFamily="34" charset="0"/>
                <a:cs typeface="Times New Roman" panose="02020603050405020304" pitchFamily="18" charset="0"/>
              </a:rPr>
              <a:t>WH</a:t>
            </a:r>
            <a:r>
              <a:rPr lang="en-AU" dirty="0">
                <a:latin typeface="Times New Roman" panose="02020603050405020304" pitchFamily="18" charset="0"/>
                <a:ea typeface="Calibri" panose="020F0502020204030204" pitchFamily="34" charset="0"/>
                <a:cs typeface="Times New Roman" panose="02020603050405020304" pitchFamily="18" charset="0"/>
              </a:rPr>
              <a:t> × </a:t>
            </a:r>
            <a:r>
              <a:rPr lang="en-AU"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AU" baseline="-25000" dirty="0">
                <a:latin typeface="Times New Roman" panose="02020603050405020304" pitchFamily="18" charset="0"/>
                <a:ea typeface="Calibri" panose="020F0502020204030204" pitchFamily="34" charset="0"/>
                <a:cs typeface="Times New Roman" panose="02020603050405020304" pitchFamily="18" charset="0"/>
              </a:rPr>
              <a:t>INV</a:t>
            </a:r>
            <a:r>
              <a:rPr lang="en-AU" dirty="0">
                <a:latin typeface="Times New Roman" panose="02020603050405020304" pitchFamily="18" charset="0"/>
                <a:ea typeface="Calibri" panose="020F0502020204030204" pitchFamily="34" charset="0"/>
                <a:cs typeface="Times New Roman" panose="02020603050405020304" pitchFamily="18" charset="0"/>
              </a:rPr>
              <a:t> </a:t>
            </a:r>
            <a:br>
              <a:rPr lang="en-AU" dirty="0">
                <a:latin typeface="Times New Roman" panose="02020603050405020304" pitchFamily="18" charset="0"/>
                <a:ea typeface="Calibri" panose="020F0502020204030204" pitchFamily="34" charset="0"/>
                <a:cs typeface="Times New Roman" panose="02020603050405020304" pitchFamily="18" charset="0"/>
              </a:rPr>
            </a:br>
            <a:r>
              <a:rPr lang="en-AU" dirty="0">
                <a:latin typeface="Times New Roman" panose="02020603050405020304" pitchFamily="18" charset="0"/>
                <a:ea typeface="Calibri" panose="020F0502020204030204" pitchFamily="34" charset="0"/>
                <a:cs typeface="Times New Roman" panose="02020603050405020304" pitchFamily="18" charset="0"/>
              </a:rPr>
              <a:t>× </a:t>
            </a:r>
            <a:r>
              <a:rPr lang="en-AU"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AU" baseline="-25000" dirty="0">
                <a:latin typeface="Times New Roman" panose="02020603050405020304" pitchFamily="18" charset="0"/>
                <a:ea typeface="Calibri" panose="020F0502020204030204" pitchFamily="34" charset="0"/>
                <a:cs typeface="Times New Roman" panose="02020603050405020304" pitchFamily="18" charset="0"/>
              </a:rPr>
              <a:t>PV-Load</a:t>
            </a:r>
            <a:endParaRPr lang="en-AU"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dirty="0"/>
              <a:t>where:</a:t>
            </a:r>
          </a:p>
          <a:p>
            <a:pPr lvl="1"/>
            <a:r>
              <a:rPr lang="en-GB" dirty="0"/>
              <a:t>E</a:t>
            </a:r>
            <a:r>
              <a:rPr lang="en-GB" baseline="-25000" dirty="0"/>
              <a:t>ac6</a:t>
            </a:r>
            <a:r>
              <a:rPr lang="en-GB" dirty="0"/>
              <a:t> 	= </a:t>
            </a:r>
            <a:r>
              <a:rPr lang="en-AU" dirty="0"/>
              <a:t>ac energy directly supplied by battery bank charged by </a:t>
            </a:r>
            <a:br>
              <a:rPr lang="en-AU" dirty="0"/>
            </a:br>
            <a:r>
              <a:rPr lang="en-AU" dirty="0"/>
              <a:t>		   PV Array (</a:t>
            </a:r>
            <a:r>
              <a:rPr lang="en-AU" dirty="0" err="1"/>
              <a:t>Wh</a:t>
            </a:r>
            <a:r>
              <a:rPr lang="en-AU" dirty="0"/>
              <a:t>)</a:t>
            </a:r>
          </a:p>
          <a:p>
            <a:pPr lvl="1"/>
            <a:r>
              <a:rPr lang="en-GB" dirty="0"/>
              <a:t>P</a:t>
            </a:r>
            <a:r>
              <a:rPr lang="en-GB" baseline="-25000" dirty="0"/>
              <a:t>MOD</a:t>
            </a:r>
            <a:r>
              <a:rPr lang="en-GB" dirty="0"/>
              <a:t> 	= </a:t>
            </a:r>
            <a:r>
              <a:rPr lang="en-GB" dirty="0" err="1"/>
              <a:t>derated</a:t>
            </a:r>
            <a:r>
              <a:rPr lang="en-GB" dirty="0"/>
              <a:t> power from a module (W) </a:t>
            </a:r>
            <a:endParaRPr lang="en-AU" dirty="0"/>
          </a:p>
          <a:p>
            <a:pPr lvl="1"/>
            <a:r>
              <a:rPr lang="en-GB" dirty="0"/>
              <a:t>N      	= number of modules in the array (Dimensionless)</a:t>
            </a:r>
            <a:endParaRPr lang="en-AU" dirty="0"/>
          </a:p>
          <a:p>
            <a:pPr lvl="1"/>
            <a:r>
              <a:rPr lang="en-GB" dirty="0"/>
              <a:t>H</a:t>
            </a:r>
            <a:r>
              <a:rPr lang="en-GB" baseline="-25000" dirty="0"/>
              <a:t>TILT</a:t>
            </a:r>
            <a:r>
              <a:rPr lang="en-GB" dirty="0"/>
              <a:t>	= daily irradiation (in </a:t>
            </a:r>
            <a:r>
              <a:rPr lang="en-GB" i="1" dirty="0"/>
              <a:t>PSH</a:t>
            </a:r>
            <a:r>
              <a:rPr lang="en-GB" dirty="0"/>
              <a:t>) for the specified tilt angle and orientation (hour)</a:t>
            </a:r>
          </a:p>
          <a:p>
            <a:pPr lvl="1"/>
            <a:r>
              <a:rPr lang="en-GB" dirty="0">
                <a:solidFill>
                  <a:srgbClr val="000000"/>
                </a:solidFill>
                <a:latin typeface="Calibri" panose="020F0502020204030204" pitchFamily="34" charset="0"/>
                <a:ea typeface="Calibri" panose="020F0502020204030204" pitchFamily="34" charset="0"/>
                <a:cs typeface="Minion Pro SmBd" panose="02040603060306020203" pitchFamily="18" charset="0"/>
                <a:sym typeface="Symbol" panose="05050102010706020507" pitchFamily="18" charset="2"/>
              </a:rPr>
              <a:t></a:t>
            </a:r>
            <a:r>
              <a:rPr lang="en-GB" baseline="-25000" dirty="0">
                <a:solidFill>
                  <a:srgbClr val="000000"/>
                </a:solidFill>
                <a:latin typeface="Calibri" panose="020F0502020204030204" pitchFamily="34" charset="0"/>
                <a:ea typeface="Calibri" panose="020F0502020204030204" pitchFamily="34" charset="0"/>
                <a:cs typeface="Minion Pro SmBd" panose="02040603060306020203" pitchFamily="18" charset="0"/>
              </a:rPr>
              <a:t>WH</a:t>
            </a:r>
            <a:r>
              <a:rPr lang="en-GB" dirty="0">
                <a:solidFill>
                  <a:srgbClr val="000000"/>
                </a:solidFill>
                <a:latin typeface="Calibri" panose="020F0502020204030204" pitchFamily="34" charset="0"/>
                <a:ea typeface="Calibri" panose="020F0502020204030204" pitchFamily="34" charset="0"/>
                <a:cs typeface="Minion Pro SmBd" panose="02040603060306020203" pitchFamily="18" charset="0"/>
              </a:rPr>
              <a:t> 	= </a:t>
            </a:r>
            <a:r>
              <a:rPr lang="en-GB" dirty="0">
                <a:solidFill>
                  <a:srgbClr val="000000"/>
                </a:solidFill>
                <a:latin typeface="Calibri" panose="020F0502020204030204" pitchFamily="34" charset="0"/>
                <a:ea typeface="Calibri" panose="020F0502020204030204" pitchFamily="34" charset="0"/>
                <a:cs typeface="Myriad Pro" panose="020B0503030403020204" pitchFamily="34" charset="0"/>
              </a:rPr>
              <a:t>Watt-Hour efficiency of the battery (dimensionless)</a:t>
            </a:r>
            <a:endParaRPr lang="en-AU" sz="4000" dirty="0">
              <a:solidFill>
                <a:srgbClr val="000000"/>
              </a:solidFill>
              <a:latin typeface="Minion Pro SmBd" panose="02040603060306020203" pitchFamily="18" charset="0"/>
              <a:ea typeface="Calibri" panose="020F0502020204030204" pitchFamily="34" charset="0"/>
              <a:cs typeface="Myriad Pro" panose="020B0503030403020204" pitchFamily="34" charset="0"/>
            </a:endParaRPr>
          </a:p>
          <a:p>
            <a:pPr lvl="1"/>
            <a:r>
              <a:rPr lang="en-GB"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en-GB" baseline="-25000" dirty="0">
                <a:latin typeface="Calibri" panose="020F0502020204030204" pitchFamily="34" charset="0"/>
                <a:ea typeface="Calibri" panose="020F0502020204030204" pitchFamily="34" charset="0"/>
                <a:cs typeface="Times New Roman" panose="02020603050405020304" pitchFamily="18" charset="0"/>
              </a:rPr>
              <a:t>PV</a:t>
            </a:r>
            <a:r>
              <a:rPr lang="en-GB" dirty="0">
                <a:latin typeface="Calibri" panose="020F0502020204030204" pitchFamily="34" charset="0"/>
                <a:ea typeface="Calibri" panose="020F0502020204030204" pitchFamily="34" charset="0"/>
                <a:cs typeface="Times New Roman" panose="02020603050405020304" pitchFamily="18" charset="0"/>
              </a:rPr>
              <a:t> 	= PV Inverter efficiency (dimensionless)</a:t>
            </a:r>
            <a:endParaRPr lang="en-AU" dirty="0">
              <a:latin typeface="Calibri" panose="020F0502020204030204" pitchFamily="34" charset="0"/>
              <a:ea typeface="Calibri" panose="020F0502020204030204" pitchFamily="34" charset="0"/>
              <a:cs typeface="Times New Roman" panose="02020603050405020304" pitchFamily="18" charset="0"/>
            </a:endParaRPr>
          </a:p>
          <a:p>
            <a:pPr lvl="1"/>
            <a:r>
              <a:rPr lang="en-GB"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en-GB" baseline="-25000" dirty="0">
                <a:latin typeface="Calibri" panose="020F0502020204030204" pitchFamily="34" charset="0"/>
                <a:ea typeface="Calibri" panose="020F0502020204030204" pitchFamily="34" charset="0"/>
                <a:cs typeface="Times New Roman" panose="02020603050405020304" pitchFamily="18" charset="0"/>
              </a:rPr>
              <a:t>INV_CHG</a:t>
            </a:r>
            <a:r>
              <a:rPr lang="en-GB" dirty="0">
                <a:latin typeface="Calibri" panose="020F0502020204030204" pitchFamily="34" charset="0"/>
                <a:ea typeface="Calibri" panose="020F0502020204030204" pitchFamily="34" charset="0"/>
                <a:cs typeface="Times New Roman" panose="02020603050405020304" pitchFamily="18" charset="0"/>
              </a:rPr>
              <a:t> 	= Inverter efficiency acting as battery charger (dimensionless)</a:t>
            </a:r>
            <a:endParaRPr lang="en-AU" dirty="0">
              <a:latin typeface="Calibri" panose="020F0502020204030204" pitchFamily="34" charset="0"/>
              <a:ea typeface="Calibri" panose="020F0502020204030204" pitchFamily="34" charset="0"/>
              <a:cs typeface="Times New Roman" panose="02020603050405020304" pitchFamily="18" charset="0"/>
            </a:endParaRPr>
          </a:p>
          <a:p>
            <a:pPr lvl="1"/>
            <a:r>
              <a:rPr lang="en-GB"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en-GB" baseline="-25000" dirty="0">
                <a:latin typeface="Calibri" panose="020F0502020204030204" pitchFamily="34" charset="0"/>
                <a:ea typeface="Calibri" panose="020F0502020204030204" pitchFamily="34" charset="0"/>
                <a:cs typeface="Times New Roman" panose="02020603050405020304" pitchFamily="18" charset="0"/>
              </a:rPr>
              <a:t>INV</a:t>
            </a:r>
            <a:r>
              <a:rPr lang="en-GB" dirty="0">
                <a:latin typeface="Calibri" panose="020F0502020204030204" pitchFamily="34" charset="0"/>
                <a:ea typeface="Calibri" panose="020F0502020204030204" pitchFamily="34" charset="0"/>
                <a:cs typeface="Times New Roman" panose="02020603050405020304" pitchFamily="18" charset="0"/>
              </a:rPr>
              <a:t> 	= Inverter efficiency (dimensionless)</a:t>
            </a:r>
            <a:endParaRPr lang="en-AU" dirty="0"/>
          </a:p>
          <a:p>
            <a:pPr lvl="1"/>
            <a:r>
              <a:rPr lang="en-GB" dirty="0">
                <a:sym typeface="Symbol" panose="05050102010706020507" pitchFamily="18" charset="2"/>
              </a:rPr>
              <a:t></a:t>
            </a:r>
            <a:r>
              <a:rPr lang="en-GB" baseline="-25000" dirty="0"/>
              <a:t>PV-Load 	</a:t>
            </a:r>
            <a:r>
              <a:rPr lang="en-GB" dirty="0"/>
              <a:t>= cable (transmission) efficiency (dimensionless) </a:t>
            </a:r>
            <a:endParaRPr lang="en-AU" dirty="0"/>
          </a:p>
        </p:txBody>
      </p:sp>
    </p:spTree>
    <p:extLst>
      <p:ext uri="{BB962C8B-B14F-4D97-AF65-F5344CB8AC3E}">
        <p14:creationId xmlns:p14="http://schemas.microsoft.com/office/powerpoint/2010/main" val="9237883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14B4B9-A3B7-4CAF-9E79-C6101D6F0259}"/>
              </a:ext>
            </a:extLst>
          </p:cNvPr>
          <p:cNvSpPr>
            <a:spLocks noGrp="1"/>
          </p:cNvSpPr>
          <p:nvPr>
            <p:ph type="title"/>
          </p:nvPr>
        </p:nvSpPr>
        <p:spPr/>
        <p:txBody>
          <a:bodyPr/>
          <a:lstStyle/>
          <a:p>
            <a:r>
              <a:rPr lang="en-AU" dirty="0"/>
              <a:t>Calculate Number of Modules Needed for Energy from PV via Battery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E920BB55-1C56-4324-BE86-5BA2A32F594B}"/>
                  </a:ext>
                </a:extLst>
              </p:cNvPr>
              <p:cNvSpPr>
                <a:spLocks noGrp="1"/>
              </p:cNvSpPr>
              <p:nvPr>
                <p:ph idx="1"/>
              </p:nvPr>
            </p:nvSpPr>
            <p:spPr>
              <a:xfrm>
                <a:off x="628650" y="1825625"/>
                <a:ext cx="7886700" cy="4351338"/>
              </a:xfrm>
            </p:spPr>
            <p:txBody>
              <a:bodyPr>
                <a:normAutofit fontScale="77500" lnSpcReduction="20000"/>
              </a:bodyPr>
              <a:lstStyle/>
              <a:p>
                <a:pPr marL="0" indent="0">
                  <a:buNone/>
                </a:pPr>
                <a:r>
                  <a:rPr lang="en-AU" dirty="0"/>
                  <a:t>Rearrange the equation, The number of solar modules required in the arrays is determined as follows:</a:t>
                </a:r>
              </a:p>
              <a:p>
                <a:pPr marL="0" indent="0" algn="ctr">
                  <a:buNone/>
                </a:pPr>
                <a14:m>
                  <m:oMath xmlns:m="http://schemas.openxmlformats.org/officeDocument/2006/math">
                    <m:sSub>
                      <m:sSubPr>
                        <m:ctrlPr>
                          <a:rPr lang="en-AU" i="1" smtClean="0">
                            <a:latin typeface="Cambria Math" panose="02040503050406030204" pitchFamily="18" charset="0"/>
                          </a:rPr>
                        </m:ctrlPr>
                      </m:sSubPr>
                      <m:e>
                        <m:r>
                          <a:rPr lang="en-AU" b="0" i="1" smtClean="0">
                            <a:latin typeface="Cambria Math" panose="02040503050406030204" pitchFamily="18" charset="0"/>
                          </a:rPr>
                          <m:t>𝑁</m:t>
                        </m:r>
                      </m:e>
                      <m:sub>
                        <m:r>
                          <a:rPr lang="en-AU" b="0" i="1" smtClean="0">
                            <a:latin typeface="Cambria Math" panose="02040503050406030204" pitchFamily="18" charset="0"/>
                          </a:rPr>
                          <m:t>𝑃𝑉</m:t>
                        </m:r>
                      </m:sub>
                    </m:sSub>
                    <m:r>
                      <a:rPr lang="en-AU">
                        <a:latin typeface="Cambria Math" panose="02040503050406030204" pitchFamily="18" charset="0"/>
                      </a:rPr>
                      <m:t>=</m:t>
                    </m:r>
                  </m:oMath>
                </a14:m>
                <a:r>
                  <a:rPr lang="en-AU" dirty="0"/>
                  <a:t>𝐸</a:t>
                </a:r>
                <a:r>
                  <a:rPr lang="en-AU" baseline="-25000" dirty="0"/>
                  <a:t>PV</a:t>
                </a:r>
                <a:r>
                  <a:rPr lang="en-AU" dirty="0"/>
                  <a:t>/(𝑃</a:t>
                </a:r>
                <a:r>
                  <a:rPr lang="en-AU" baseline="-25000" dirty="0"/>
                  <a:t>MOD</a:t>
                </a:r>
                <a:r>
                  <a:rPr lang="en-AU" dirty="0"/>
                  <a:t>×𝐻</a:t>
                </a:r>
                <a:r>
                  <a:rPr lang="en-AU" baseline="-25000" dirty="0"/>
                  <a:t>TILT </a:t>
                </a:r>
                <a:r>
                  <a:rPr lang="en-AU" dirty="0"/>
                  <a:t>× </a:t>
                </a:r>
                <a:r>
                  <a:rPr lang="en-AU" dirty="0">
                    <a:sym typeface="Symbol" panose="05050102010706020507" pitchFamily="18" charset="2"/>
                  </a:rPr>
                  <a:t></a:t>
                </a:r>
                <a:r>
                  <a:rPr lang="en-AU" baseline="-25000" dirty="0"/>
                  <a:t>PV</a:t>
                </a:r>
                <a:r>
                  <a:rPr lang="en-AU" dirty="0"/>
                  <a:t> × </a:t>
                </a:r>
                <a:r>
                  <a:rPr lang="en-AU" dirty="0">
                    <a:sym typeface="Symbol" panose="05050102010706020507" pitchFamily="18" charset="2"/>
                  </a:rPr>
                  <a:t></a:t>
                </a:r>
                <a:r>
                  <a:rPr lang="en-AU" baseline="-25000" dirty="0"/>
                  <a:t>INV-CHG </a:t>
                </a:r>
                <a:r>
                  <a:rPr lang="en-AU" dirty="0"/>
                  <a:t>× </a:t>
                </a:r>
                <a:r>
                  <a:rPr lang="en-AU" dirty="0">
                    <a:sym typeface="Symbol" panose="05050102010706020507" pitchFamily="18" charset="2"/>
                  </a:rPr>
                  <a:t></a:t>
                </a:r>
                <a:r>
                  <a:rPr lang="en-AU" baseline="-25000" dirty="0"/>
                  <a:t>WH</a:t>
                </a:r>
                <a:r>
                  <a:rPr lang="en-AU" dirty="0"/>
                  <a:t> × </a:t>
                </a:r>
                <a:r>
                  <a:rPr lang="en-AU" dirty="0">
                    <a:sym typeface="Symbol" panose="05050102010706020507" pitchFamily="18" charset="2"/>
                  </a:rPr>
                  <a:t></a:t>
                </a:r>
                <a:r>
                  <a:rPr lang="en-AU" baseline="-25000" dirty="0"/>
                  <a:t>INV</a:t>
                </a:r>
                <a:r>
                  <a:rPr lang="en-AU" dirty="0"/>
                  <a:t> × 𝜂</a:t>
                </a:r>
                <a:r>
                  <a:rPr lang="en-AU" baseline="-25000" dirty="0"/>
                  <a:t>PV _LOAD</a:t>
                </a:r>
                <a:r>
                  <a:rPr lang="en-AU" dirty="0"/>
                  <a:t> )</a:t>
                </a:r>
              </a:p>
              <a:p>
                <a:pPr marL="0" indent="0">
                  <a:buNone/>
                </a:pPr>
                <a:r>
                  <a:rPr lang="en-AU" dirty="0"/>
                  <a:t>where:</a:t>
                </a:r>
              </a:p>
              <a:p>
                <a:pPr marL="0" indent="0">
                  <a:lnSpc>
                    <a:spcPct val="70000"/>
                  </a:lnSpc>
                  <a:buNone/>
                </a:pPr>
                <a:r>
                  <a:rPr lang="en-AU" dirty="0"/>
                  <a:t>P</a:t>
                </a:r>
                <a:r>
                  <a:rPr lang="en-AU" baseline="-25000" dirty="0"/>
                  <a:t>MOD	</a:t>
                </a:r>
                <a:r>
                  <a:rPr lang="en-AU" dirty="0"/>
                  <a:t>= 247W</a:t>
                </a:r>
                <a:endParaRPr lang="en-AU" baseline="-25000" dirty="0"/>
              </a:p>
              <a:p>
                <a:pPr marL="0" indent="0">
                  <a:lnSpc>
                    <a:spcPct val="70000"/>
                  </a:lnSpc>
                  <a:buNone/>
                </a:pPr>
                <a:r>
                  <a:rPr lang="en-AU" dirty="0"/>
                  <a:t>H</a:t>
                </a:r>
                <a:r>
                  <a:rPr lang="en-AU" baseline="-25000" dirty="0"/>
                  <a:t>TILT 	</a:t>
                </a:r>
                <a:r>
                  <a:rPr lang="en-AU" dirty="0"/>
                  <a:t>= 4.59 PSH</a:t>
                </a:r>
              </a:p>
              <a:p>
                <a:pPr marL="0" indent="0">
                  <a:lnSpc>
                    <a:spcPct val="70000"/>
                  </a:lnSpc>
                  <a:buNone/>
                </a:pPr>
                <a:r>
                  <a:rPr lang="en-AU" dirty="0"/>
                  <a:t>Ƞ</a:t>
                </a:r>
                <a:r>
                  <a:rPr lang="en-AU" baseline="-25000" dirty="0"/>
                  <a:t>PV	</a:t>
                </a:r>
                <a:r>
                  <a:rPr lang="en-AU" dirty="0"/>
                  <a:t>= 0.97</a:t>
                </a:r>
              </a:p>
              <a:p>
                <a:pPr marL="0" indent="0">
                  <a:lnSpc>
                    <a:spcPct val="70000"/>
                  </a:lnSpc>
                  <a:buNone/>
                </a:pPr>
                <a:r>
                  <a:rPr lang="en-AU" dirty="0"/>
                  <a:t>Ƞ</a:t>
                </a:r>
                <a:r>
                  <a:rPr lang="en-AU" baseline="-25000" dirty="0"/>
                  <a:t>INV-CHG	</a:t>
                </a:r>
                <a:r>
                  <a:rPr lang="en-AU" dirty="0"/>
                  <a:t>= 0.94</a:t>
                </a:r>
              </a:p>
              <a:p>
                <a:pPr marL="0" indent="0">
                  <a:lnSpc>
                    <a:spcPct val="70000"/>
                  </a:lnSpc>
                  <a:buNone/>
                </a:pPr>
                <a:r>
                  <a:rPr lang="en-AU" dirty="0"/>
                  <a:t>Ƞ</a:t>
                </a:r>
                <a:r>
                  <a:rPr lang="en-AU" baseline="-25000" dirty="0"/>
                  <a:t>WH	</a:t>
                </a:r>
                <a:r>
                  <a:rPr lang="en-AU" dirty="0"/>
                  <a:t>= 0.8</a:t>
                </a:r>
              </a:p>
              <a:p>
                <a:pPr marL="0" indent="0">
                  <a:lnSpc>
                    <a:spcPct val="70000"/>
                  </a:lnSpc>
                  <a:buNone/>
                </a:pPr>
                <a:r>
                  <a:rPr lang="en-AU" dirty="0"/>
                  <a:t>Ƞ</a:t>
                </a:r>
                <a:r>
                  <a:rPr lang="en-AU" baseline="-25000" dirty="0"/>
                  <a:t>INV	</a:t>
                </a:r>
                <a:r>
                  <a:rPr lang="en-AU" dirty="0"/>
                  <a:t>= 0.94</a:t>
                </a:r>
                <a:endParaRPr lang="en-AU" baseline="-25000" dirty="0"/>
              </a:p>
              <a:p>
                <a:pPr marL="0" indent="0">
                  <a:lnSpc>
                    <a:spcPct val="70000"/>
                  </a:lnSpc>
                  <a:buNone/>
                </a:pPr>
                <a:r>
                  <a:rPr lang="en-AU" dirty="0"/>
                  <a:t>Ƞ</a:t>
                </a:r>
                <a:r>
                  <a:rPr lang="en-AU" baseline="-25000" dirty="0"/>
                  <a:t>PV_LOAD</a:t>
                </a:r>
                <a:r>
                  <a:rPr lang="en-AU" dirty="0"/>
                  <a:t> = Ƞ</a:t>
                </a:r>
                <a:r>
                  <a:rPr lang="en-AU" baseline="-25000" dirty="0"/>
                  <a:t>dc_cable1</a:t>
                </a:r>
                <a:r>
                  <a:rPr lang="en-AU" dirty="0"/>
                  <a:t> x Ƞ</a:t>
                </a:r>
                <a:r>
                  <a:rPr lang="en-AU" baseline="-25000" dirty="0"/>
                  <a:t>ac_cable1</a:t>
                </a:r>
                <a:r>
                  <a:rPr lang="en-AU" dirty="0"/>
                  <a:t> x Ƞ</a:t>
                </a:r>
                <a:r>
                  <a:rPr lang="en-AU" baseline="-25000" dirty="0"/>
                  <a:t>ac_cable2</a:t>
                </a:r>
              </a:p>
              <a:p>
                <a:pPr marL="0" indent="0">
                  <a:lnSpc>
                    <a:spcPct val="70000"/>
                  </a:lnSpc>
                  <a:buNone/>
                </a:pPr>
                <a:r>
                  <a:rPr lang="en-AU" dirty="0"/>
                  <a:t>	x Ƞ</a:t>
                </a:r>
                <a:r>
                  <a:rPr lang="en-AU" baseline="-25000" dirty="0"/>
                  <a:t>dc_cable2</a:t>
                </a:r>
                <a:r>
                  <a:rPr lang="en-AU" dirty="0"/>
                  <a:t> x Ƞ</a:t>
                </a:r>
                <a:r>
                  <a:rPr lang="en-AU" baseline="-25000" dirty="0"/>
                  <a:t>dc_cable2</a:t>
                </a:r>
                <a:r>
                  <a:rPr lang="en-AU" dirty="0"/>
                  <a:t> x Ƞ</a:t>
                </a:r>
                <a:r>
                  <a:rPr lang="en-AU" baseline="-25000" dirty="0"/>
                  <a:t>ac_cable2</a:t>
                </a:r>
                <a:r>
                  <a:rPr lang="en-AU" dirty="0"/>
                  <a:t> </a:t>
                </a:r>
                <a:endParaRPr lang="en-AU" i="1" dirty="0"/>
              </a:p>
              <a:p>
                <a:pPr marL="0" indent="0">
                  <a:lnSpc>
                    <a:spcPct val="70000"/>
                  </a:lnSpc>
                  <a:buNone/>
                </a:pPr>
                <a:r>
                  <a:rPr lang="en-AU" dirty="0"/>
                  <a:t>	= 0.98 x 0.995^5 </a:t>
                </a:r>
              </a:p>
              <a:p>
                <a:pPr marL="0" indent="0">
                  <a:lnSpc>
                    <a:spcPct val="70000"/>
                  </a:lnSpc>
                  <a:buNone/>
                </a:pPr>
                <a:r>
                  <a:rPr lang="en-AU" dirty="0"/>
                  <a:t>	= 0.9557</a:t>
                </a:r>
              </a:p>
            </p:txBody>
          </p:sp>
        </mc:Choice>
        <mc:Fallback xmlns="">
          <p:sp>
            <p:nvSpPr>
              <p:cNvPr id="3" name="Content Placeholder 2">
                <a:extLst>
                  <a:ext uri="{FF2B5EF4-FFF2-40B4-BE49-F238E27FC236}">
                    <a16:creationId xmlns:a16="http://schemas.microsoft.com/office/drawing/2014/main" id="{E920BB55-1C56-4324-BE86-5BA2A32F594B}"/>
                  </a:ext>
                </a:extLst>
              </p:cNvPr>
              <p:cNvSpPr>
                <a:spLocks noGrp="1" noRot="1" noChangeAspect="1" noMove="1" noResize="1" noEditPoints="1" noAdjustHandles="1" noChangeArrowheads="1" noChangeShapeType="1" noTextEdit="1"/>
              </p:cNvSpPr>
              <p:nvPr>
                <p:ph idx="1"/>
              </p:nvPr>
            </p:nvSpPr>
            <p:spPr>
              <a:xfrm>
                <a:off x="628650" y="1825625"/>
                <a:ext cx="7886700" cy="4351338"/>
              </a:xfrm>
              <a:blipFill>
                <a:blip r:embed="rId2"/>
                <a:stretch>
                  <a:fillRect l="-1005" t="-2801" b="-840"/>
                </a:stretch>
              </a:blipFill>
            </p:spPr>
            <p:txBody>
              <a:bodyPr/>
              <a:lstStyle/>
              <a:p>
                <a:r>
                  <a:rPr lang="en-AU">
                    <a:noFill/>
                  </a:rPr>
                  <a:t> </a:t>
                </a:r>
              </a:p>
            </p:txBody>
          </p:sp>
        </mc:Fallback>
      </mc:AlternateContent>
      <p:pic>
        <p:nvPicPr>
          <p:cNvPr id="4" name="Picture 3">
            <a:extLst>
              <a:ext uri="{FF2B5EF4-FFF2-40B4-BE49-F238E27FC236}">
                <a16:creationId xmlns:a16="http://schemas.microsoft.com/office/drawing/2014/main" xmlns="" id="{549AB773-76FE-4B31-A946-DA3F6D117519}"/>
              </a:ext>
            </a:extLst>
          </p:cNvPr>
          <p:cNvPicPr>
            <a:picLocks noChangeAspect="1"/>
          </p:cNvPicPr>
          <p:nvPr/>
        </p:nvPicPr>
        <p:blipFill>
          <a:blip r:embed="rId3"/>
          <a:stretch>
            <a:fillRect/>
          </a:stretch>
        </p:blipFill>
        <p:spPr>
          <a:xfrm>
            <a:off x="5239657" y="3357694"/>
            <a:ext cx="3139331" cy="2819269"/>
          </a:xfrm>
          <a:prstGeom prst="rect">
            <a:avLst/>
          </a:prstGeom>
        </p:spPr>
      </p:pic>
      <p:sp>
        <p:nvSpPr>
          <p:cNvPr id="7" name="Freeform: Shape 6">
            <a:extLst>
              <a:ext uri="{FF2B5EF4-FFF2-40B4-BE49-F238E27FC236}">
                <a16:creationId xmlns:a16="http://schemas.microsoft.com/office/drawing/2014/main" xmlns="" id="{BBC63F14-563B-4162-BA48-4B7D56B90242}"/>
              </a:ext>
            </a:extLst>
          </p:cNvPr>
          <p:cNvSpPr/>
          <p:nvPr/>
        </p:nvSpPr>
        <p:spPr>
          <a:xfrm>
            <a:off x="5763826" y="4015046"/>
            <a:ext cx="2462761" cy="809874"/>
          </a:xfrm>
          <a:custGeom>
            <a:avLst/>
            <a:gdLst>
              <a:gd name="connsiteX0" fmla="*/ 0 w 3520440"/>
              <a:gd name="connsiteY0" fmla="*/ 15240 h 1272540"/>
              <a:gd name="connsiteX1" fmla="*/ 2750820 w 3520440"/>
              <a:gd name="connsiteY1" fmla="*/ 0 h 1272540"/>
              <a:gd name="connsiteX2" fmla="*/ 2758440 w 3520440"/>
              <a:gd name="connsiteY2" fmla="*/ 670560 h 1272540"/>
              <a:gd name="connsiteX3" fmla="*/ 99060 w 3520440"/>
              <a:gd name="connsiteY3" fmla="*/ 685800 h 1272540"/>
              <a:gd name="connsiteX4" fmla="*/ 91440 w 3520440"/>
              <a:gd name="connsiteY4" fmla="*/ 1272540 h 1272540"/>
              <a:gd name="connsiteX5" fmla="*/ 3520440 w 3520440"/>
              <a:gd name="connsiteY5" fmla="*/ 1257300 h 1272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0440" h="1272540">
                <a:moveTo>
                  <a:pt x="0" y="15240"/>
                </a:moveTo>
                <a:lnTo>
                  <a:pt x="2750820" y="0"/>
                </a:lnTo>
                <a:lnTo>
                  <a:pt x="2758440" y="670560"/>
                </a:lnTo>
                <a:lnTo>
                  <a:pt x="99060" y="685800"/>
                </a:lnTo>
                <a:lnTo>
                  <a:pt x="91440" y="1272540"/>
                </a:lnTo>
                <a:lnTo>
                  <a:pt x="3520440" y="1257300"/>
                </a:lnTo>
              </a:path>
            </a:pathLst>
          </a:custGeom>
          <a:no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 name="TextBox 7">
            <a:extLst>
              <a:ext uri="{FF2B5EF4-FFF2-40B4-BE49-F238E27FC236}">
                <a16:creationId xmlns:a16="http://schemas.microsoft.com/office/drawing/2014/main" xmlns="" id="{0C638A5A-21E5-46C1-B7E7-A8A3DCD80022}"/>
              </a:ext>
            </a:extLst>
          </p:cNvPr>
          <p:cNvSpPr txBox="1"/>
          <p:nvPr/>
        </p:nvSpPr>
        <p:spPr>
          <a:xfrm>
            <a:off x="7464245" y="5087689"/>
            <a:ext cx="1679755" cy="646331"/>
          </a:xfrm>
          <a:prstGeom prst="rect">
            <a:avLst/>
          </a:prstGeom>
          <a:noFill/>
        </p:spPr>
        <p:txBody>
          <a:bodyPr wrap="none" rtlCol="0">
            <a:spAutoFit/>
          </a:bodyPr>
          <a:lstStyle/>
          <a:p>
            <a:r>
              <a:rPr lang="en-AU" dirty="0">
                <a:solidFill>
                  <a:schemeClr val="accent2">
                    <a:lumMod val="75000"/>
                  </a:schemeClr>
                </a:solidFill>
              </a:rPr>
              <a:t>Energy path for </a:t>
            </a:r>
          </a:p>
          <a:p>
            <a:r>
              <a:rPr lang="en-AU" dirty="0">
                <a:solidFill>
                  <a:schemeClr val="accent2">
                    <a:lumMod val="75000"/>
                  </a:schemeClr>
                </a:solidFill>
              </a:rPr>
              <a:t>stored energy</a:t>
            </a:r>
          </a:p>
        </p:txBody>
      </p:sp>
      <p:sp>
        <p:nvSpPr>
          <p:cNvPr id="9" name="Arrow: Right 17">
            <a:extLst>
              <a:ext uri="{FF2B5EF4-FFF2-40B4-BE49-F238E27FC236}">
                <a16:creationId xmlns:a16="http://schemas.microsoft.com/office/drawing/2014/main" xmlns="" id="{B4A5797E-07DE-4572-8794-B70C6E756FFD}"/>
              </a:ext>
            </a:extLst>
          </p:cNvPr>
          <p:cNvSpPr/>
          <p:nvPr/>
        </p:nvSpPr>
        <p:spPr>
          <a:xfrm>
            <a:off x="7858552" y="4735136"/>
            <a:ext cx="656798" cy="115184"/>
          </a:xfrm>
          <a:custGeom>
            <a:avLst/>
            <a:gdLst>
              <a:gd name="connsiteX0" fmla="*/ 0 w 978408"/>
              <a:gd name="connsiteY0" fmla="*/ 29226 h 116904"/>
              <a:gd name="connsiteX1" fmla="*/ 919956 w 978408"/>
              <a:gd name="connsiteY1" fmla="*/ 29226 h 116904"/>
              <a:gd name="connsiteX2" fmla="*/ 919956 w 978408"/>
              <a:gd name="connsiteY2" fmla="*/ 0 h 116904"/>
              <a:gd name="connsiteX3" fmla="*/ 978408 w 978408"/>
              <a:gd name="connsiteY3" fmla="*/ 58452 h 116904"/>
              <a:gd name="connsiteX4" fmla="*/ 919956 w 978408"/>
              <a:gd name="connsiteY4" fmla="*/ 116904 h 116904"/>
              <a:gd name="connsiteX5" fmla="*/ 919956 w 978408"/>
              <a:gd name="connsiteY5" fmla="*/ 87678 h 116904"/>
              <a:gd name="connsiteX6" fmla="*/ 0 w 978408"/>
              <a:gd name="connsiteY6" fmla="*/ 87678 h 116904"/>
              <a:gd name="connsiteX7" fmla="*/ 0 w 978408"/>
              <a:gd name="connsiteY7" fmla="*/ 29226 h 116904"/>
              <a:gd name="connsiteX0" fmla="*/ 0 w 1095090"/>
              <a:gd name="connsiteY0" fmla="*/ 29226 h 116904"/>
              <a:gd name="connsiteX1" fmla="*/ 919956 w 1095090"/>
              <a:gd name="connsiteY1" fmla="*/ 29226 h 116904"/>
              <a:gd name="connsiteX2" fmla="*/ 919956 w 1095090"/>
              <a:gd name="connsiteY2" fmla="*/ 0 h 116904"/>
              <a:gd name="connsiteX3" fmla="*/ 1095090 w 1095090"/>
              <a:gd name="connsiteY3" fmla="*/ 58452 h 116904"/>
              <a:gd name="connsiteX4" fmla="*/ 919956 w 1095090"/>
              <a:gd name="connsiteY4" fmla="*/ 116904 h 116904"/>
              <a:gd name="connsiteX5" fmla="*/ 919956 w 1095090"/>
              <a:gd name="connsiteY5" fmla="*/ 87678 h 116904"/>
              <a:gd name="connsiteX6" fmla="*/ 0 w 1095090"/>
              <a:gd name="connsiteY6" fmla="*/ 87678 h 116904"/>
              <a:gd name="connsiteX7" fmla="*/ 0 w 1095090"/>
              <a:gd name="connsiteY7" fmla="*/ 29226 h 116904"/>
              <a:gd name="connsiteX0" fmla="*/ 0 w 1095090"/>
              <a:gd name="connsiteY0" fmla="*/ 55420 h 143098"/>
              <a:gd name="connsiteX1" fmla="*/ 919956 w 1095090"/>
              <a:gd name="connsiteY1" fmla="*/ 55420 h 143098"/>
              <a:gd name="connsiteX2" fmla="*/ 915194 w 1095090"/>
              <a:gd name="connsiteY2" fmla="*/ 0 h 143098"/>
              <a:gd name="connsiteX3" fmla="*/ 1095090 w 1095090"/>
              <a:gd name="connsiteY3" fmla="*/ 84646 h 143098"/>
              <a:gd name="connsiteX4" fmla="*/ 919956 w 1095090"/>
              <a:gd name="connsiteY4" fmla="*/ 143098 h 143098"/>
              <a:gd name="connsiteX5" fmla="*/ 919956 w 1095090"/>
              <a:gd name="connsiteY5" fmla="*/ 113872 h 143098"/>
              <a:gd name="connsiteX6" fmla="*/ 0 w 1095090"/>
              <a:gd name="connsiteY6" fmla="*/ 113872 h 143098"/>
              <a:gd name="connsiteX7" fmla="*/ 0 w 1095090"/>
              <a:gd name="connsiteY7" fmla="*/ 55420 h 143098"/>
              <a:gd name="connsiteX0" fmla="*/ 0 w 1095090"/>
              <a:gd name="connsiteY0" fmla="*/ 55420 h 157386"/>
              <a:gd name="connsiteX1" fmla="*/ 919956 w 1095090"/>
              <a:gd name="connsiteY1" fmla="*/ 55420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55420 h 157386"/>
              <a:gd name="connsiteX0" fmla="*/ 0 w 1095090"/>
              <a:gd name="connsiteY0" fmla="*/ 55420 h 157386"/>
              <a:gd name="connsiteX1" fmla="*/ 919956 w 1095090"/>
              <a:gd name="connsiteY1" fmla="*/ 45895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55420 h 157386"/>
              <a:gd name="connsiteX0" fmla="*/ 0 w 1095090"/>
              <a:gd name="connsiteY0" fmla="*/ 45895 h 157386"/>
              <a:gd name="connsiteX1" fmla="*/ 919956 w 1095090"/>
              <a:gd name="connsiteY1" fmla="*/ 45895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45895 h 157386"/>
              <a:gd name="connsiteX0" fmla="*/ 0 w 1095090"/>
              <a:gd name="connsiteY0" fmla="*/ 50657 h 157386"/>
              <a:gd name="connsiteX1" fmla="*/ 919956 w 1095090"/>
              <a:gd name="connsiteY1" fmla="*/ 45895 h 157386"/>
              <a:gd name="connsiteX2" fmla="*/ 915194 w 1095090"/>
              <a:gd name="connsiteY2" fmla="*/ 0 h 157386"/>
              <a:gd name="connsiteX3" fmla="*/ 1095090 w 1095090"/>
              <a:gd name="connsiteY3" fmla="*/ 84646 h 157386"/>
              <a:gd name="connsiteX4" fmla="*/ 919956 w 1095090"/>
              <a:gd name="connsiteY4" fmla="*/ 157386 h 157386"/>
              <a:gd name="connsiteX5" fmla="*/ 919956 w 1095090"/>
              <a:gd name="connsiteY5" fmla="*/ 113872 h 157386"/>
              <a:gd name="connsiteX6" fmla="*/ 0 w 1095090"/>
              <a:gd name="connsiteY6" fmla="*/ 113872 h 157386"/>
              <a:gd name="connsiteX7" fmla="*/ 0 w 1095090"/>
              <a:gd name="connsiteY7" fmla="*/ 50657 h 157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5090" h="157386">
                <a:moveTo>
                  <a:pt x="0" y="50657"/>
                </a:moveTo>
                <a:lnTo>
                  <a:pt x="919956" y="45895"/>
                </a:lnTo>
                <a:lnTo>
                  <a:pt x="915194" y="0"/>
                </a:lnTo>
                <a:lnTo>
                  <a:pt x="1095090" y="84646"/>
                </a:lnTo>
                <a:lnTo>
                  <a:pt x="919956" y="157386"/>
                </a:lnTo>
                <a:lnTo>
                  <a:pt x="919956" y="113872"/>
                </a:lnTo>
                <a:lnTo>
                  <a:pt x="0" y="113872"/>
                </a:lnTo>
                <a:lnTo>
                  <a:pt x="0" y="50657"/>
                </a:lnTo>
                <a:close/>
              </a:path>
            </a:pathLst>
          </a:cu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2"/>
              </a:solidFill>
            </a:endParaRPr>
          </a:p>
        </p:txBody>
      </p:sp>
    </p:spTree>
    <p:extLst>
      <p:ext uri="{BB962C8B-B14F-4D97-AF65-F5344CB8AC3E}">
        <p14:creationId xmlns:p14="http://schemas.microsoft.com/office/powerpoint/2010/main" val="20454048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042BBD-FA4D-4541-8DD0-0586435A89E6}"/>
              </a:ext>
            </a:extLst>
          </p:cNvPr>
          <p:cNvSpPr>
            <a:spLocks noGrp="1"/>
          </p:cNvSpPr>
          <p:nvPr>
            <p:ph type="title"/>
          </p:nvPr>
        </p:nvSpPr>
        <p:spPr/>
        <p:txBody>
          <a:bodyPr/>
          <a:lstStyle/>
          <a:p>
            <a:r>
              <a:rPr lang="en-AU" dirty="0"/>
              <a:t>Calculate Number of Modules Needed for Energy from PV via Battery</a:t>
            </a:r>
          </a:p>
        </p:txBody>
      </p:sp>
      <p:sp>
        <p:nvSpPr>
          <p:cNvPr id="3" name="Content Placeholder 2">
            <a:extLst>
              <a:ext uri="{FF2B5EF4-FFF2-40B4-BE49-F238E27FC236}">
                <a16:creationId xmlns:a16="http://schemas.microsoft.com/office/drawing/2014/main" xmlns="" id="{58FD8A9D-7AAF-4F4D-907B-6D0431CDD65E}"/>
              </a:ext>
            </a:extLst>
          </p:cNvPr>
          <p:cNvSpPr>
            <a:spLocks noGrp="1"/>
          </p:cNvSpPr>
          <p:nvPr>
            <p:ph idx="1"/>
          </p:nvPr>
        </p:nvSpPr>
        <p:spPr/>
        <p:txBody>
          <a:bodyPr>
            <a:normAutofit fontScale="92500" lnSpcReduction="10000"/>
          </a:bodyPr>
          <a:lstStyle/>
          <a:p>
            <a:r>
              <a:rPr lang="en-AU" dirty="0"/>
              <a:t>Assume that 100% of the remaining load will be met with stored battery energy charged from the PV array</a:t>
            </a:r>
          </a:p>
          <a:p>
            <a:r>
              <a:rPr lang="en-AU" dirty="0"/>
              <a:t>i.e. E</a:t>
            </a:r>
            <a:r>
              <a:rPr lang="en-AU" baseline="-25000" dirty="0"/>
              <a:t>PV_BATT</a:t>
            </a:r>
            <a:r>
              <a:rPr lang="en-AU" dirty="0"/>
              <a:t> = 149kW = 149,000W</a:t>
            </a:r>
          </a:p>
          <a:p>
            <a:r>
              <a:rPr lang="en-AU" dirty="0"/>
              <a:t>Number of modules required would be:</a:t>
            </a:r>
          </a:p>
          <a:p>
            <a:pPr marL="0" indent="0">
              <a:buNone/>
            </a:pPr>
            <a:r>
              <a:rPr lang="en-AU" dirty="0"/>
              <a:t>	N</a:t>
            </a:r>
            <a:r>
              <a:rPr lang="en-AU" baseline="-25000" dirty="0"/>
              <a:t>PV_BATT </a:t>
            </a:r>
            <a:r>
              <a:rPr lang="en-AU" dirty="0"/>
              <a:t>= 𝐸</a:t>
            </a:r>
            <a:r>
              <a:rPr lang="en-AU" baseline="-25000" dirty="0"/>
              <a:t>PV_BATT</a:t>
            </a:r>
            <a:r>
              <a:rPr lang="en-AU" dirty="0"/>
              <a:t>/(𝑃</a:t>
            </a:r>
            <a:r>
              <a:rPr lang="en-AU" baseline="-25000" dirty="0"/>
              <a:t>MOD</a:t>
            </a:r>
            <a:r>
              <a:rPr lang="en-AU" dirty="0"/>
              <a:t>×𝐻</a:t>
            </a:r>
            <a:r>
              <a:rPr lang="en-AU" baseline="-25000" dirty="0"/>
              <a:t>TILT </a:t>
            </a:r>
            <a:r>
              <a:rPr lang="en-AU" dirty="0"/>
              <a:t>× </a:t>
            </a:r>
            <a:r>
              <a:rPr lang="en-AU" dirty="0">
                <a:sym typeface="Symbol" panose="05050102010706020507" pitchFamily="18" charset="2"/>
              </a:rPr>
              <a:t></a:t>
            </a:r>
            <a:r>
              <a:rPr lang="en-AU" baseline="-25000" dirty="0"/>
              <a:t>PV</a:t>
            </a:r>
            <a:r>
              <a:rPr lang="en-AU" dirty="0"/>
              <a:t> × </a:t>
            </a:r>
            <a:r>
              <a:rPr lang="en-AU" dirty="0">
                <a:sym typeface="Symbol" panose="05050102010706020507" pitchFamily="18" charset="2"/>
              </a:rPr>
              <a:t></a:t>
            </a:r>
            <a:r>
              <a:rPr lang="en-AU" baseline="-25000" dirty="0"/>
              <a:t>INV-CHG </a:t>
            </a:r>
            <a:br>
              <a:rPr lang="en-AU" baseline="-25000" dirty="0"/>
            </a:br>
            <a:r>
              <a:rPr lang="en-AU" baseline="-25000" dirty="0"/>
              <a:t>				</a:t>
            </a:r>
            <a:r>
              <a:rPr lang="en-AU" dirty="0"/>
              <a:t>× </a:t>
            </a:r>
            <a:r>
              <a:rPr lang="en-AU" dirty="0">
                <a:sym typeface="Symbol" panose="05050102010706020507" pitchFamily="18" charset="2"/>
              </a:rPr>
              <a:t></a:t>
            </a:r>
            <a:r>
              <a:rPr lang="en-AU" baseline="-25000" dirty="0"/>
              <a:t>WH</a:t>
            </a:r>
            <a:r>
              <a:rPr lang="en-AU" dirty="0"/>
              <a:t> × </a:t>
            </a:r>
            <a:r>
              <a:rPr lang="en-AU" dirty="0">
                <a:sym typeface="Symbol" panose="05050102010706020507" pitchFamily="18" charset="2"/>
              </a:rPr>
              <a:t></a:t>
            </a:r>
            <a:r>
              <a:rPr lang="en-AU" baseline="-25000" dirty="0"/>
              <a:t>INV</a:t>
            </a:r>
            <a:r>
              <a:rPr lang="en-AU" dirty="0"/>
              <a:t> × 𝜂</a:t>
            </a:r>
            <a:r>
              <a:rPr lang="en-AU" baseline="-25000" dirty="0"/>
              <a:t>PV _LOAD</a:t>
            </a:r>
            <a:r>
              <a:rPr lang="en-AU" dirty="0"/>
              <a:t> )</a:t>
            </a:r>
          </a:p>
          <a:p>
            <a:pPr marL="0" indent="0">
              <a:buNone/>
            </a:pPr>
            <a:r>
              <a:rPr lang="en-AU" baseline="-25000" dirty="0"/>
              <a:t>	</a:t>
            </a:r>
            <a:r>
              <a:rPr lang="en-AU" dirty="0"/>
              <a:t>= 149000/(247 × 4.59 × 0.97 × 0.94 </a:t>
            </a:r>
            <a:br>
              <a:rPr lang="en-AU" dirty="0"/>
            </a:br>
            <a:r>
              <a:rPr lang="en-AU" dirty="0"/>
              <a:t>			× 0.8 × 0.94 × 0.9751)</a:t>
            </a:r>
          </a:p>
          <a:p>
            <a:pPr marL="0" indent="0">
              <a:buNone/>
            </a:pPr>
            <a:r>
              <a:rPr lang="en-AU" dirty="0"/>
              <a:t>	= 196.57</a:t>
            </a:r>
          </a:p>
          <a:p>
            <a:pPr marL="0" indent="0">
              <a:buNone/>
            </a:pPr>
            <a:r>
              <a:rPr lang="en-AU" dirty="0"/>
              <a:t>	= 197 modules</a:t>
            </a:r>
          </a:p>
        </p:txBody>
      </p:sp>
    </p:spTree>
    <p:extLst>
      <p:ext uri="{BB962C8B-B14F-4D97-AF65-F5344CB8AC3E}">
        <p14:creationId xmlns:p14="http://schemas.microsoft.com/office/powerpoint/2010/main" val="764257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042BBD-FA4D-4541-8DD0-0586435A89E6}"/>
              </a:ext>
            </a:extLst>
          </p:cNvPr>
          <p:cNvSpPr>
            <a:spLocks noGrp="1"/>
          </p:cNvSpPr>
          <p:nvPr>
            <p:ph type="title"/>
          </p:nvPr>
        </p:nvSpPr>
        <p:spPr/>
        <p:txBody>
          <a:bodyPr/>
          <a:lstStyle/>
          <a:p>
            <a:r>
              <a:rPr lang="en-AU" dirty="0"/>
              <a:t>Calculate Number of Modules Needed for Daytime load</a:t>
            </a:r>
          </a:p>
        </p:txBody>
      </p:sp>
      <p:sp>
        <p:nvSpPr>
          <p:cNvPr id="3" name="Content Placeholder 2">
            <a:extLst>
              <a:ext uri="{FF2B5EF4-FFF2-40B4-BE49-F238E27FC236}">
                <a16:creationId xmlns:a16="http://schemas.microsoft.com/office/drawing/2014/main" xmlns="" id="{58FD8A9D-7AAF-4F4D-907B-6D0431CDD65E}"/>
              </a:ext>
            </a:extLst>
          </p:cNvPr>
          <p:cNvSpPr>
            <a:spLocks noGrp="1"/>
          </p:cNvSpPr>
          <p:nvPr>
            <p:ph idx="1"/>
          </p:nvPr>
        </p:nvSpPr>
        <p:spPr/>
        <p:txBody>
          <a:bodyPr/>
          <a:lstStyle/>
          <a:p>
            <a:r>
              <a:rPr lang="en-AU" dirty="0"/>
              <a:t>Assume that 100% of the remaining load will be met with stored battery energy charged from the PV array</a:t>
            </a:r>
          </a:p>
          <a:p>
            <a:r>
              <a:rPr lang="en-AU" dirty="0"/>
              <a:t>Array Size would be </a:t>
            </a:r>
          </a:p>
          <a:p>
            <a:pPr marL="0" indent="0">
              <a:buNone/>
            </a:pPr>
            <a:r>
              <a:rPr lang="en-AU" dirty="0"/>
              <a:t>	197 modules × 290W</a:t>
            </a:r>
          </a:p>
          <a:p>
            <a:pPr marL="0" indent="0">
              <a:buNone/>
            </a:pPr>
            <a:r>
              <a:rPr lang="en-AU" dirty="0"/>
              <a:t>	= 57130 Wp</a:t>
            </a:r>
          </a:p>
          <a:p>
            <a:pPr marL="0" indent="0">
              <a:buNone/>
            </a:pPr>
            <a:r>
              <a:rPr lang="en-AU" dirty="0"/>
              <a:t>	= 57.13 </a:t>
            </a:r>
            <a:r>
              <a:rPr lang="en-AU" dirty="0" err="1"/>
              <a:t>kWp</a:t>
            </a:r>
            <a:r>
              <a:rPr lang="en-AU" dirty="0"/>
              <a:t>  </a:t>
            </a:r>
          </a:p>
        </p:txBody>
      </p:sp>
    </p:spTree>
    <p:extLst>
      <p:ext uri="{BB962C8B-B14F-4D97-AF65-F5344CB8AC3E}">
        <p14:creationId xmlns:p14="http://schemas.microsoft.com/office/powerpoint/2010/main" val="1261789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91CAC5-1B49-4B49-B71F-579801CB8B83}"/>
              </a:ext>
            </a:extLst>
          </p:cNvPr>
          <p:cNvSpPr>
            <a:spLocks noGrp="1"/>
          </p:cNvSpPr>
          <p:nvPr>
            <p:ph type="title"/>
          </p:nvPr>
        </p:nvSpPr>
        <p:spPr/>
        <p:txBody>
          <a:bodyPr/>
          <a:lstStyle/>
          <a:p>
            <a:r>
              <a:rPr lang="en-AU" dirty="0"/>
              <a:t>PV Array Size Summary</a:t>
            </a:r>
          </a:p>
        </p:txBody>
      </p:sp>
      <p:sp>
        <p:nvSpPr>
          <p:cNvPr id="3" name="Content Placeholder 2">
            <a:extLst>
              <a:ext uri="{FF2B5EF4-FFF2-40B4-BE49-F238E27FC236}">
                <a16:creationId xmlns:a16="http://schemas.microsoft.com/office/drawing/2014/main" xmlns="" id="{0C63FEAC-A4EB-410D-A399-8248C94750B7}"/>
              </a:ext>
            </a:extLst>
          </p:cNvPr>
          <p:cNvSpPr>
            <a:spLocks noGrp="1"/>
          </p:cNvSpPr>
          <p:nvPr>
            <p:ph idx="1"/>
          </p:nvPr>
        </p:nvSpPr>
        <p:spPr/>
        <p:txBody>
          <a:bodyPr>
            <a:normAutofit/>
          </a:bodyPr>
          <a:lstStyle/>
          <a:p>
            <a:r>
              <a:rPr lang="en-AU" dirty="0"/>
              <a:t>If 100% of the remaining load will be met by the PV array, required PV array size is: </a:t>
            </a:r>
          </a:p>
          <a:p>
            <a:pPr marL="0" indent="0">
              <a:buNone/>
            </a:pPr>
            <a:r>
              <a:rPr lang="en-AU" dirty="0"/>
              <a:t>	40.31 </a:t>
            </a:r>
            <a:r>
              <a:rPr lang="en-AU" dirty="0" err="1"/>
              <a:t>kWp</a:t>
            </a:r>
            <a:endParaRPr lang="en-AU" dirty="0"/>
          </a:p>
          <a:p>
            <a:r>
              <a:rPr lang="en-AU" dirty="0"/>
              <a:t>If 100% of the remaining load will be met with stored battery energy charged from the PV array, required PV array size is: </a:t>
            </a:r>
          </a:p>
          <a:p>
            <a:pPr marL="0" indent="0">
              <a:buNone/>
            </a:pPr>
            <a:r>
              <a:rPr lang="en-AU" dirty="0"/>
              <a:t>	57.13 </a:t>
            </a:r>
            <a:r>
              <a:rPr lang="en-AU" dirty="0" err="1"/>
              <a:t>kWp</a:t>
            </a:r>
            <a:endParaRPr lang="en-AU" dirty="0"/>
          </a:p>
        </p:txBody>
      </p:sp>
    </p:spTree>
    <p:extLst>
      <p:ext uri="{BB962C8B-B14F-4D97-AF65-F5344CB8AC3E}">
        <p14:creationId xmlns:p14="http://schemas.microsoft.com/office/powerpoint/2010/main" val="2153927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91CAC5-1B49-4B49-B71F-579801CB8B83}"/>
              </a:ext>
            </a:extLst>
          </p:cNvPr>
          <p:cNvSpPr>
            <a:spLocks noGrp="1"/>
          </p:cNvSpPr>
          <p:nvPr>
            <p:ph type="title"/>
          </p:nvPr>
        </p:nvSpPr>
        <p:spPr/>
        <p:txBody>
          <a:bodyPr/>
          <a:lstStyle/>
          <a:p>
            <a:r>
              <a:rPr lang="en-AU" dirty="0"/>
              <a:t>PV Array Sizing</a:t>
            </a:r>
          </a:p>
        </p:txBody>
      </p:sp>
      <p:sp>
        <p:nvSpPr>
          <p:cNvPr id="3" name="Content Placeholder 2">
            <a:extLst>
              <a:ext uri="{FF2B5EF4-FFF2-40B4-BE49-F238E27FC236}">
                <a16:creationId xmlns:a16="http://schemas.microsoft.com/office/drawing/2014/main" xmlns="" id="{0C63FEAC-A4EB-410D-A399-8248C94750B7}"/>
              </a:ext>
            </a:extLst>
          </p:cNvPr>
          <p:cNvSpPr>
            <a:spLocks noGrp="1"/>
          </p:cNvSpPr>
          <p:nvPr>
            <p:ph idx="1"/>
          </p:nvPr>
        </p:nvSpPr>
        <p:spPr/>
        <p:txBody>
          <a:bodyPr>
            <a:normAutofit fontScale="92500" lnSpcReduction="20000"/>
          </a:bodyPr>
          <a:lstStyle/>
          <a:p>
            <a:r>
              <a:rPr lang="en-AU" dirty="0"/>
              <a:t>What if we assume 50% of PV array energy will directly supply load and 50% of PV array energy will be supplied via battery?</a:t>
            </a:r>
          </a:p>
          <a:p>
            <a:pPr marL="457200" lvl="1" indent="0">
              <a:buNone/>
            </a:pPr>
            <a:r>
              <a:rPr lang="en-AU" dirty="0"/>
              <a:t>N</a:t>
            </a:r>
            <a:r>
              <a:rPr lang="en-AU" baseline="-25000" dirty="0"/>
              <a:t>PV_DIR        	</a:t>
            </a:r>
            <a:r>
              <a:rPr lang="en-AU" dirty="0"/>
              <a:t>= 69.475</a:t>
            </a:r>
          </a:p>
          <a:p>
            <a:pPr marL="457200" lvl="1" indent="0">
              <a:buNone/>
            </a:pPr>
            <a:r>
              <a:rPr lang="en-AU" dirty="0"/>
              <a:t>N</a:t>
            </a:r>
            <a:r>
              <a:rPr lang="en-AU" baseline="-25000" dirty="0"/>
              <a:t>PV_BATT 	</a:t>
            </a:r>
            <a:r>
              <a:rPr lang="en-AU" dirty="0"/>
              <a:t>= 98.25</a:t>
            </a:r>
          </a:p>
          <a:p>
            <a:r>
              <a:rPr lang="en-AU" dirty="0"/>
              <a:t>Total number of modules required would be:</a:t>
            </a:r>
          </a:p>
          <a:p>
            <a:pPr marL="457200" lvl="1" indent="0">
              <a:buNone/>
            </a:pPr>
            <a:r>
              <a:rPr lang="en-AU" dirty="0"/>
              <a:t>N</a:t>
            </a:r>
            <a:r>
              <a:rPr lang="en-AU" baseline="-25000" dirty="0"/>
              <a:t>PV_DIR</a:t>
            </a:r>
            <a:r>
              <a:rPr lang="en-AU" dirty="0"/>
              <a:t> + N</a:t>
            </a:r>
            <a:r>
              <a:rPr lang="en-AU" baseline="-25000" dirty="0"/>
              <a:t>PV_BATT</a:t>
            </a:r>
            <a:r>
              <a:rPr lang="en-AU" dirty="0"/>
              <a:t> = 167.725 </a:t>
            </a:r>
          </a:p>
          <a:p>
            <a:pPr marL="457200" lvl="1" indent="0">
              <a:buNone/>
            </a:pPr>
            <a:r>
              <a:rPr lang="en-AU" dirty="0"/>
              <a:t>	= 168 modules</a:t>
            </a:r>
          </a:p>
          <a:p>
            <a:r>
              <a:rPr lang="en-AU" dirty="0"/>
              <a:t>Array size would be</a:t>
            </a:r>
          </a:p>
          <a:p>
            <a:pPr marL="0" indent="0">
              <a:buNone/>
            </a:pPr>
            <a:r>
              <a:rPr lang="en-AU" dirty="0"/>
              <a:t>	= 168  x 290Wp</a:t>
            </a:r>
          </a:p>
          <a:p>
            <a:pPr marL="0" indent="0">
              <a:buNone/>
            </a:pPr>
            <a:r>
              <a:rPr lang="en-AU" dirty="0"/>
              <a:t>	= 48720 Wp</a:t>
            </a:r>
          </a:p>
          <a:p>
            <a:pPr marL="0" indent="0">
              <a:buNone/>
            </a:pPr>
            <a:r>
              <a:rPr lang="en-AU" dirty="0"/>
              <a:t>	= 48.72 </a:t>
            </a:r>
            <a:r>
              <a:rPr lang="en-AU" dirty="0" err="1"/>
              <a:t>kWp</a:t>
            </a:r>
            <a:endParaRPr lang="en-AU" dirty="0"/>
          </a:p>
        </p:txBody>
      </p:sp>
    </p:spTree>
    <p:extLst>
      <p:ext uri="{BB962C8B-B14F-4D97-AF65-F5344CB8AC3E}">
        <p14:creationId xmlns:p14="http://schemas.microsoft.com/office/powerpoint/2010/main" val="36953179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659096-ABCC-4679-8CAD-422C6DFF130E}"/>
              </a:ext>
            </a:extLst>
          </p:cNvPr>
          <p:cNvSpPr>
            <a:spLocks noGrp="1"/>
          </p:cNvSpPr>
          <p:nvPr>
            <p:ph type="title"/>
          </p:nvPr>
        </p:nvSpPr>
        <p:spPr>
          <a:xfrm>
            <a:off x="457200" y="274638"/>
            <a:ext cx="8229600" cy="922114"/>
          </a:xfrm>
        </p:spPr>
        <p:txBody>
          <a:bodyPr/>
          <a:lstStyle/>
          <a:p>
            <a:r>
              <a:rPr lang="en-GB" dirty="0">
                <a:latin typeface="Arial Narrow" charset="0"/>
                <a:ea typeface="Arial Narrow" charset="0"/>
                <a:cs typeface="Arial Narrow" charset="0"/>
              </a:rPr>
              <a:t>System Summary</a:t>
            </a:r>
            <a:endParaRPr lang="x-none" dirty="0">
              <a:latin typeface="Arial Narrow" charset="0"/>
              <a:ea typeface="Arial Narrow" charset="0"/>
              <a:cs typeface="Arial Narrow" charset="0"/>
            </a:endParaRPr>
          </a:p>
        </p:txBody>
      </p:sp>
      <p:sp>
        <p:nvSpPr>
          <p:cNvPr id="3" name="Content Placeholder 2">
            <a:extLst>
              <a:ext uri="{FF2B5EF4-FFF2-40B4-BE49-F238E27FC236}">
                <a16:creationId xmlns:a16="http://schemas.microsoft.com/office/drawing/2014/main" xmlns="" id="{E5FF9256-F1D2-4051-BCD1-975227BDB0A4}"/>
              </a:ext>
            </a:extLst>
          </p:cNvPr>
          <p:cNvSpPr>
            <a:spLocks noGrp="1"/>
          </p:cNvSpPr>
          <p:nvPr>
            <p:ph idx="1"/>
          </p:nvPr>
        </p:nvSpPr>
        <p:spPr>
          <a:xfrm>
            <a:off x="774700" y="1196752"/>
            <a:ext cx="7912100" cy="4824536"/>
          </a:xfrm>
        </p:spPr>
        <p:txBody>
          <a:bodyPr>
            <a:normAutofit fontScale="77500" lnSpcReduction="20000"/>
          </a:bodyPr>
          <a:lstStyle/>
          <a:p>
            <a:pPr marL="0" indent="0">
              <a:buNone/>
            </a:pPr>
            <a:r>
              <a:rPr lang="en-AU" dirty="0"/>
              <a:t>Generator run time: 6-11pm</a:t>
            </a:r>
            <a:endParaRPr lang="x-none" dirty="0"/>
          </a:p>
          <a:p>
            <a:pPr marL="0" indent="0">
              <a:buNone/>
            </a:pPr>
            <a:r>
              <a:rPr lang="en-AU" dirty="0"/>
              <a:t>Spare capacity from generator during run-time is used to charge battery</a:t>
            </a:r>
          </a:p>
          <a:p>
            <a:pPr marL="0" indent="0">
              <a:buNone/>
            </a:pPr>
            <a:endParaRPr lang="en-AU" dirty="0"/>
          </a:p>
          <a:p>
            <a:pPr marL="0" indent="0">
              <a:buNone/>
            </a:pPr>
            <a:r>
              <a:rPr lang="en-AU" dirty="0"/>
              <a:t>Inverter model: SMA Sunny Island 8.0H</a:t>
            </a:r>
          </a:p>
          <a:p>
            <a:pPr marL="0" indent="0">
              <a:buNone/>
            </a:pPr>
            <a:r>
              <a:rPr lang="en-AU" dirty="0"/>
              <a:t>Inverter arrangement: 3 clusters of inverter, each cluster consisting of one inverter in each phase</a:t>
            </a:r>
          </a:p>
          <a:p>
            <a:pPr marL="0" indent="0">
              <a:buNone/>
            </a:pPr>
            <a:endParaRPr lang="en-AU" dirty="0"/>
          </a:p>
          <a:p>
            <a:pPr marL="0" indent="0">
              <a:buNone/>
            </a:pPr>
            <a:r>
              <a:rPr lang="en-AU" dirty="0"/>
              <a:t>Battery bank capacity: three 5060 Ah banks, one connected to each 3-phase inverter cluster</a:t>
            </a:r>
          </a:p>
          <a:p>
            <a:pPr marL="0" indent="0">
              <a:buNone/>
            </a:pPr>
            <a:r>
              <a:rPr lang="en-AU" dirty="0"/>
              <a:t>Battery bank arrangement: 2 x 48V strings</a:t>
            </a:r>
          </a:p>
          <a:p>
            <a:pPr marL="0" indent="0">
              <a:buNone/>
            </a:pPr>
            <a:endParaRPr lang="en-AU" dirty="0"/>
          </a:p>
          <a:p>
            <a:pPr marL="0" indent="0">
              <a:buNone/>
            </a:pPr>
            <a:r>
              <a:rPr lang="en-AU" dirty="0"/>
              <a:t>Minimum PV array size: 48.72kW</a:t>
            </a:r>
            <a:r>
              <a:rPr lang="en-AU" baseline="-25000" dirty="0"/>
              <a:t>P</a:t>
            </a:r>
            <a:r>
              <a:rPr lang="en-AU" sz="3800" dirty="0"/>
              <a:t> </a:t>
            </a:r>
            <a:r>
              <a:rPr lang="en-AU" dirty="0"/>
              <a:t>(Assumes 50% of PV energy is directly consumed)</a:t>
            </a:r>
          </a:p>
        </p:txBody>
      </p:sp>
    </p:spTree>
    <p:extLst>
      <p:ext uri="{BB962C8B-B14F-4D97-AF65-F5344CB8AC3E}">
        <p14:creationId xmlns:p14="http://schemas.microsoft.com/office/powerpoint/2010/main" val="16584952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a:bodyPr>
          <a:lstStyle/>
          <a:p>
            <a:r>
              <a:rPr lang="en-AU" dirty="0">
                <a:latin typeface="Arial Narrow" charset="0"/>
                <a:ea typeface="Arial Narrow" charset="0"/>
                <a:cs typeface="Arial Narrow" charset="0"/>
              </a:rPr>
              <a:t>Discussion: Ratio of PV array providing direct energy and PV array charging battery</a:t>
            </a:r>
            <a:endParaRPr lang="en-US" dirty="0">
              <a:latin typeface="Arial Narrow" charset="0"/>
              <a:ea typeface="Arial Narrow" charset="0"/>
              <a:cs typeface="Arial Narrow" charset="0"/>
            </a:endParaRPr>
          </a:p>
        </p:txBody>
      </p:sp>
      <p:sp>
        <p:nvSpPr>
          <p:cNvPr id="57347" name="Rectangle 3"/>
          <p:cNvSpPr>
            <a:spLocks noGrp="1" noChangeArrowheads="1"/>
          </p:cNvSpPr>
          <p:nvPr>
            <p:ph type="body" idx="1"/>
          </p:nvPr>
        </p:nvSpPr>
        <p:spPr/>
        <p:txBody>
          <a:bodyPr>
            <a:normAutofit/>
          </a:bodyPr>
          <a:lstStyle/>
          <a:p>
            <a:r>
              <a:rPr lang="en-AU" dirty="0">
                <a:latin typeface="Arial Narrow" panose="020B0606020202030204" pitchFamily="34" charset="0"/>
                <a:ea typeface="Arial" charset="0"/>
                <a:cs typeface="Arial" charset="0"/>
              </a:rPr>
              <a:t>ac bus PV array suffer more efficiency losses to store energy in battery than to deliver energy directly.</a:t>
            </a:r>
          </a:p>
          <a:p>
            <a:r>
              <a:rPr lang="en-AU" dirty="0">
                <a:latin typeface="Arial Narrow" panose="020B0606020202030204" pitchFamily="34" charset="0"/>
                <a:cs typeface="Arial" panose="020B0604020202020204" pitchFamily="34" charset="0"/>
              </a:rPr>
              <a:t>A sizing program can be used to compare PV array size and genset run times to optimise the system.</a:t>
            </a:r>
          </a:p>
          <a:p>
            <a:r>
              <a:rPr lang="en-AU" dirty="0">
                <a:latin typeface="Arial Narrow" panose="020B0606020202030204" pitchFamily="34" charset="0"/>
                <a:cs typeface="Arial" panose="020B0604020202020204" pitchFamily="34" charset="0"/>
              </a:rPr>
              <a:t>Site requirements could be anywhere between readily available CAPEX and low OPEX, which favours PV, to low availability of CAPEX and somewhat higher OPEX, which favours a genset. </a:t>
            </a:r>
            <a:endParaRPr lang="en-AU" dirty="0">
              <a:latin typeface="Arial Narrow" panose="020B0606020202030204" pitchFamily="34" charset="0"/>
              <a:ea typeface="Arial" charset="0"/>
              <a:cs typeface="Arial" panose="020B0604020202020204" pitchFamily="34" charset="0"/>
            </a:endParaRPr>
          </a:p>
          <a:p>
            <a:pPr algn="just"/>
            <a:endParaRPr lang="en-US" dirty="0">
              <a:latin typeface="Arial Narrow" panose="020B0606020202030204" pitchFamily="34" charset="0"/>
              <a:ea typeface="Arial" charset="0"/>
              <a:cs typeface="Arial" charset="0"/>
            </a:endParaRPr>
          </a:p>
          <a:p>
            <a:pPr algn="just"/>
            <a:endParaRPr lang="en-AU" dirty="0">
              <a:latin typeface="Arial Narrow" panose="020B0606020202030204" pitchFamily="34" charset="0"/>
              <a:ea typeface="Arial" charset="0"/>
              <a:cs typeface="Arial" charset="0"/>
            </a:endParaRPr>
          </a:p>
          <a:p>
            <a:pPr algn="just"/>
            <a:endParaRPr lang="en-US" dirty="0">
              <a:latin typeface="Arial Narrow" panose="020B0606020202030204" pitchFamily="34" charset="0"/>
              <a:ea typeface="Arial" charset="0"/>
              <a:cs typeface="Arial" charset="0"/>
            </a:endParaRPr>
          </a:p>
        </p:txBody>
      </p:sp>
    </p:spTree>
    <p:extLst>
      <p:ext uri="{BB962C8B-B14F-4D97-AF65-F5344CB8AC3E}">
        <p14:creationId xmlns:p14="http://schemas.microsoft.com/office/powerpoint/2010/main" val="5943013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AU" sz="3200" dirty="0">
                <a:latin typeface="Arial Narrow" charset="0"/>
                <a:ea typeface="Arial Narrow" charset="0"/>
                <a:cs typeface="Arial Narrow" charset="0"/>
              </a:rPr>
              <a:t>Discussion: System dc Voltage, Maximum Demand, Battery Capacity and Configuration</a:t>
            </a:r>
            <a:endParaRPr lang="en-US" dirty="0">
              <a:solidFill>
                <a:schemeClr val="tx1"/>
              </a:solidFill>
              <a:latin typeface="Arial Narrow" charset="0"/>
              <a:ea typeface="Arial Narrow" charset="0"/>
              <a:cs typeface="Arial Narrow" charset="0"/>
            </a:endParaRPr>
          </a:p>
        </p:txBody>
      </p:sp>
      <p:sp>
        <p:nvSpPr>
          <p:cNvPr id="55299" name="Rectangle 3"/>
          <p:cNvSpPr>
            <a:spLocks noGrp="1" noChangeArrowheads="1"/>
          </p:cNvSpPr>
          <p:nvPr>
            <p:ph type="body" idx="1"/>
          </p:nvPr>
        </p:nvSpPr>
        <p:spPr/>
        <p:txBody>
          <a:bodyPr>
            <a:normAutofit fontScale="92500"/>
          </a:bodyPr>
          <a:lstStyle/>
          <a:p>
            <a:r>
              <a:rPr lang="en-US" dirty="0"/>
              <a:t> </a:t>
            </a:r>
            <a:r>
              <a:rPr lang="en-AU" dirty="0">
                <a:latin typeface="Arial" charset="0"/>
                <a:ea typeface="Arial" charset="0"/>
                <a:cs typeface="Arial" charset="0"/>
              </a:rPr>
              <a:t>The appropriate system voltage </a:t>
            </a:r>
          </a:p>
          <a:p>
            <a:pPr algn="just">
              <a:buFont typeface="Monotype Sorts" pitchFamily="2" charset="2"/>
              <a:buNone/>
            </a:pPr>
            <a:r>
              <a:rPr lang="en-AU" b="1" dirty="0">
                <a:latin typeface="Arial" charset="0"/>
                <a:ea typeface="Arial" charset="0"/>
                <a:cs typeface="Arial" charset="0"/>
              </a:rPr>
              <a:t>depends </a:t>
            </a:r>
            <a:r>
              <a:rPr lang="en-AU" dirty="0">
                <a:latin typeface="Arial" charset="0"/>
                <a:ea typeface="Arial" charset="0"/>
                <a:cs typeface="Arial" charset="0"/>
              </a:rPr>
              <a:t>on the maximum charge or discharge rate that the batteries will experience, which</a:t>
            </a:r>
          </a:p>
          <a:p>
            <a:pPr algn="just">
              <a:buFont typeface="Monotype Sorts" pitchFamily="2" charset="2"/>
              <a:buNone/>
            </a:pPr>
            <a:r>
              <a:rPr lang="en-AU" b="1" dirty="0">
                <a:latin typeface="Arial" charset="0"/>
                <a:ea typeface="Arial" charset="0"/>
                <a:cs typeface="Arial" charset="0"/>
              </a:rPr>
              <a:t> depends</a:t>
            </a:r>
            <a:r>
              <a:rPr lang="en-AU" dirty="0">
                <a:latin typeface="Arial" charset="0"/>
                <a:ea typeface="Arial" charset="0"/>
                <a:cs typeface="Arial" charset="0"/>
              </a:rPr>
              <a:t> on the size and type of inverter chosen, which in turn </a:t>
            </a:r>
          </a:p>
          <a:p>
            <a:pPr algn="just">
              <a:buFont typeface="Monotype Sorts" pitchFamily="2" charset="2"/>
              <a:buNone/>
            </a:pPr>
            <a:r>
              <a:rPr lang="en-AU" b="1" dirty="0">
                <a:latin typeface="Arial" charset="0"/>
                <a:ea typeface="Arial" charset="0"/>
                <a:cs typeface="Arial" charset="0"/>
              </a:rPr>
              <a:t>depends</a:t>
            </a:r>
            <a:r>
              <a:rPr lang="en-AU" dirty="0">
                <a:latin typeface="Arial" charset="0"/>
                <a:ea typeface="Arial" charset="0"/>
                <a:cs typeface="Arial" charset="0"/>
              </a:rPr>
              <a:t> on the system load and also </a:t>
            </a:r>
          </a:p>
          <a:p>
            <a:pPr algn="just">
              <a:buFont typeface="Monotype Sorts" pitchFamily="2" charset="2"/>
              <a:buNone/>
            </a:pPr>
            <a:r>
              <a:rPr lang="en-AU" b="1" dirty="0">
                <a:latin typeface="Arial" charset="0"/>
                <a:ea typeface="Arial" charset="0"/>
                <a:cs typeface="Arial" charset="0"/>
              </a:rPr>
              <a:t>depends</a:t>
            </a:r>
            <a:r>
              <a:rPr lang="en-AU" dirty="0">
                <a:latin typeface="Arial" charset="0"/>
                <a:ea typeface="Arial" charset="0"/>
                <a:cs typeface="Arial" charset="0"/>
              </a:rPr>
              <a:t> on the system configuration (ac vs dc bus) </a:t>
            </a:r>
          </a:p>
          <a:p>
            <a:pPr algn="just">
              <a:buFont typeface="Monotype Sorts" pitchFamily="2" charset="2"/>
              <a:buNone/>
            </a:pPr>
            <a:r>
              <a:rPr lang="en-AU" dirty="0">
                <a:latin typeface="Arial" charset="0"/>
                <a:ea typeface="Arial" charset="0"/>
                <a:cs typeface="Arial" charset="0"/>
              </a:rPr>
              <a:t>Note: </a:t>
            </a:r>
            <a:r>
              <a:rPr lang="en-AU" b="1" dirty="0">
                <a:latin typeface="Arial" charset="0"/>
                <a:ea typeface="Arial" charset="0"/>
                <a:cs typeface="Arial" charset="0"/>
              </a:rPr>
              <a:t>Typically </a:t>
            </a:r>
            <a:r>
              <a:rPr lang="en-AU" dirty="0">
                <a:latin typeface="Arial" charset="0"/>
                <a:ea typeface="Arial" charset="0"/>
                <a:cs typeface="Arial" charset="0"/>
              </a:rPr>
              <a:t>the </a:t>
            </a:r>
            <a:r>
              <a:rPr lang="en-AU" dirty="0" err="1">
                <a:latin typeface="Arial" charset="0"/>
                <a:ea typeface="Arial" charset="0"/>
                <a:cs typeface="Arial" charset="0"/>
              </a:rPr>
              <a:t>d.c.</a:t>
            </a:r>
            <a:r>
              <a:rPr lang="en-AU" dirty="0">
                <a:latin typeface="Arial" charset="0"/>
                <a:ea typeface="Arial" charset="0"/>
                <a:cs typeface="Arial" charset="0"/>
              </a:rPr>
              <a:t> voltage range of the chosen inverter could dictate the battery voltage.</a:t>
            </a:r>
          </a:p>
          <a:p>
            <a:pPr algn="just"/>
            <a:endParaRPr lang="en-US" dirty="0"/>
          </a:p>
        </p:txBody>
      </p:sp>
    </p:spTree>
    <p:extLst>
      <p:ext uri="{BB962C8B-B14F-4D97-AF65-F5344CB8AC3E}">
        <p14:creationId xmlns:p14="http://schemas.microsoft.com/office/powerpoint/2010/main" val="638948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6A20FA-EA29-4E28-85AF-C16AD127AB48}"/>
              </a:ext>
            </a:extLst>
          </p:cNvPr>
          <p:cNvSpPr>
            <a:spLocks noGrp="1"/>
          </p:cNvSpPr>
          <p:nvPr>
            <p:ph type="title"/>
          </p:nvPr>
        </p:nvSpPr>
        <p:spPr/>
        <p:txBody>
          <a:bodyPr/>
          <a:lstStyle/>
          <a:p>
            <a:r>
              <a:rPr lang="en-AU" dirty="0"/>
              <a:t>Customer Requirement</a:t>
            </a:r>
          </a:p>
        </p:txBody>
      </p:sp>
      <p:sp>
        <p:nvSpPr>
          <p:cNvPr id="3" name="Content Placeholder 2">
            <a:extLst>
              <a:ext uri="{FF2B5EF4-FFF2-40B4-BE49-F238E27FC236}">
                <a16:creationId xmlns:a16="http://schemas.microsoft.com/office/drawing/2014/main" xmlns="" id="{8CC7FBE0-39E3-4DF7-813D-F4E4868A5334}"/>
              </a:ext>
            </a:extLst>
          </p:cNvPr>
          <p:cNvSpPr>
            <a:spLocks noGrp="1"/>
          </p:cNvSpPr>
          <p:nvPr>
            <p:ph idx="1"/>
          </p:nvPr>
        </p:nvSpPr>
        <p:spPr/>
        <p:txBody>
          <a:bodyPr>
            <a:normAutofit/>
          </a:bodyPr>
          <a:lstStyle/>
          <a:p>
            <a:pPr lvl="0"/>
            <a:r>
              <a:rPr lang="en-AU" dirty="0"/>
              <a:t>Generator to operate nightly from 6pm to 11pm </a:t>
            </a:r>
          </a:p>
          <a:p>
            <a:pPr lvl="0"/>
            <a:r>
              <a:rPr lang="en-AU" dirty="0"/>
              <a:t>Sealed lead-acid batteries to be used.</a:t>
            </a:r>
          </a:p>
          <a:p>
            <a:pPr lvl="0"/>
            <a:r>
              <a:rPr lang="en-AU" dirty="0"/>
              <a:t>Batteries to have 3000 cycles with daily depth of discharge (DoD) no greater than 50%.</a:t>
            </a:r>
          </a:p>
          <a:p>
            <a:endParaRPr lang="en-AU" dirty="0"/>
          </a:p>
        </p:txBody>
      </p:sp>
    </p:spTree>
    <p:extLst>
      <p:ext uri="{BB962C8B-B14F-4D97-AF65-F5344CB8AC3E}">
        <p14:creationId xmlns:p14="http://schemas.microsoft.com/office/powerpoint/2010/main" val="21608107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p:txBody>
          <a:bodyPr/>
          <a:lstStyle/>
          <a:p>
            <a:r>
              <a:rPr lang="en-AU" dirty="0">
                <a:latin typeface="Arial Narrow" charset="0"/>
                <a:ea typeface="Arial Narrow" charset="0"/>
                <a:cs typeface="Arial Narrow" charset="0"/>
              </a:rPr>
              <a:t>Questions?</a:t>
            </a:r>
            <a:endParaRPr lang="en-US" dirty="0">
              <a:latin typeface="Arial Narrow" charset="0"/>
              <a:ea typeface="Arial Narrow" charset="0"/>
              <a:cs typeface="Arial Narrow" charset="0"/>
            </a:endParaRPr>
          </a:p>
        </p:txBody>
      </p:sp>
      <p:sp>
        <p:nvSpPr>
          <p:cNvPr id="2" name="Subtitle 1">
            <a:extLst>
              <a:ext uri="{FF2B5EF4-FFF2-40B4-BE49-F238E27FC236}">
                <a16:creationId xmlns:a16="http://schemas.microsoft.com/office/drawing/2014/main" xmlns="" id="{B3775C21-4302-4477-97DF-6C8608D3A1E3}"/>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13862464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1560" y="4005064"/>
            <a:ext cx="8229600" cy="1143000"/>
          </a:xfrm>
        </p:spPr>
        <p:txBody>
          <a:bodyPr/>
          <a:lstStyle/>
          <a:p>
            <a:r>
              <a:rPr lang="en-AU" dirty="0">
                <a:solidFill>
                  <a:srgbClr val="FF0000"/>
                </a:solidFill>
              </a:rPr>
              <a:t>The End</a:t>
            </a:r>
          </a:p>
        </p:txBody>
      </p:sp>
    </p:spTree>
    <p:extLst>
      <p:ext uri="{BB962C8B-B14F-4D97-AF65-F5344CB8AC3E}">
        <p14:creationId xmlns:p14="http://schemas.microsoft.com/office/powerpoint/2010/main" val="1652773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260FF2-23EB-4190-9349-2CEA139D7104}"/>
              </a:ext>
            </a:extLst>
          </p:cNvPr>
          <p:cNvSpPr>
            <a:spLocks noGrp="1"/>
          </p:cNvSpPr>
          <p:nvPr>
            <p:ph type="title"/>
          </p:nvPr>
        </p:nvSpPr>
        <p:spPr/>
        <p:txBody>
          <a:bodyPr/>
          <a:lstStyle/>
          <a:p>
            <a:r>
              <a:rPr lang="en-AU" dirty="0"/>
              <a:t>Site Information</a:t>
            </a:r>
          </a:p>
        </p:txBody>
      </p:sp>
      <p:sp>
        <p:nvSpPr>
          <p:cNvPr id="3" name="Content Placeholder 2">
            <a:extLst>
              <a:ext uri="{FF2B5EF4-FFF2-40B4-BE49-F238E27FC236}">
                <a16:creationId xmlns:a16="http://schemas.microsoft.com/office/drawing/2014/main" xmlns="" id="{3746D939-9DF4-4267-926F-73984CD15BA9}"/>
              </a:ext>
            </a:extLst>
          </p:cNvPr>
          <p:cNvSpPr>
            <a:spLocks noGrp="1"/>
          </p:cNvSpPr>
          <p:nvPr>
            <p:ph idx="1"/>
          </p:nvPr>
        </p:nvSpPr>
        <p:spPr/>
        <p:txBody>
          <a:bodyPr>
            <a:normAutofit/>
          </a:bodyPr>
          <a:lstStyle/>
          <a:p>
            <a:pPr lvl="0"/>
            <a:r>
              <a:rPr lang="en-AU" dirty="0"/>
              <a:t>Two 110kVA diesel generators, </a:t>
            </a:r>
            <a:r>
              <a:rPr lang="en-AU" dirty="0" err="1"/>
              <a:t>derated</a:t>
            </a:r>
            <a:r>
              <a:rPr lang="en-AU" dirty="0"/>
              <a:t> by 10% due to temperature to 99kVA.</a:t>
            </a:r>
          </a:p>
          <a:p>
            <a:pPr lvl="0"/>
            <a:r>
              <a:rPr lang="en-AU" dirty="0"/>
              <a:t>Site location: Vanuatu, 15°S</a:t>
            </a:r>
          </a:p>
          <a:p>
            <a:pPr lvl="0"/>
            <a:r>
              <a:rPr lang="en-AU" dirty="0"/>
              <a:t>Annual irradiation deficit due to shadowing (horizontal): 0%</a:t>
            </a:r>
          </a:p>
          <a:p>
            <a:pPr lvl="0"/>
            <a:r>
              <a:rPr lang="en-AU" dirty="0"/>
              <a:t>Optimal array angle: 15° tilt</a:t>
            </a:r>
          </a:p>
          <a:p>
            <a:pPr lvl="0"/>
            <a:r>
              <a:rPr lang="en-AU" dirty="0"/>
              <a:t>Irradiation for design month (May) is 4.59kWh/m</a:t>
            </a:r>
            <a:r>
              <a:rPr lang="en-AU" baseline="30000" dirty="0"/>
              <a:t>2</a:t>
            </a:r>
            <a:r>
              <a:rPr lang="en-AU" dirty="0"/>
              <a:t> or 4.59PSH</a:t>
            </a:r>
          </a:p>
          <a:p>
            <a:pPr lvl="0"/>
            <a:r>
              <a:rPr lang="en-AU" dirty="0"/>
              <a:t>Average temperature of May is 26.8</a:t>
            </a:r>
            <a:r>
              <a:rPr lang="en-AU" baseline="30000" dirty="0"/>
              <a:t>o</a:t>
            </a:r>
            <a:r>
              <a:rPr lang="en-AU" dirty="0"/>
              <a:t>C</a:t>
            </a:r>
          </a:p>
          <a:p>
            <a:endParaRPr lang="en-AU" dirty="0"/>
          </a:p>
        </p:txBody>
      </p:sp>
    </p:spTree>
    <p:extLst>
      <p:ext uri="{BB962C8B-B14F-4D97-AF65-F5344CB8AC3E}">
        <p14:creationId xmlns:p14="http://schemas.microsoft.com/office/powerpoint/2010/main" val="2660094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System arrangement: Parallel System- ac Bus</a:t>
            </a:r>
          </a:p>
        </p:txBody>
      </p:sp>
      <p:sp>
        <p:nvSpPr>
          <p:cNvPr id="3" name="Content Placeholder 2"/>
          <p:cNvSpPr>
            <a:spLocks noGrp="1"/>
          </p:cNvSpPr>
          <p:nvPr>
            <p:ph idx="1"/>
          </p:nvPr>
        </p:nvSpPr>
        <p:spPr/>
        <p:txBody>
          <a:bodyPr>
            <a:normAutofit/>
          </a:bodyPr>
          <a:lstStyle/>
          <a:p>
            <a:pPr lvl="0"/>
            <a:r>
              <a:rPr lang="en-GB" sz="2000" dirty="0"/>
              <a:t>Nominal battery voltage: 48V</a:t>
            </a:r>
            <a:endParaRPr lang="en-AU" sz="2000" dirty="0"/>
          </a:p>
          <a:p>
            <a:pPr lvl="0"/>
            <a:r>
              <a:rPr lang="en-GB" sz="2000" dirty="0"/>
              <a:t>Inverter waveform – Pure sine wave for proper operation of all electronic equipment</a:t>
            </a:r>
            <a:endParaRPr lang="en-AU" sz="2000" dirty="0"/>
          </a:p>
          <a:p>
            <a:pPr lvl="0"/>
            <a:r>
              <a:rPr lang="en-GB" sz="2000" dirty="0"/>
              <a:t>Inverter type – ac bus interactive inverters from SMA’s Sunny Island Range—3 single phase inverters in a 3-phase arrangement</a:t>
            </a:r>
            <a:endParaRPr lang="en-AU" sz="2000" dirty="0"/>
          </a:p>
          <a:p>
            <a:endParaRPr lang="en-AU" sz="2000" dirty="0"/>
          </a:p>
        </p:txBody>
      </p:sp>
      <p:pic>
        <p:nvPicPr>
          <p:cNvPr id="6" name="Picture 5" descr="Projects_Geoff:SEIDP 2018:Guidelines:Hybrids:Images:Archive:4:4_Fig 2-05.png">
            <a:extLst>
              <a:ext uri="{FF2B5EF4-FFF2-40B4-BE49-F238E27FC236}">
                <a16:creationId xmlns:a16="http://schemas.microsoft.com/office/drawing/2014/main" xmlns="" id="{538882FB-19C6-483B-845C-840BF7855A5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46663" y="3578625"/>
            <a:ext cx="6101541" cy="2560319"/>
          </a:xfrm>
          <a:prstGeom prst="rect">
            <a:avLst/>
          </a:prstGeom>
          <a:noFill/>
          <a:ln>
            <a:noFill/>
          </a:ln>
        </p:spPr>
      </p:pic>
    </p:spTree>
    <p:extLst>
      <p:ext uri="{BB962C8B-B14F-4D97-AF65-F5344CB8AC3E}">
        <p14:creationId xmlns:p14="http://schemas.microsoft.com/office/powerpoint/2010/main" val="839745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C71F7D-08C7-418E-A3C3-F9953EA3FCFF}"/>
              </a:ext>
            </a:extLst>
          </p:cNvPr>
          <p:cNvSpPr>
            <a:spLocks noGrp="1"/>
          </p:cNvSpPr>
          <p:nvPr>
            <p:ph type="title"/>
          </p:nvPr>
        </p:nvSpPr>
        <p:spPr/>
        <p:txBody>
          <a:bodyPr/>
          <a:lstStyle/>
          <a:p>
            <a:r>
              <a:rPr lang="en-AU" dirty="0"/>
              <a:t>Site Load Assessment</a:t>
            </a:r>
          </a:p>
        </p:txBody>
      </p:sp>
      <p:sp>
        <p:nvSpPr>
          <p:cNvPr id="3" name="Content Placeholder 2">
            <a:extLst>
              <a:ext uri="{FF2B5EF4-FFF2-40B4-BE49-F238E27FC236}">
                <a16:creationId xmlns:a16="http://schemas.microsoft.com/office/drawing/2014/main" xmlns="" id="{83BEA37D-425B-4DEC-9700-321B9A2A396D}"/>
              </a:ext>
            </a:extLst>
          </p:cNvPr>
          <p:cNvSpPr>
            <a:spLocks noGrp="1"/>
          </p:cNvSpPr>
          <p:nvPr>
            <p:ph idx="1"/>
          </p:nvPr>
        </p:nvSpPr>
        <p:spPr/>
        <p:txBody>
          <a:bodyPr>
            <a:normAutofit/>
          </a:bodyPr>
          <a:lstStyle/>
          <a:p>
            <a:r>
              <a:rPr lang="en-AU" dirty="0"/>
              <a:t>Peak demand: 40kVA</a:t>
            </a:r>
          </a:p>
          <a:p>
            <a:r>
              <a:rPr lang="en-AU" dirty="0"/>
              <a:t>Average daily energy use: 450kWh</a:t>
            </a:r>
          </a:p>
          <a:p>
            <a:r>
              <a:rPr lang="en-AU" dirty="0"/>
              <a:t>Energy usage between 6pm and 11pm: 100kWh</a:t>
            </a:r>
          </a:p>
          <a:p>
            <a:r>
              <a:rPr lang="en-AU" dirty="0"/>
              <a:t>Percentage of daily use occurring between 6pm and 11pm: 22% </a:t>
            </a:r>
          </a:p>
          <a:p>
            <a:r>
              <a:rPr lang="en-AU" dirty="0"/>
              <a:t>It is assumed that the load is the same all year</a:t>
            </a:r>
          </a:p>
          <a:p>
            <a:r>
              <a:rPr lang="en-AU" dirty="0"/>
              <a:t>The load is the greatest in the daytime due to a number of daytime commercial operations. It then remains high during the evening peak.</a:t>
            </a:r>
          </a:p>
          <a:p>
            <a:endParaRPr lang="en-AU" dirty="0"/>
          </a:p>
        </p:txBody>
      </p:sp>
    </p:spTree>
    <p:extLst>
      <p:ext uri="{BB962C8B-B14F-4D97-AF65-F5344CB8AC3E}">
        <p14:creationId xmlns:p14="http://schemas.microsoft.com/office/powerpoint/2010/main" val="470468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DF1877-8F9F-45B4-8204-3AD8529834BA}"/>
              </a:ext>
            </a:extLst>
          </p:cNvPr>
          <p:cNvSpPr>
            <a:spLocks noGrp="1"/>
          </p:cNvSpPr>
          <p:nvPr>
            <p:ph type="title"/>
          </p:nvPr>
        </p:nvSpPr>
        <p:spPr/>
        <p:txBody>
          <a:bodyPr/>
          <a:lstStyle/>
          <a:p>
            <a:r>
              <a:rPr lang="en-AU" dirty="0"/>
              <a:t>Determine battery bank capacity</a:t>
            </a:r>
          </a:p>
        </p:txBody>
      </p:sp>
      <p:sp>
        <p:nvSpPr>
          <p:cNvPr id="3" name="Content Placeholder 2">
            <a:extLst>
              <a:ext uri="{FF2B5EF4-FFF2-40B4-BE49-F238E27FC236}">
                <a16:creationId xmlns:a16="http://schemas.microsoft.com/office/drawing/2014/main" xmlns="" id="{958B4E27-EC0B-4334-9380-90627CCC38BB}"/>
              </a:ext>
            </a:extLst>
          </p:cNvPr>
          <p:cNvSpPr>
            <a:spLocks noGrp="1"/>
          </p:cNvSpPr>
          <p:nvPr>
            <p:ph idx="1"/>
          </p:nvPr>
        </p:nvSpPr>
        <p:spPr/>
        <p:txBody>
          <a:bodyPr>
            <a:normAutofit/>
          </a:bodyPr>
          <a:lstStyle/>
          <a:p>
            <a:pPr marL="0" indent="0">
              <a:buNone/>
            </a:pPr>
            <a:r>
              <a:rPr lang="en-AU" dirty="0"/>
              <a:t>Given:</a:t>
            </a:r>
          </a:p>
          <a:p>
            <a:r>
              <a:rPr lang="en-AU" dirty="0"/>
              <a:t>Average daily energy use: 450kWh</a:t>
            </a:r>
          </a:p>
          <a:p>
            <a:r>
              <a:rPr lang="en-AU" dirty="0"/>
              <a:t>Energy usage between 6pm and 11pm: 100kWh</a:t>
            </a:r>
          </a:p>
          <a:p>
            <a:pPr lvl="1"/>
            <a:r>
              <a:rPr lang="en-AU" dirty="0"/>
              <a:t>i.e. Generator in new system will supply 100kWh daily between 6pm and 11pm</a:t>
            </a:r>
          </a:p>
          <a:p>
            <a:endParaRPr lang="en-AU" dirty="0"/>
          </a:p>
          <a:p>
            <a:pPr marL="0" indent="0">
              <a:buNone/>
            </a:pPr>
            <a:r>
              <a:rPr lang="en-AU" dirty="0"/>
              <a:t>Battery bank capacity = Average energy use – energy used when generator is running</a:t>
            </a:r>
          </a:p>
          <a:p>
            <a:endParaRPr lang="en-AU" dirty="0"/>
          </a:p>
          <a:p>
            <a:endParaRPr lang="en-AU" dirty="0"/>
          </a:p>
        </p:txBody>
      </p:sp>
    </p:spTree>
    <p:extLst>
      <p:ext uri="{BB962C8B-B14F-4D97-AF65-F5344CB8AC3E}">
        <p14:creationId xmlns:p14="http://schemas.microsoft.com/office/powerpoint/2010/main" val="27615190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2083</TotalTime>
  <Words>2391</Words>
  <Application>Microsoft Office PowerPoint</Application>
  <PresentationFormat>On-screen Show (4:3)</PresentationFormat>
  <Paragraphs>352</Paragraphs>
  <Slides>51</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51</vt:i4>
      </vt:variant>
    </vt:vector>
  </HeadingPairs>
  <TitlesOfParts>
    <vt:vector size="61" baseType="lpstr">
      <vt:lpstr>Arial</vt:lpstr>
      <vt:lpstr>Arial Narrow</vt:lpstr>
      <vt:lpstr>Calibri</vt:lpstr>
      <vt:lpstr>Cambria Math</vt:lpstr>
      <vt:lpstr>Minion Pro SmBd</vt:lpstr>
      <vt:lpstr>Monotype Sorts</vt:lpstr>
      <vt:lpstr>Myriad Pro</vt:lpstr>
      <vt:lpstr>Symbol</vt:lpstr>
      <vt:lpstr>Times New Roman</vt:lpstr>
      <vt:lpstr>Office Theme</vt:lpstr>
      <vt:lpstr>AC Bus Hybrid System Workshop</vt:lpstr>
      <vt:lpstr>Introduction</vt:lpstr>
      <vt:lpstr>Hybrid System Overview</vt:lpstr>
      <vt:lpstr>Scenario Where Generator is Used Daily</vt:lpstr>
      <vt:lpstr>Customer Requirement</vt:lpstr>
      <vt:lpstr>Site Information</vt:lpstr>
      <vt:lpstr>System arrangement: Parallel System- ac Bus</vt:lpstr>
      <vt:lpstr>Site Load Assessment</vt:lpstr>
      <vt:lpstr>Determine battery bank capacity</vt:lpstr>
      <vt:lpstr>Determine energy provided by PV array and battery bank</vt:lpstr>
      <vt:lpstr>Determining the capacity of the Battery bank</vt:lpstr>
      <vt:lpstr>Determining the capacity of the Battery bank</vt:lpstr>
      <vt:lpstr>Determining the capacity of the Battery bank (Cont’d)</vt:lpstr>
      <vt:lpstr>Determining the capacity of the Battery bank (Cont’d)</vt:lpstr>
      <vt:lpstr>Selecting the inverter</vt:lpstr>
      <vt:lpstr>Selecting the inverter</vt:lpstr>
      <vt:lpstr>Selecting the inverter</vt:lpstr>
      <vt:lpstr>Selecting a Battery Model</vt:lpstr>
      <vt:lpstr>Selecting a Battery Model</vt:lpstr>
      <vt:lpstr>Battery arrangement</vt:lpstr>
      <vt:lpstr>Sizing the Battery Charger</vt:lpstr>
      <vt:lpstr>Sizing the Battery Charger</vt:lpstr>
      <vt:lpstr>Sizing the Battery Charger</vt:lpstr>
      <vt:lpstr>Sizing the Battery Charger</vt:lpstr>
      <vt:lpstr>Daily energy charged by generator</vt:lpstr>
      <vt:lpstr>Daily energy charged by generator</vt:lpstr>
      <vt:lpstr>Daily energy charged by generator</vt:lpstr>
      <vt:lpstr>Determine the portion of energy that is to be supplied by the PV array</vt:lpstr>
      <vt:lpstr>Determine the portion of energy that is to be supplied by the PV array</vt:lpstr>
      <vt:lpstr>Determining Size of PV Array</vt:lpstr>
      <vt:lpstr>System Information</vt:lpstr>
      <vt:lpstr>Calculate PV Module Derated Power</vt:lpstr>
      <vt:lpstr>Calculate PV Module Derated Power</vt:lpstr>
      <vt:lpstr>Calculate PV Array Required</vt:lpstr>
      <vt:lpstr>Calculate Number of Modules Needed for Energy from PV Directly</vt:lpstr>
      <vt:lpstr>Calculate Number of Modules Needed for Energy from PV Directly</vt:lpstr>
      <vt:lpstr>Calculate Number of Modules Needed for Energy from PV Directly</vt:lpstr>
      <vt:lpstr>Calculate Number of Modules Needed for Energy from PV Directly</vt:lpstr>
      <vt:lpstr>Calculate Number of Modules Needed for Energy from PV Directly</vt:lpstr>
      <vt:lpstr>Calculate Number of Modules Needed for Energy from PV via Battery</vt:lpstr>
      <vt:lpstr>Calculate Number of Modules Needed for Energy from PV via Battery</vt:lpstr>
      <vt:lpstr>Calculate Number of Modules Needed for Energy from PV via Battery</vt:lpstr>
      <vt:lpstr>Calculate Number of Modules Needed for Energy from PV via Battery</vt:lpstr>
      <vt:lpstr>Calculate Number of Modules Needed for Daytime load</vt:lpstr>
      <vt:lpstr>PV Array Size Summary</vt:lpstr>
      <vt:lpstr>PV Array Sizing</vt:lpstr>
      <vt:lpstr>System Summary</vt:lpstr>
      <vt:lpstr>Discussion: Ratio of PV array providing direct energy and PV array charging battery</vt:lpstr>
      <vt:lpstr>Discussion: System dc Voltage, Maximum Demand, Battery Capacity and Configuration</vt:lpstr>
      <vt:lpstr>Questions?</vt:lpstr>
      <vt:lpstr>The 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 Bus Hybrid System Workshop</dc:title>
  <dc:creator>Winnie Fu</dc:creator>
  <cp:lastModifiedBy>Penelope Verebasaga</cp:lastModifiedBy>
  <cp:revision>68</cp:revision>
  <dcterms:created xsi:type="dcterms:W3CDTF">2019-06-30T16:14:18Z</dcterms:created>
  <dcterms:modified xsi:type="dcterms:W3CDTF">2020-10-18T21:51:18Z</dcterms:modified>
</cp:coreProperties>
</file>