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714" r:id="rId6"/>
    <p:sldMasterId id="2147483727" r:id="rId7"/>
    <p:sldMasterId id="2147483839" r:id="rId8"/>
    <p:sldMasterId id="2147483861" r:id="rId9"/>
    <p:sldMasterId id="2147483865" r:id="rId10"/>
    <p:sldMasterId id="2147483874" r:id="rId11"/>
    <p:sldMasterId id="2147483877" r:id="rId12"/>
    <p:sldMasterId id="2147483879" r:id="rId13"/>
    <p:sldMasterId id="2147483893" r:id="rId14"/>
  </p:sldMasterIdLst>
  <p:notesMasterIdLst>
    <p:notesMasterId r:id="rId27"/>
  </p:notesMasterIdLst>
  <p:handoutMasterIdLst>
    <p:handoutMasterId r:id="rId28"/>
  </p:handoutMasterIdLst>
  <p:sldIdLst>
    <p:sldId id="491" r:id="rId15"/>
    <p:sldId id="501" r:id="rId16"/>
    <p:sldId id="448" r:id="rId17"/>
    <p:sldId id="340" r:id="rId18"/>
    <p:sldId id="304" r:id="rId19"/>
    <p:sldId id="465" r:id="rId20"/>
    <p:sldId id="439" r:id="rId21"/>
    <p:sldId id="508" r:id="rId22"/>
    <p:sldId id="440" r:id="rId23"/>
    <p:sldId id="506" r:id="rId24"/>
    <p:sldId id="507" r:id="rId25"/>
    <p:sldId id="380" r:id="rId26"/>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anger, Mike" initials="BM" lastIdx="49" clrIdx="3">
    <p:extLst/>
  </p:cmAuthor>
  <p:cmAuthor id="2" name="Zucco, Tammy" initials="ZT" lastIdx="97" clrIdx="1">
    <p:extLst/>
  </p:cmAuthor>
  <p:cmAuthor id="3" name="Scott Wallace" initials="SW" lastIdx="1" clrIdx="2">
    <p:extLst/>
  </p:cmAuthor>
  <p:cmAuthor id="4" name="Brian Rounds" initials="" lastIdx="0" clrIdx="4"/>
  <p:cmAuthor id="5" name="Wolf, Tim" initials="WT" lastIdx="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7C"/>
    <a:srgbClr val="FFFFFE"/>
    <a:srgbClr val="141313"/>
    <a:srgbClr val="1F3714"/>
    <a:srgbClr val="151B1E"/>
    <a:srgbClr val="151A1D"/>
    <a:srgbClr val="202529"/>
    <a:srgbClr val="68B6DA"/>
    <a:srgbClr val="566418"/>
    <a:srgbClr val="99AB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0053" autoAdjust="0"/>
  </p:normalViewPr>
  <p:slideViewPr>
    <p:cSldViewPr snapToGrid="0" snapToObjects="1">
      <p:cViewPr varScale="1">
        <p:scale>
          <a:sx n="81" d="100"/>
          <a:sy n="81" d="100"/>
        </p:scale>
        <p:origin x="716" y="5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90" d="100"/>
          <a:sy n="90" d="100"/>
        </p:scale>
        <p:origin x="256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FC5009-F2F8-4C4C-A217-593A000E8ABD}" type="datetimeFigureOut">
              <a:rPr lang="en-US" smtClean="0"/>
              <a:t>8/2/2017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E4055A-064E-6D4D-A9EE-832C387E9AC3}" type="slidenum">
              <a:rPr lang="en-US" smtClean="0"/>
              <a:t>‹#›</a:t>
            </a:fld>
            <a:endParaRPr lang="en-US" dirty="0"/>
          </a:p>
        </p:txBody>
      </p:sp>
    </p:spTree>
    <p:extLst>
      <p:ext uri="{BB962C8B-B14F-4D97-AF65-F5344CB8AC3E}">
        <p14:creationId xmlns:p14="http://schemas.microsoft.com/office/powerpoint/2010/main" val="1726448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86194-0029-A849-BB62-61C1A0B9C4A0}" type="datetimeFigureOut">
              <a:rPr lang="en-US" smtClean="0"/>
              <a:t>8/2/2017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C9EE42-2C59-0F44-BDD2-A72B212826A7}" type="slidenum">
              <a:rPr lang="en-US" smtClean="0"/>
              <a:t>‹#›</a:t>
            </a:fld>
            <a:endParaRPr lang="en-US" dirty="0"/>
          </a:p>
        </p:txBody>
      </p:sp>
    </p:spTree>
    <p:extLst>
      <p:ext uri="{BB962C8B-B14F-4D97-AF65-F5344CB8AC3E}">
        <p14:creationId xmlns:p14="http://schemas.microsoft.com/office/powerpoint/2010/main" val="233923802"/>
      </p:ext>
    </p:extLst>
  </p:cSld>
  <p:clrMap bg1="lt1" tx1="dk1" bg2="lt2" tx2="dk2" accent1="accent1" accent2="accent2" accent3="accent3" accent4="accent4" accent5="accent5" accent6="accent6" hlink="hlink" folHlink="folHlink"/>
  <p:hf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8"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(Cover)</a:t>
            </a:r>
          </a:p>
          <a:p>
            <a:endParaRPr lang="en-US" dirty="0"/>
          </a:p>
          <a:p>
            <a:r>
              <a:rPr lang="en-US" dirty="0"/>
              <a:t>Welcome, Introduction. What’s my job??</a:t>
            </a:r>
          </a:p>
          <a:p>
            <a:endParaRPr lang="en-US" dirty="0"/>
          </a:p>
          <a:p>
            <a:r>
              <a:rPr lang="en-US" dirty="0"/>
              <a:t>Great to be here in Samoa – what a beautiful place!!</a:t>
            </a:r>
          </a:p>
          <a:p>
            <a:endParaRPr lang="en-US" dirty="0"/>
          </a:p>
          <a:p>
            <a:r>
              <a:rPr lang="en-US" dirty="0"/>
              <a:t>Itron – might thing of smart meters. But really, how to we drive improvement in the business:</a:t>
            </a:r>
          </a:p>
          <a:p>
            <a:pPr marL="171450" indent="-171450">
              <a:buFont typeface="Arial" panose="020B0604020202020204" pitchFamily="34" charset="0"/>
              <a:buChar char="•"/>
            </a:pPr>
            <a:r>
              <a:rPr lang="en-US" dirty="0"/>
              <a:t>Operations</a:t>
            </a:r>
          </a:p>
          <a:p>
            <a:pPr marL="171450" indent="-171450">
              <a:buFont typeface="Arial" panose="020B0604020202020204" pitchFamily="34" charset="0"/>
              <a:buChar char="•"/>
            </a:pPr>
            <a:r>
              <a:rPr lang="en-US" dirty="0"/>
              <a:t>Customers</a:t>
            </a:r>
          </a:p>
          <a:p>
            <a:pPr marL="171450" indent="-171450">
              <a:buFont typeface="Arial" panose="020B0604020202020204" pitchFamily="34" charset="0"/>
              <a:buChar char="•"/>
            </a:pPr>
            <a:r>
              <a:rPr lang="en-US" dirty="0"/>
              <a:t>Strategy</a:t>
            </a:r>
          </a:p>
          <a:p>
            <a:endParaRPr lang="en-US" dirty="0"/>
          </a:p>
        </p:txBody>
      </p:sp>
      <p:sp>
        <p:nvSpPr>
          <p:cNvPr id="4" name="Slide Number Placeholder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D4C9EE42-2C59-0F44-BDD2-A72B212826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52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3214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57066" indent="-291179">
              <a:defRPr>
                <a:solidFill>
                  <a:schemeClr val="tx1"/>
                </a:solidFill>
                <a:latin typeface="Calibri" pitchFamily="34" charset="0"/>
                <a:cs typeface="Arial" pitchFamily="34" charset="0"/>
              </a:defRPr>
            </a:lvl2pPr>
            <a:lvl3pPr marL="1164717" indent="-232943">
              <a:defRPr>
                <a:solidFill>
                  <a:schemeClr val="tx1"/>
                </a:solidFill>
                <a:latin typeface="Calibri" pitchFamily="34" charset="0"/>
                <a:cs typeface="Arial" pitchFamily="34" charset="0"/>
              </a:defRPr>
            </a:lvl3pPr>
            <a:lvl4pPr marL="1630604" indent="-232943">
              <a:defRPr>
                <a:solidFill>
                  <a:schemeClr val="tx1"/>
                </a:solidFill>
                <a:latin typeface="Calibri" pitchFamily="34" charset="0"/>
                <a:cs typeface="Arial" pitchFamily="34" charset="0"/>
              </a:defRPr>
            </a:lvl4pPr>
            <a:lvl5pPr marL="2096491" indent="-232943">
              <a:defRPr>
                <a:solidFill>
                  <a:schemeClr val="tx1"/>
                </a:solidFill>
                <a:latin typeface="Calibri" pitchFamily="34" charset="0"/>
                <a:cs typeface="Arial" pitchFamily="34" charset="0"/>
              </a:defRPr>
            </a:lvl5pPr>
            <a:lvl6pPr marL="2562377" indent="-232943" defTabSz="465887" fontAlgn="base">
              <a:spcBef>
                <a:spcPct val="0"/>
              </a:spcBef>
              <a:spcAft>
                <a:spcPct val="0"/>
              </a:spcAft>
              <a:defRPr>
                <a:solidFill>
                  <a:schemeClr val="tx1"/>
                </a:solidFill>
                <a:latin typeface="Calibri" pitchFamily="34" charset="0"/>
                <a:cs typeface="Arial" pitchFamily="34" charset="0"/>
              </a:defRPr>
            </a:lvl6pPr>
            <a:lvl7pPr marL="3028264" indent="-232943" defTabSz="465887" fontAlgn="base">
              <a:spcBef>
                <a:spcPct val="0"/>
              </a:spcBef>
              <a:spcAft>
                <a:spcPct val="0"/>
              </a:spcAft>
              <a:defRPr>
                <a:solidFill>
                  <a:schemeClr val="tx1"/>
                </a:solidFill>
                <a:latin typeface="Calibri" pitchFamily="34" charset="0"/>
                <a:cs typeface="Arial" pitchFamily="34" charset="0"/>
              </a:defRPr>
            </a:lvl7pPr>
            <a:lvl8pPr marL="3494151" indent="-232943" defTabSz="465887" fontAlgn="base">
              <a:spcBef>
                <a:spcPct val="0"/>
              </a:spcBef>
              <a:spcAft>
                <a:spcPct val="0"/>
              </a:spcAft>
              <a:defRPr>
                <a:solidFill>
                  <a:schemeClr val="tx1"/>
                </a:solidFill>
                <a:latin typeface="Calibri" pitchFamily="34" charset="0"/>
                <a:cs typeface="Arial" pitchFamily="34" charset="0"/>
              </a:defRPr>
            </a:lvl8pPr>
            <a:lvl9pPr marL="3960038" indent="-232943" defTabSz="465887" fontAlgn="base">
              <a:spcBef>
                <a:spcPct val="0"/>
              </a:spcBef>
              <a:spcAft>
                <a:spcPct val="0"/>
              </a:spcAft>
              <a:defRPr>
                <a:solidFill>
                  <a:schemeClr val="tx1"/>
                </a:solidFill>
                <a:latin typeface="Calibri" pitchFamily="34" charset="0"/>
                <a:cs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F7BA7CD-D9CE-4AEA-88B9-AC9294C3637E}"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4035" name="Notes Placeholder 5"/>
          <p:cNvSpPr>
            <a:spLocks noGrp="1"/>
          </p:cNvSpPr>
          <p:nvPr>
            <p:ph type="body" idx="1"/>
          </p:nvPr>
        </p:nvSpPr>
        <p:spPr bwMode="auto">
          <a:xfrm>
            <a:off x="535517" y="4415790"/>
            <a:ext cx="628015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So when we talk about smart metering and grid modernization to keep energy affordable – there’s s</a:t>
            </a:r>
          </a:p>
          <a:p>
            <a:pPr>
              <a:spcBef>
                <a:spcPct val="0"/>
              </a:spcBef>
            </a:pPr>
            <a:r>
              <a:rPr lang="en-US" altLang="en-US" dirty="0"/>
              <a:t>some key levers we can pull to keep energy affordable. </a:t>
            </a:r>
          </a:p>
          <a:p>
            <a:pPr>
              <a:spcBef>
                <a:spcPct val="0"/>
              </a:spcBef>
            </a:pPr>
            <a:endParaRPr lang="en-US" altLang="en-US" dirty="0"/>
          </a:p>
          <a:p>
            <a:pPr marL="171450" indent="-171450">
              <a:spcBef>
                <a:spcPct val="0"/>
              </a:spcBef>
              <a:buFont typeface="Arial" panose="020B0604020202020204" pitchFamily="34" charset="0"/>
              <a:buChar char="•"/>
            </a:pPr>
            <a:r>
              <a:rPr lang="en-US" altLang="en-US" dirty="0"/>
              <a:t>Operational improvements</a:t>
            </a:r>
          </a:p>
          <a:p>
            <a:pPr marL="171450" indent="-171450">
              <a:spcBef>
                <a:spcPct val="0"/>
              </a:spcBef>
              <a:buFont typeface="Arial" panose="020B0604020202020204" pitchFamily="34" charset="0"/>
              <a:buChar char="•"/>
            </a:pPr>
            <a:r>
              <a:rPr lang="en-US" altLang="en-US" dirty="0"/>
              <a:t>DER integration</a:t>
            </a:r>
          </a:p>
          <a:p>
            <a:pPr marL="171450" indent="-171450">
              <a:spcBef>
                <a:spcPct val="0"/>
              </a:spcBef>
              <a:buFont typeface="Arial" panose="020B0604020202020204" pitchFamily="34" charset="0"/>
              <a:buChar char="•"/>
            </a:pPr>
            <a:r>
              <a:rPr lang="en-US" altLang="en-US" dirty="0"/>
              <a:t>Loss Reduction</a:t>
            </a:r>
          </a:p>
          <a:p>
            <a:pPr marL="171450" indent="-171450">
              <a:spcBef>
                <a:spcPct val="0"/>
              </a:spcBef>
              <a:buFont typeface="Arial" panose="020B0604020202020204" pitchFamily="34" charset="0"/>
              <a:buChar char="•"/>
            </a:pPr>
            <a:r>
              <a:rPr lang="en-US" altLang="en-US" dirty="0"/>
              <a:t>Consumer engagement – HEM, Load control, prepayment. </a:t>
            </a:r>
          </a:p>
        </p:txBody>
      </p:sp>
    </p:spTree>
    <p:extLst>
      <p:ext uri="{BB962C8B-B14F-4D97-AF65-F5344CB8AC3E}">
        <p14:creationId xmlns:p14="http://schemas.microsoft.com/office/powerpoint/2010/main" val="321572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sz="1200" b="0" dirty="0">
              <a:solidFill>
                <a:srgbClr val="ED3024"/>
              </a:solidFill>
            </a:endParaRPr>
          </a:p>
          <a:p>
            <a:pPr marL="0" indent="0">
              <a:buNone/>
            </a:pPr>
            <a:r>
              <a:rPr lang="en-US" sz="1200" b="0" dirty="0"/>
              <a:t>Talk about the examples …</a:t>
            </a:r>
            <a:endParaRPr lang="en-US" sz="1200" b="0" dirty="0">
              <a:solidFill>
                <a:srgbClr val="ED3024"/>
              </a:solidFill>
            </a:endParaRPr>
          </a:p>
        </p:txBody>
      </p:sp>
      <p:sp>
        <p:nvSpPr>
          <p:cNvPr id="4" name="Slide Number Placeholder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63B2463A-D13A-394A-814C-F09C08BEA3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04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Key Message: The Active Grid is much more than smart metering, it’s more than smart grid. It’s where smart grid and the Internet of Things come together.  Openway Riva is the</a:t>
            </a:r>
            <a:r>
              <a:rPr lang="en-US" baseline="0" dirty="0"/>
              <a:t> foundation for AMI and more that is ready for apps that are available in the future. It allows you to build out your system when you are ready.</a:t>
            </a:r>
          </a:p>
          <a:p>
            <a:endParaRPr lang="en-US" dirty="0"/>
          </a:p>
          <a:p>
            <a:r>
              <a:rPr lang="en-US" dirty="0"/>
              <a:t>Supporting points:</a:t>
            </a:r>
          </a:p>
          <a:p>
            <a:endParaRPr lang="en-US" dirty="0"/>
          </a:p>
          <a:p>
            <a:r>
              <a:rPr lang="en-US" dirty="0"/>
              <a:t>•	The Active Grid applies distributed intelligence, M2M learning, peer-to-peer communications to solve problems locally and quickly – close to the source. </a:t>
            </a:r>
          </a:p>
          <a:p>
            <a:r>
              <a:rPr lang="en-US" dirty="0"/>
              <a:t>•	The Active Grid brings together multiple communications to provide high performance AND assured connectivity</a:t>
            </a:r>
          </a:p>
          <a:p>
            <a:r>
              <a:rPr lang="en-US" dirty="0"/>
              <a:t>•	The Active Grid solves the Big Data/Big Pipe dilemma by running apps on edge devices and eliminating the need to continually transport rafts of data back over the network for back office analysis. </a:t>
            </a:r>
          </a:p>
          <a:p>
            <a:r>
              <a:rPr lang="en-US" dirty="0"/>
              <a:t>•	Even if your immediate priority is currently AMI, we can provide the foundation and platform for expanded grid and smart city/IoT applications in the future. </a:t>
            </a:r>
          </a:p>
          <a:p>
            <a:endParaRPr lang="en-US" dirty="0"/>
          </a:p>
        </p:txBody>
      </p:sp>
      <p:sp>
        <p:nvSpPr>
          <p:cNvPr id="4" name="Slide Number Placeholder 3"/>
          <p:cNvSpPr>
            <a:spLocks noGrp="1"/>
          </p:cNvSpPr>
          <p:nvPr>
            <p:ph type="sldNum" sz="quarter" idx="10"/>
          </p:nvPr>
        </p:nvSpPr>
        <p:spPr/>
        <p:txBody>
          <a:bodyPr/>
          <a:lstStyle/>
          <a:p>
            <a:fld id="{D4C9EE42-2C59-0F44-BDD2-A72B212826A7}" type="slidenum">
              <a:rPr lang="en-US" smtClean="0"/>
              <a:t>4</a:t>
            </a:fld>
            <a:endParaRPr lang="en-US" dirty="0"/>
          </a:p>
        </p:txBody>
      </p:sp>
    </p:spTree>
    <p:extLst>
      <p:ext uri="{BB962C8B-B14F-4D97-AF65-F5344CB8AC3E}">
        <p14:creationId xmlns:p14="http://schemas.microsoft.com/office/powerpoint/2010/main" val="384229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13137"/>
          </a:xfrm>
        </p:spPr>
      </p:sp>
      <p:sp>
        <p:nvSpPr>
          <p:cNvPr id="3" name="Notes Placeholder 2"/>
          <p:cNvSpPr>
            <a:spLocks noGrp="1"/>
          </p:cNvSpPr>
          <p:nvPr>
            <p:ph type="body" idx="1"/>
            <p:custDataLst>
              <p:tags r:id="rId1"/>
            </p:custDataLst>
          </p:nvPr>
        </p:nvSpPr>
        <p:spPr/>
        <p:txBody>
          <a:bodyPr/>
          <a:lstStyle/>
          <a:p>
            <a:pPr defTabSz="470596">
              <a:defRPr/>
            </a:pPr>
            <a:r>
              <a:rPr lang="en-US" dirty="0"/>
              <a:t>So what is required to do this?   </a:t>
            </a:r>
          </a:p>
          <a:p>
            <a:pPr defTabSz="470596">
              <a:defRPr/>
            </a:pPr>
            <a:endParaRPr lang="en-US" dirty="0"/>
          </a:p>
          <a:p>
            <a:pPr defTabSz="470596">
              <a:defRPr/>
            </a:pPr>
            <a:r>
              <a:rPr lang="en-US" dirty="0"/>
              <a:t>First: Measurements already exist today. The meters today are very advance and are able to take measurements “ at the second level… near real-time”.   And when you have the right technology in place – the utility can take action based on that near real-time  information.  </a:t>
            </a:r>
          </a:p>
          <a:p>
            <a:pPr defTabSz="470596">
              <a:defRPr/>
            </a:pPr>
            <a:endParaRPr lang="en-US" dirty="0"/>
          </a:p>
          <a:p>
            <a:pPr defTabSz="470596">
              <a:defRPr/>
            </a:pPr>
            <a:r>
              <a:rPr lang="en-US" dirty="0"/>
              <a:t>What else is needed:</a:t>
            </a:r>
          </a:p>
          <a:p>
            <a:pPr marL="235298" indent="-235298" defTabSz="470596">
              <a:buFont typeface="Arial" panose="020B0604020202020204" pitchFamily="34" charset="0"/>
              <a:buAutoNum type="arabicParenR"/>
              <a:defRPr/>
            </a:pPr>
            <a:r>
              <a:rPr lang="en-US" i="1" dirty="0">
                <a:solidFill>
                  <a:srgbClr val="1E1E23"/>
                </a:solidFill>
              </a:rPr>
              <a:t>Computing power at the Edge: </a:t>
            </a:r>
          </a:p>
          <a:p>
            <a:pPr lvl="0" rtl="0"/>
            <a:r>
              <a:rPr lang="en-US" dirty="0"/>
              <a:t>Have a PC quality processor in the devices at the edge:  Processors are quite affordable at this point in time.  So Processor can be deployed in an industrial application like in a meter – without increasing the price of the device too much.</a:t>
            </a:r>
          </a:p>
          <a:p>
            <a:r>
              <a:rPr lang="en-US" dirty="0"/>
              <a:t> </a:t>
            </a:r>
          </a:p>
          <a:p>
            <a:r>
              <a:rPr lang="en-US" dirty="0"/>
              <a:t>So by using the technology that is already exists today – putting a processor in a meter (device) so to run </a:t>
            </a:r>
            <a:r>
              <a:rPr lang="en-US" u="sng" dirty="0"/>
              <a:t>software environment</a:t>
            </a:r>
            <a:r>
              <a:rPr lang="en-US" dirty="0"/>
              <a:t> on the device.    Where software applications can be downloaded on the meter/devices – so that it can do something with all of the measurements that are being taken today. </a:t>
            </a:r>
          </a:p>
          <a:p>
            <a:endParaRPr lang="en-US" dirty="0"/>
          </a:p>
          <a:p>
            <a:r>
              <a:rPr lang="en-US" dirty="0"/>
              <a:t>High resolution of data:  “near real-time data”</a:t>
            </a:r>
          </a:p>
          <a:p>
            <a:pPr defTabSz="470596">
              <a:defRPr/>
            </a:pPr>
            <a:endParaRPr lang="en-US" i="1" dirty="0">
              <a:solidFill>
                <a:srgbClr val="1E1E23"/>
              </a:solidFill>
            </a:endParaRPr>
          </a:p>
          <a:p>
            <a:pPr defTabSz="470596">
              <a:defRPr/>
            </a:pPr>
            <a:r>
              <a:rPr lang="en-US" i="1" dirty="0">
                <a:solidFill>
                  <a:srgbClr val="1E1E23"/>
                </a:solidFill>
              </a:rPr>
              <a:t>2)</a:t>
            </a:r>
            <a:r>
              <a:rPr lang="en-US" i="1" baseline="0" dirty="0">
                <a:solidFill>
                  <a:srgbClr val="1E1E23"/>
                </a:solidFill>
              </a:rPr>
              <a:t> New Communications Capability:</a:t>
            </a:r>
          </a:p>
          <a:p>
            <a:pPr defTabSz="470596">
              <a:defRPr/>
            </a:pPr>
            <a:r>
              <a:rPr lang="en-US" i="0" baseline="0" dirty="0">
                <a:solidFill>
                  <a:srgbClr val="1E1E23"/>
                </a:solidFill>
              </a:rPr>
              <a:t>To unlock the advance benefits that DI provides – the devices are to be able to communicate with each other “reliably” on the same network.</a:t>
            </a:r>
          </a:p>
          <a:p>
            <a:pPr defTabSz="470596">
              <a:defRPr/>
            </a:pPr>
            <a:r>
              <a:rPr lang="en-US" i="0" baseline="0" dirty="0">
                <a:solidFill>
                  <a:srgbClr val="1E1E23"/>
                </a:solidFill>
              </a:rPr>
              <a:t>	ACT:  Multi-media &amp; Multi-modulation- </a:t>
            </a:r>
            <a:r>
              <a:rPr lang="en-US" dirty="0"/>
              <a:t>combined solution – RF &amp; PLC).  </a:t>
            </a:r>
          </a:p>
          <a:p>
            <a:pPr marL="647069" lvl="1" indent="-176473">
              <a:buFont typeface="Arial" panose="020B0604020202020204" pitchFamily="34" charset="0"/>
              <a:buChar char="•"/>
            </a:pPr>
            <a:r>
              <a:rPr lang="en-US" dirty="0"/>
              <a:t>Single network solution incorporates two communications technologies - </a:t>
            </a:r>
            <a:r>
              <a:rPr lang="en-US" b="1" dirty="0"/>
              <a:t>RF and PLC</a:t>
            </a:r>
            <a:r>
              <a:rPr lang="en-US" dirty="0"/>
              <a:t> - on the same chipset that is completely standards based</a:t>
            </a:r>
          </a:p>
          <a:p>
            <a:pPr marL="647069" lvl="1" indent="-176473">
              <a:spcBef>
                <a:spcPts val="309"/>
              </a:spcBef>
              <a:buFont typeface="Arial" panose="020B0604020202020204" pitchFamily="34" charset="0"/>
              <a:buChar char="•"/>
            </a:pPr>
            <a:r>
              <a:rPr lang="en-US" dirty="0"/>
              <a:t>Devices Continuously monitors network for most reliable and fastest communication path</a:t>
            </a:r>
          </a:p>
          <a:p>
            <a:pPr marL="647069" lvl="1" indent="-176473">
              <a:spcBef>
                <a:spcPts val="309"/>
              </a:spcBef>
              <a:buFont typeface="Arial" panose="020B0604020202020204" pitchFamily="34" charset="0"/>
              <a:buChar char="•"/>
            </a:pPr>
            <a:r>
              <a:rPr lang="en-US" dirty="0"/>
              <a:t>Devices dynamically self-selects best communication path, from available media and modulation schemes</a:t>
            </a:r>
          </a:p>
          <a:p>
            <a:pPr marL="647069" lvl="1" indent="-176473">
              <a:spcBef>
                <a:spcPts val="309"/>
              </a:spcBef>
              <a:buFont typeface="Arial" panose="020B0604020202020204" pitchFamily="34" charset="0"/>
              <a:buChar char="•"/>
            </a:pPr>
            <a:r>
              <a:rPr lang="en-US" dirty="0"/>
              <a:t>Assured connectivity at highest available speed</a:t>
            </a:r>
          </a:p>
          <a:p>
            <a:pPr marL="647069" lvl="1" indent="-176473">
              <a:spcBef>
                <a:spcPts val="309"/>
              </a:spcBef>
              <a:buFont typeface="Arial" panose="020B0604020202020204" pitchFamily="34" charset="0"/>
              <a:buChar char="•"/>
            </a:pPr>
            <a:r>
              <a:rPr lang="en-US" dirty="0"/>
              <a:t>Solves key connectivity and deployment challenges including high rise buildings, underground meter vaults, changing RF  conditions and low density environments</a:t>
            </a:r>
          </a:p>
          <a:p>
            <a:pPr defTabSz="470596">
              <a:defRPr/>
            </a:pPr>
            <a:r>
              <a:rPr lang="en-US" dirty="0"/>
              <a:t>	The devices themselves determine which devices in 	their neighborhood they can speak to, which links they can create either 	through PLC/ RF and modulation.   Which link at any point in time – reliably and high performance enough to get them to the back 	office and talk to their peers most effectively.</a:t>
            </a:r>
          </a:p>
          <a:p>
            <a:pPr marL="176473" indent="-176473" defTabSz="470596">
              <a:buFontTx/>
              <a:buChar char="-"/>
              <a:defRPr/>
            </a:pPr>
            <a:endParaRPr lang="en-US" dirty="0"/>
          </a:p>
          <a:p>
            <a:pPr defTabSz="470596">
              <a:defRPr/>
            </a:pPr>
            <a:r>
              <a:rPr lang="en-US" dirty="0"/>
              <a:t>	P2P:  Having devices communicate with their peers, in a region and not just devices on the same transformer or same feeder.    </a:t>
            </a:r>
          </a:p>
          <a:p>
            <a:pPr defTabSz="470596">
              <a:defRPr/>
            </a:pPr>
            <a:endParaRPr lang="en-US" dirty="0"/>
          </a:p>
          <a:p>
            <a:pPr defTabSz="470596">
              <a:defRPr/>
            </a:pPr>
            <a:r>
              <a:rPr lang="en-US" dirty="0"/>
              <a:t>	Local Broadcast: another way the devices can speak to each other local.   Local broad casts allows a device to speak to many 	devices at the same time. </a:t>
            </a:r>
          </a:p>
          <a:p>
            <a:pPr defTabSz="470596">
              <a:defRPr/>
            </a:pPr>
            <a:r>
              <a:rPr lang="en-US" dirty="0"/>
              <a:t>A “one size fits all” communicate solution is not going to unlock the advance benefits and allow for P2P communication – which is key to the distributed intelligence capability.  A multi-link, multi-approach provides the reliability performance – all on the ipV6 network.   </a:t>
            </a:r>
          </a:p>
          <a:p>
            <a:pPr defTabSz="470596">
              <a:defRPr/>
            </a:pPr>
            <a:endParaRPr lang="en-US" i="1" dirty="0">
              <a:solidFill>
                <a:srgbClr val="1E1E23"/>
              </a:solidFill>
            </a:endParaRPr>
          </a:p>
          <a:p>
            <a:pPr defTabSz="470596">
              <a:defRPr/>
            </a:pPr>
            <a:r>
              <a:rPr lang="en-US" i="1" dirty="0">
                <a:solidFill>
                  <a:srgbClr val="1E1E23"/>
                </a:solidFill>
              </a:rPr>
              <a:t>3) Location Awareness: </a:t>
            </a:r>
            <a:r>
              <a:rPr lang="en-US" i="0" dirty="0">
                <a:solidFill>
                  <a:srgbClr val="1E1E23"/>
                </a:solidFill>
              </a:rPr>
              <a:t>the</a:t>
            </a:r>
            <a:r>
              <a:rPr lang="en-US" i="0" baseline="0" dirty="0">
                <a:solidFill>
                  <a:srgbClr val="1E1E23"/>
                </a:solidFill>
              </a:rPr>
              <a:t> devices are able, by speaking with their neighbors in their mesh </a:t>
            </a:r>
            <a:r>
              <a:rPr lang="en-US" dirty="0"/>
              <a:t>environment and figure out very quickly</a:t>
            </a:r>
          </a:p>
          <a:p>
            <a:pPr marL="176473" indent="-176473">
              <a:buFont typeface="Arial" panose="020B0604020202020204" pitchFamily="34" charset="0"/>
              <a:buChar char="•"/>
            </a:pPr>
            <a:r>
              <a:rPr lang="en-US" dirty="0"/>
              <a:t>What feeder they are on</a:t>
            </a:r>
          </a:p>
          <a:p>
            <a:pPr marL="176473" indent="-176473">
              <a:buFont typeface="Arial" panose="020B0604020202020204" pitchFamily="34" charset="0"/>
              <a:buChar char="•"/>
            </a:pPr>
            <a:r>
              <a:rPr lang="en-US" dirty="0"/>
              <a:t>Transformer they are under</a:t>
            </a:r>
          </a:p>
          <a:p>
            <a:pPr marL="176473" indent="-176473">
              <a:buFont typeface="Arial" panose="020B0604020202020204" pitchFamily="34" charset="0"/>
              <a:buChar char="•"/>
            </a:pPr>
            <a:r>
              <a:rPr lang="en-US" dirty="0"/>
              <a:t>What phase they are on</a:t>
            </a:r>
          </a:p>
          <a:p>
            <a:r>
              <a:rPr lang="en-US" dirty="0"/>
              <a:t> </a:t>
            </a:r>
          </a:p>
          <a:p>
            <a:r>
              <a:rPr lang="en-US" dirty="0"/>
              <a:t>By talking to their neighbors – the device can identify who else is on the same transformer, feeder and phase.  </a:t>
            </a:r>
          </a:p>
          <a:p>
            <a:r>
              <a:rPr lang="en-US" dirty="0"/>
              <a:t>So they know where “they are”  in terms of the topology of the network as well as they know where their neighbors are in terms of the topology of the network.    Having this knowledge is very powerful as it enables to makes decisions and take action.  The devices have local awareness in mind.</a:t>
            </a:r>
          </a:p>
          <a:p>
            <a:endParaRPr lang="en-US" i="1" dirty="0"/>
          </a:p>
          <a:p>
            <a:r>
              <a:rPr lang="en-US" i="1" dirty="0"/>
              <a:t>4) Open-Application Environment:  </a:t>
            </a:r>
          </a:p>
          <a:p>
            <a:endParaRPr lang="en-US" dirty="0"/>
          </a:p>
          <a:p>
            <a:pPr defTabSz="470596">
              <a:defRPr/>
            </a:pPr>
            <a:r>
              <a:rPr lang="en-US" dirty="0"/>
              <a:t>Having an standardized open environment platform following standards  or even open source. </a:t>
            </a:r>
            <a:r>
              <a:rPr lang="en-US" dirty="0">
                <a:solidFill>
                  <a:schemeClr val="bg1"/>
                </a:solidFill>
              </a:rPr>
              <a:t>Standards based, multi-application platform with plug-and-play interoperability for grid devices and applications</a:t>
            </a:r>
          </a:p>
          <a:p>
            <a:endParaRPr lang="en-US" dirty="0"/>
          </a:p>
          <a:p>
            <a:br>
              <a:rPr lang="en-US" dirty="0"/>
            </a:br>
            <a:r>
              <a:rPr lang="en-US" dirty="0"/>
              <a:t>This attracts an ecosystem of partners building solutions and applications that can be deployed on that platform.  </a:t>
            </a:r>
          </a:p>
        </p:txBody>
      </p:sp>
      <p:sp>
        <p:nvSpPr>
          <p:cNvPr id="4" name="Slide Number Placeholder 3"/>
          <p:cNvSpPr>
            <a:spLocks noGrp="1"/>
          </p:cNvSpPr>
          <p:nvPr>
            <p:ph type="sldNum" sz="quarter" idx="10"/>
          </p:nvPr>
        </p:nvSpPr>
        <p:spPr/>
        <p:txBody>
          <a:bodyPr/>
          <a:lstStyle/>
          <a:p>
            <a:pPr defTabSz="914400">
              <a:defRPr/>
            </a:pPr>
            <a:fld id="{01A42B29-18D3-B944-B9F9-4450E515845A}" type="slidenum">
              <a:rPr lang="en-US" sz="1800" kern="0" smtClean="0">
                <a:solidFill>
                  <a:prstClr val="black"/>
                </a:solidFill>
                <a:latin typeface="Calibri"/>
              </a:rPr>
              <a:pPr defTabSz="914400">
                <a:defRPr/>
              </a:pPr>
              <a:t>5</a:t>
            </a:fld>
            <a:endParaRPr lang="en-US" sz="1800" kern="0" dirty="0">
              <a:solidFill>
                <a:prstClr val="black"/>
              </a:solidFill>
              <a:latin typeface="Calibri"/>
            </a:endParaRPr>
          </a:p>
        </p:txBody>
      </p:sp>
    </p:spTree>
    <p:extLst>
      <p:ext uri="{BB962C8B-B14F-4D97-AF65-F5344CB8AC3E}">
        <p14:creationId xmlns:p14="http://schemas.microsoft.com/office/powerpoint/2010/main" val="252406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Itron’s philosophy</a:t>
            </a:r>
            <a:r>
              <a:rPr lang="en-US" baseline="0" dirty="0"/>
              <a:t> for data analytics is to analyze the operational data where it can be best utilized to create the most valuable outcome for the specific utility operational problem or issue.  Sometimes this is in the backoffice; sometimes at the network level, and sometimes at the local device level.</a:t>
            </a:r>
          </a:p>
          <a:p>
            <a:r>
              <a:rPr lang="en-US" baseline="0" dirty="0"/>
              <a:t>We will be working with Cisco and other partners to incorporate Network Use Cases at the CGR level</a:t>
            </a:r>
            <a:endParaRPr lang="en-US" dirty="0"/>
          </a:p>
        </p:txBody>
      </p:sp>
      <p:sp>
        <p:nvSpPr>
          <p:cNvPr id="4" name="Slide Number Placeholder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D4C9EE42-2C59-0F44-BDD2-A72B212826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82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9EE42-2C59-0F44-BDD2-A72B212826A7}" type="slidenum">
              <a:rPr lang="en-US" smtClean="0"/>
              <a:t>7</a:t>
            </a:fld>
            <a:endParaRPr lang="en-US" dirty="0"/>
          </a:p>
        </p:txBody>
      </p:sp>
    </p:spTree>
    <p:extLst>
      <p:ext uri="{BB962C8B-B14F-4D97-AF65-F5344CB8AC3E}">
        <p14:creationId xmlns:p14="http://schemas.microsoft.com/office/powerpoint/2010/main" val="19114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Itron has quietly become the </a:t>
            </a:r>
            <a:r>
              <a:rPr lang="en-US" sz="1200" i="1" kern="1200" dirty="0">
                <a:solidFill>
                  <a:schemeClr val="tx1"/>
                </a:solidFill>
                <a:effectLst/>
                <a:latin typeface="+mn-lt"/>
                <a:ea typeface="+mn-ea"/>
                <a:cs typeface="+mn-cs"/>
              </a:rPr>
              <a:t>market leader in remote solar</a:t>
            </a:r>
            <a:r>
              <a:rPr lang="en-US" sz="1200" kern="1200" dirty="0">
                <a:solidFill>
                  <a:schemeClr val="tx1"/>
                </a:solidFill>
                <a:effectLst/>
                <a:latin typeface="+mn-lt"/>
                <a:ea typeface="+mn-ea"/>
                <a:cs typeface="+mn-cs"/>
              </a:rPr>
              <a:t> monitoring and measurement. We are already engaged with many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owned systems providing solar PV metering services for almost </a:t>
            </a:r>
            <a:r>
              <a:rPr lang="en-US" sz="1200" u="sng" kern="1200" dirty="0">
                <a:solidFill>
                  <a:schemeClr val="tx1"/>
                </a:solidFill>
                <a:effectLst/>
                <a:latin typeface="+mn-lt"/>
                <a:ea typeface="+mn-ea"/>
                <a:cs typeface="+mn-cs"/>
              </a:rPr>
              <a:t>50,000 solar installations</a:t>
            </a:r>
            <a:r>
              <a:rPr lang="en-US" sz="1200" kern="1200" dirty="0">
                <a:solidFill>
                  <a:schemeClr val="tx1"/>
                </a:solidFill>
                <a:effectLst/>
                <a:latin typeface="+mn-lt"/>
                <a:ea typeface="+mn-ea"/>
                <a:cs typeface="+mn-cs"/>
              </a:rPr>
              <a:t>.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 solar gate product that interfaces with the solar converter to do monitoring and control.</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 edge applications to interface the meter on premise with the inverter to better manage energy</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0533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708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61950" y="290979"/>
            <a:ext cx="8229600" cy="461665"/>
          </a:xfrm>
          <a:prstGeom prst="rect">
            <a:avLst/>
          </a:prstGeom>
        </p:spPr>
        <p:txBody>
          <a:bodyPr vert="horz" lIns="91440" tIns="45720" rIns="91440" bIns="45720" rtlCol="0" anchor="ctr">
            <a:spAutoFit/>
          </a:bodyPr>
          <a:lstStyle>
            <a:lvl1pPr algn="l">
              <a:defRPr sz="2400" b="1" cap="all">
                <a:solidFill>
                  <a:srgbClr val="D02124"/>
                </a:solidFill>
              </a:defRPr>
            </a:lvl1pPr>
          </a:lstStyle>
          <a:p>
            <a:r>
              <a:rPr lang="en-US" dirty="0"/>
              <a:t>CLICK TO ADD TITLE</a:t>
            </a:r>
          </a:p>
        </p:txBody>
      </p:sp>
      <p:sp>
        <p:nvSpPr>
          <p:cNvPr id="13" name="Text Placeholder 2"/>
          <p:cNvSpPr>
            <a:spLocks noGrp="1"/>
          </p:cNvSpPr>
          <p:nvPr>
            <p:ph type="body" sz="quarter" idx="15"/>
          </p:nvPr>
        </p:nvSpPr>
        <p:spPr>
          <a:xfrm>
            <a:off x="361950" y="621724"/>
            <a:ext cx="8229600" cy="348927"/>
          </a:xfrm>
          <a:prstGeom prst="rect">
            <a:avLst/>
          </a:prstGeom>
        </p:spPr>
        <p:txBody>
          <a:bodyPr>
            <a:noAutofit/>
          </a:bodyPr>
          <a:lstStyle>
            <a:lvl1pPr marL="0" indent="0">
              <a:buNone/>
              <a:defRPr sz="1500">
                <a:solidFill>
                  <a:schemeClr val="tx2"/>
                </a:solidFill>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3088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61950" y="290980"/>
            <a:ext cx="8229600" cy="461665"/>
          </a:xfrm>
          <a:prstGeom prst="rect">
            <a:avLst/>
          </a:prstGeom>
        </p:spPr>
        <p:txBody>
          <a:bodyPr vert="horz" lIns="91440" tIns="45720" rIns="91440" bIns="45720" rtlCol="0" anchor="ctr">
            <a:spAutoFit/>
          </a:bodyPr>
          <a:lstStyle>
            <a:lvl1pPr algn="l">
              <a:defRPr sz="2400" b="1" cap="all">
                <a:solidFill>
                  <a:srgbClr val="D02124"/>
                </a:solidFill>
              </a:defRPr>
            </a:lvl1pPr>
          </a:lstStyle>
          <a:p>
            <a:r>
              <a:rPr lang="en-US" dirty="0"/>
              <a:t>CLICK TO ADD TITLE</a:t>
            </a:r>
          </a:p>
        </p:txBody>
      </p:sp>
      <p:sp>
        <p:nvSpPr>
          <p:cNvPr id="4"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352616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 HIGH">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0948"/>
            <a:ext cx="8229600" cy="461665"/>
          </a:xfrm>
          <a:prstGeom prst="rect">
            <a:avLst/>
          </a:prstGeom>
        </p:spPr>
        <p:txBody>
          <a:bodyPr vert="horz" lIns="91440" tIns="45720" rIns="91440" bIns="45720" rtlCol="0" anchor="ctr">
            <a:spAutoFit/>
          </a:bodyPr>
          <a:lstStyle>
            <a:lvl1pPr>
              <a:defRPr cap="all"/>
            </a:lvl1pPr>
          </a:lstStyle>
          <a:p>
            <a:r>
              <a:rPr lang="en-US" dirty="0"/>
              <a:t>CLICK TO ADD TITLE</a:t>
            </a:r>
          </a:p>
        </p:txBody>
      </p:sp>
      <p:sp>
        <p:nvSpPr>
          <p:cNvPr id="3" name="Text Placeholder 2"/>
          <p:cNvSpPr>
            <a:spLocks noGrp="1"/>
          </p:cNvSpPr>
          <p:nvPr>
            <p:ph type="body" sz="quarter" idx="15"/>
          </p:nvPr>
        </p:nvSpPr>
        <p:spPr>
          <a:xfrm>
            <a:off x="361950" y="621724"/>
            <a:ext cx="8229600" cy="348927"/>
          </a:xfrm>
          <a:prstGeom prst="rect">
            <a:avLst/>
          </a:prstGeom>
        </p:spPr>
        <p:txBody>
          <a:bodyPr>
            <a:noAutofit/>
          </a:bodyPr>
          <a:lstStyle>
            <a:lvl1pPr marL="0" indent="0">
              <a:buNone/>
              <a:defRPr sz="1499">
                <a:solidFill>
                  <a:schemeClr val="tx2"/>
                </a:solidFill>
              </a:defRPr>
            </a:lvl1pPr>
            <a:lvl2pPr marL="171296" indent="0">
              <a:buNone/>
              <a:defRPr sz="1499">
                <a:solidFill>
                  <a:schemeClr val="tx2"/>
                </a:solidFill>
              </a:defRPr>
            </a:lvl2pPr>
            <a:lvl3pPr marL="285493" indent="0">
              <a:buNone/>
              <a:defRPr sz="1499">
                <a:solidFill>
                  <a:schemeClr val="tx2"/>
                </a:solidFill>
              </a:defRPr>
            </a:lvl3pPr>
            <a:lvl4pPr marL="1370366" indent="0">
              <a:buNone/>
              <a:defRPr sz="1499">
                <a:solidFill>
                  <a:schemeClr val="tx2"/>
                </a:solidFill>
              </a:defRPr>
            </a:lvl4pPr>
            <a:lvl5pPr marL="1827154" indent="0">
              <a:buNone/>
              <a:defRPr sz="1499">
                <a:solidFill>
                  <a:schemeClr val="tx2"/>
                </a:solidFill>
              </a:defRPr>
            </a:lvl5pPr>
          </a:lstStyle>
          <a:p>
            <a:pPr lvl="0"/>
            <a:r>
              <a:rPr lang="en-US" dirty="0"/>
              <a:t>Click to edit Master text styles</a:t>
            </a:r>
          </a:p>
        </p:txBody>
      </p:sp>
      <p:sp>
        <p:nvSpPr>
          <p:cNvPr id="4" name="Text Placeholder 3"/>
          <p:cNvSpPr>
            <a:spLocks noGrp="1"/>
          </p:cNvSpPr>
          <p:nvPr>
            <p:ph type="body" sz="quarter" idx="16"/>
          </p:nvPr>
        </p:nvSpPr>
        <p:spPr>
          <a:xfrm>
            <a:off x="361950" y="1262481"/>
            <a:ext cx="8229600" cy="2620124"/>
          </a:xfrm>
          <a:prstGeom prst="rect">
            <a:avLst/>
          </a:prstGeom>
        </p:spPr>
        <p:txBody>
          <a:bodyPr vert="horz"/>
          <a:lstStyle>
            <a:lvl1pPr>
              <a:defRPr sz="1399">
                <a:solidFill>
                  <a:schemeClr val="bg1"/>
                </a:solidFill>
              </a:defRPr>
            </a:lvl1pPr>
            <a:lvl2pPr>
              <a:defRPr sz="1399">
                <a:solidFill>
                  <a:schemeClr val="bg1"/>
                </a:solidFill>
              </a:defRPr>
            </a:lvl2pPr>
            <a:lvl3pPr>
              <a:defRPr sz="1399">
                <a:solidFill>
                  <a:schemeClr val="bg1"/>
                </a:solidFill>
              </a:defRPr>
            </a:lvl3pPr>
            <a:lvl4pPr marL="628084" indent="-171296">
              <a:defRPr sz="1399">
                <a:solidFill>
                  <a:schemeClr val="bg1"/>
                </a:solidFill>
              </a:defRPr>
            </a:lvl4pPr>
            <a:lvl5pPr marL="799380" indent="-171296">
              <a:defRPr sz="13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30617386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0980"/>
            <a:ext cx="8229600" cy="461665"/>
          </a:xfrm>
          <a:prstGeom prst="rect">
            <a:avLst/>
          </a:prstGeom>
        </p:spPr>
        <p:txBody>
          <a:bodyPr vert="horz" lIns="91440" tIns="45720" rIns="91440" bIns="45720" rtlCol="0" anchor="ctr">
            <a:spAutoFit/>
          </a:bodyPr>
          <a:lstStyle>
            <a:lvl1pPr>
              <a:defRPr cap="all"/>
            </a:lvl1pPr>
          </a:lstStyle>
          <a:p>
            <a:r>
              <a:rPr lang="en-US" dirty="0"/>
              <a:t>CLICK TO ADD TITLE</a:t>
            </a:r>
          </a:p>
        </p:txBody>
      </p:sp>
      <p:sp>
        <p:nvSpPr>
          <p:cNvPr id="10" name="Text Placeholder 2"/>
          <p:cNvSpPr>
            <a:spLocks noGrp="1"/>
          </p:cNvSpPr>
          <p:nvPr>
            <p:ph type="body" sz="quarter" idx="15"/>
          </p:nvPr>
        </p:nvSpPr>
        <p:spPr>
          <a:xfrm>
            <a:off x="361950" y="621724"/>
            <a:ext cx="8229600" cy="348927"/>
          </a:xfrm>
          <a:prstGeom prst="rect">
            <a:avLst/>
          </a:prstGeom>
        </p:spPr>
        <p:txBody>
          <a:bodyPr>
            <a:noAutofit/>
          </a:bodyPr>
          <a:lstStyle>
            <a:lvl1pPr marL="0" indent="0">
              <a:buNone/>
              <a:defRPr sz="1500">
                <a:solidFill>
                  <a:schemeClr val="tx2"/>
                </a:solidFill>
              </a:defRPr>
            </a:lvl1pPr>
            <a:lvl2pPr marL="171446" indent="0">
              <a:buNone/>
              <a:defRPr sz="1500">
                <a:solidFill>
                  <a:schemeClr val="tx2"/>
                </a:solidFill>
              </a:defRPr>
            </a:lvl2pPr>
            <a:lvl3pPr marL="285743" indent="0">
              <a:buNone/>
              <a:defRPr sz="1500">
                <a:solidFill>
                  <a:schemeClr val="tx2"/>
                </a:solidFill>
              </a:defRPr>
            </a:lvl3pPr>
            <a:lvl4pPr marL="1371566" indent="0">
              <a:buNone/>
              <a:defRPr sz="1500">
                <a:solidFill>
                  <a:schemeClr val="tx2"/>
                </a:solidFill>
              </a:defRPr>
            </a:lvl4pPr>
            <a:lvl5pPr marL="1828754" indent="0">
              <a:buNone/>
              <a:defRPr sz="150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57500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Red">
    <p:bg>
      <p:bgPr>
        <a:solidFill>
          <a:schemeClr val="accent1"/>
        </a:solidFill>
        <a:effectLst/>
      </p:bgPr>
    </p:bg>
    <p:spTree>
      <p:nvGrpSpPr>
        <p:cNvPr id="1" name=""/>
        <p:cNvGrpSpPr/>
        <p:nvPr/>
      </p:nvGrpSpPr>
      <p:grpSpPr>
        <a:xfrm>
          <a:off x="0" y="0"/>
          <a:ext cx="0" cy="0"/>
          <a:chOff x="0" y="0"/>
          <a:chExt cx="0" cy="0"/>
        </a:xfrm>
      </p:grpSpPr>
      <p:sp>
        <p:nvSpPr>
          <p:cNvPr id="4" name="Title 6"/>
          <p:cNvSpPr>
            <a:spLocks noGrp="1"/>
          </p:cNvSpPr>
          <p:nvPr>
            <p:ph type="title" hasCustomPrompt="1"/>
          </p:nvPr>
        </p:nvSpPr>
        <p:spPr>
          <a:xfrm>
            <a:off x="457200" y="2749214"/>
            <a:ext cx="8229600" cy="523220"/>
          </a:xfrm>
          <a:prstGeom prst="rect">
            <a:avLst/>
          </a:prstGeom>
        </p:spPr>
        <p:txBody>
          <a:bodyPr vert="horz">
            <a:spAutoFit/>
          </a:bodyPr>
          <a:lstStyle>
            <a:lvl1pPr algn="l">
              <a:defRPr sz="2800" b="1" cap="all" spc="-60">
                <a:solidFill>
                  <a:srgbClr val="FFFFFF"/>
                </a:solidFill>
                <a:latin typeface="Arial"/>
                <a:cs typeface="Arial"/>
              </a:defRPr>
            </a:lvl1pPr>
          </a:lstStyle>
          <a:p>
            <a:r>
              <a:rPr lang="en-US" dirty="0"/>
              <a:t>CLICK TO EDIT MASTER TITLE STYLE</a:t>
            </a:r>
          </a:p>
        </p:txBody>
      </p:sp>
      <p:sp>
        <p:nvSpPr>
          <p:cNvPr id="7" name="Text Placeholder 6"/>
          <p:cNvSpPr>
            <a:spLocks noGrp="1"/>
          </p:cNvSpPr>
          <p:nvPr>
            <p:ph type="body" sz="quarter" idx="10"/>
          </p:nvPr>
        </p:nvSpPr>
        <p:spPr>
          <a:xfrm>
            <a:off x="457200" y="3168651"/>
            <a:ext cx="6832600" cy="368300"/>
          </a:xfrm>
          <a:prstGeom prst="rect">
            <a:avLst/>
          </a:prstGeom>
        </p:spPr>
        <p:txBody>
          <a:bodyPr vert="horz"/>
          <a:lstStyle>
            <a:lvl1pPr marL="0" indent="0">
              <a:buNone/>
              <a:defRPr sz="1600">
                <a:solidFill>
                  <a:srgbClr val="FFFFFE"/>
                </a:solidFill>
              </a:defRPr>
            </a:lvl1pPr>
            <a:lvl2pPr marL="457189" indent="0">
              <a:buNone/>
              <a:defRPr sz="1600">
                <a:solidFill>
                  <a:srgbClr val="FFFFFE"/>
                </a:solidFill>
              </a:defRPr>
            </a:lvl2pPr>
            <a:lvl3pPr marL="914378" indent="0">
              <a:buNone/>
              <a:defRPr sz="1600">
                <a:solidFill>
                  <a:srgbClr val="FFFFFE"/>
                </a:solidFill>
              </a:defRPr>
            </a:lvl3pPr>
            <a:lvl4pPr marL="1371566" indent="0">
              <a:buNone/>
              <a:defRPr sz="1600">
                <a:solidFill>
                  <a:srgbClr val="FFFFFE"/>
                </a:solidFill>
              </a:defRPr>
            </a:lvl4pPr>
            <a:lvl5pPr marL="1828754" indent="0">
              <a:buNone/>
              <a:defRPr sz="1600">
                <a:solidFill>
                  <a:srgbClr val="FFFFFE"/>
                </a:solidFill>
              </a:defRPr>
            </a:lvl5pPr>
          </a:lstStyle>
          <a:p>
            <a:pPr lvl="0"/>
            <a:r>
              <a:rPr lang="en-US" dirty="0"/>
              <a:t>Click to edit Master text styles</a:t>
            </a:r>
          </a:p>
        </p:txBody>
      </p:sp>
    </p:spTree>
    <p:extLst>
      <p:ext uri="{BB962C8B-B14F-4D97-AF65-F5344CB8AC3E}">
        <p14:creationId xmlns:p14="http://schemas.microsoft.com/office/powerpoint/2010/main" val="403100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bg>
      <p:bgPr>
        <a:solidFill>
          <a:srgbClr val="004B69"/>
        </a:solidFill>
        <a:effectLst/>
      </p:bgPr>
    </p:bg>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457200" y="2749214"/>
            <a:ext cx="8229600" cy="523220"/>
          </a:xfrm>
          <a:prstGeom prst="rect">
            <a:avLst/>
          </a:prstGeom>
        </p:spPr>
        <p:txBody>
          <a:bodyPr vert="horz">
            <a:spAutoFit/>
          </a:bodyPr>
          <a:lstStyle>
            <a:lvl1pPr algn="l">
              <a:defRPr sz="2800" b="1" cap="all" spc="-60">
                <a:solidFill>
                  <a:srgbClr val="FFFFFF"/>
                </a:solidFill>
                <a:latin typeface="Arial"/>
                <a:cs typeface="Arial"/>
              </a:defRPr>
            </a:lvl1pPr>
          </a:lstStyle>
          <a:p>
            <a:r>
              <a:rPr lang="en-US" dirty="0"/>
              <a:t>CLICK TO EDIT MASTER TITLE STYLE</a:t>
            </a:r>
          </a:p>
        </p:txBody>
      </p:sp>
      <p:sp>
        <p:nvSpPr>
          <p:cNvPr id="7" name="Text Placeholder 6"/>
          <p:cNvSpPr>
            <a:spLocks noGrp="1"/>
          </p:cNvSpPr>
          <p:nvPr>
            <p:ph type="body" sz="quarter" idx="10"/>
          </p:nvPr>
        </p:nvSpPr>
        <p:spPr>
          <a:xfrm>
            <a:off x="457200" y="3168651"/>
            <a:ext cx="6832600" cy="368300"/>
          </a:xfrm>
          <a:prstGeom prst="rect">
            <a:avLst/>
          </a:prstGeom>
        </p:spPr>
        <p:txBody>
          <a:bodyPr vert="horz"/>
          <a:lstStyle>
            <a:lvl1pPr marL="0" indent="0">
              <a:buNone/>
              <a:defRPr sz="1600">
                <a:solidFill>
                  <a:srgbClr val="FFFFFE"/>
                </a:solidFill>
              </a:defRPr>
            </a:lvl1pPr>
            <a:lvl2pPr marL="457189" indent="0">
              <a:buNone/>
              <a:defRPr sz="1600">
                <a:solidFill>
                  <a:srgbClr val="FFFFFE"/>
                </a:solidFill>
              </a:defRPr>
            </a:lvl2pPr>
            <a:lvl3pPr marL="914378" indent="0">
              <a:buNone/>
              <a:defRPr sz="1600">
                <a:solidFill>
                  <a:srgbClr val="FFFFFE"/>
                </a:solidFill>
              </a:defRPr>
            </a:lvl3pPr>
            <a:lvl4pPr marL="1371566" indent="0">
              <a:buNone/>
              <a:defRPr sz="1600">
                <a:solidFill>
                  <a:srgbClr val="FFFFFE"/>
                </a:solidFill>
              </a:defRPr>
            </a:lvl4pPr>
            <a:lvl5pPr marL="1828754" indent="0">
              <a:buNone/>
              <a:defRPr sz="1600">
                <a:solidFill>
                  <a:srgbClr val="FFFFFE"/>
                </a:solidFill>
              </a:defRPr>
            </a:lvl5pPr>
          </a:lstStyle>
          <a:p>
            <a:pPr lvl="0"/>
            <a:r>
              <a:rPr lang="en-US" dirty="0"/>
              <a:t>Click to edit Master text styles</a:t>
            </a:r>
          </a:p>
        </p:txBody>
      </p:sp>
    </p:spTree>
    <p:extLst>
      <p:ext uri="{BB962C8B-B14F-4D97-AF65-F5344CB8AC3E}">
        <p14:creationId xmlns:p14="http://schemas.microsoft.com/office/powerpoint/2010/main" val="282720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0979"/>
            <a:ext cx="8229600" cy="461665"/>
          </a:xfrm>
          <a:prstGeom prst="rect">
            <a:avLst/>
          </a:prstGeom>
        </p:spPr>
        <p:txBody>
          <a:bodyPr vert="horz" lIns="91440" tIns="45720" rIns="91440" bIns="45720" rtlCol="0" anchor="ctr">
            <a:spAutoFit/>
          </a:bodyPr>
          <a:lstStyle>
            <a:lvl1pPr>
              <a:defRPr cap="all"/>
            </a:lvl1pPr>
          </a:lstStyle>
          <a:p>
            <a:r>
              <a:rPr lang="en-US" dirty="0"/>
              <a:t>CLICK TO ADD TITLE</a:t>
            </a:r>
          </a:p>
        </p:txBody>
      </p:sp>
      <p:sp>
        <p:nvSpPr>
          <p:cNvPr id="10" name="Text Placeholder 2"/>
          <p:cNvSpPr>
            <a:spLocks noGrp="1"/>
          </p:cNvSpPr>
          <p:nvPr>
            <p:ph type="body" sz="quarter" idx="15"/>
          </p:nvPr>
        </p:nvSpPr>
        <p:spPr>
          <a:xfrm>
            <a:off x="361950" y="621724"/>
            <a:ext cx="8229600" cy="348927"/>
          </a:xfrm>
          <a:prstGeom prst="rect">
            <a:avLst/>
          </a:prstGeom>
        </p:spPr>
        <p:txBody>
          <a:bodyPr>
            <a:noAutofit/>
          </a:bodyPr>
          <a:lstStyle>
            <a:lvl1pPr marL="0" indent="0">
              <a:buNone/>
              <a:defRPr sz="1500">
                <a:solidFill>
                  <a:schemeClr val="tx2"/>
                </a:solidFill>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04075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 HIGH">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0948"/>
            <a:ext cx="8229600" cy="461665"/>
          </a:xfrm>
          <a:prstGeom prst="rect">
            <a:avLst/>
          </a:prstGeom>
        </p:spPr>
        <p:txBody>
          <a:bodyPr vert="horz" lIns="91440" tIns="45720" rIns="91440" bIns="45720" rtlCol="0" anchor="ctr">
            <a:spAutoFit/>
          </a:bodyPr>
          <a:lstStyle>
            <a:lvl1pPr>
              <a:defRPr cap="all"/>
            </a:lvl1pPr>
          </a:lstStyle>
          <a:p>
            <a:r>
              <a:rPr lang="en-US" dirty="0"/>
              <a:t>CLICK TO ADD TITLE</a:t>
            </a:r>
          </a:p>
        </p:txBody>
      </p:sp>
      <p:sp>
        <p:nvSpPr>
          <p:cNvPr id="3" name="Text Placeholder 2"/>
          <p:cNvSpPr>
            <a:spLocks noGrp="1"/>
          </p:cNvSpPr>
          <p:nvPr>
            <p:ph type="body" sz="quarter" idx="15"/>
          </p:nvPr>
        </p:nvSpPr>
        <p:spPr>
          <a:xfrm>
            <a:off x="361950" y="621724"/>
            <a:ext cx="8229600" cy="348927"/>
          </a:xfrm>
          <a:prstGeom prst="rect">
            <a:avLst/>
          </a:prstGeom>
        </p:spPr>
        <p:txBody>
          <a:bodyPr>
            <a:noAutofit/>
          </a:bodyPr>
          <a:lstStyle>
            <a:lvl1pPr marL="0" indent="0">
              <a:buNone/>
              <a:defRPr sz="1499">
                <a:solidFill>
                  <a:schemeClr val="tx2"/>
                </a:solidFill>
              </a:defRPr>
            </a:lvl1pPr>
            <a:lvl2pPr marL="171296" indent="0">
              <a:buNone/>
              <a:defRPr sz="1499">
                <a:solidFill>
                  <a:schemeClr val="tx2"/>
                </a:solidFill>
              </a:defRPr>
            </a:lvl2pPr>
            <a:lvl3pPr marL="285493" indent="0">
              <a:buNone/>
              <a:defRPr sz="1499">
                <a:solidFill>
                  <a:schemeClr val="tx2"/>
                </a:solidFill>
              </a:defRPr>
            </a:lvl3pPr>
            <a:lvl4pPr marL="1370366" indent="0">
              <a:buNone/>
              <a:defRPr sz="1499">
                <a:solidFill>
                  <a:schemeClr val="tx2"/>
                </a:solidFill>
              </a:defRPr>
            </a:lvl4pPr>
            <a:lvl5pPr marL="1827154" indent="0">
              <a:buNone/>
              <a:defRPr sz="1499">
                <a:solidFill>
                  <a:schemeClr val="tx2"/>
                </a:solidFill>
              </a:defRPr>
            </a:lvl5pPr>
          </a:lstStyle>
          <a:p>
            <a:pPr lvl="0"/>
            <a:r>
              <a:rPr lang="en-US" dirty="0"/>
              <a:t>Click to edit Master text styles</a:t>
            </a:r>
          </a:p>
        </p:txBody>
      </p:sp>
      <p:sp>
        <p:nvSpPr>
          <p:cNvPr id="4" name="Text Placeholder 3"/>
          <p:cNvSpPr>
            <a:spLocks noGrp="1"/>
          </p:cNvSpPr>
          <p:nvPr>
            <p:ph type="body" sz="quarter" idx="16"/>
          </p:nvPr>
        </p:nvSpPr>
        <p:spPr>
          <a:xfrm>
            <a:off x="361950" y="1262481"/>
            <a:ext cx="8229600" cy="2620124"/>
          </a:xfrm>
          <a:prstGeom prst="rect">
            <a:avLst/>
          </a:prstGeom>
        </p:spPr>
        <p:txBody>
          <a:bodyPr vert="horz"/>
          <a:lstStyle>
            <a:lvl1pPr>
              <a:defRPr sz="1399">
                <a:solidFill>
                  <a:schemeClr val="bg1"/>
                </a:solidFill>
              </a:defRPr>
            </a:lvl1pPr>
            <a:lvl2pPr>
              <a:defRPr sz="1399">
                <a:solidFill>
                  <a:schemeClr val="bg1"/>
                </a:solidFill>
              </a:defRPr>
            </a:lvl2pPr>
            <a:lvl3pPr>
              <a:defRPr sz="1399">
                <a:solidFill>
                  <a:schemeClr val="bg1"/>
                </a:solidFill>
              </a:defRPr>
            </a:lvl3pPr>
            <a:lvl4pPr marL="628084" indent="-171296">
              <a:defRPr sz="1399">
                <a:solidFill>
                  <a:schemeClr val="bg1"/>
                </a:solidFill>
              </a:defRPr>
            </a:lvl4pPr>
            <a:lvl5pPr marL="799380" indent="-171296">
              <a:defRPr sz="13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71231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Slide - 1 Col HIGH">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57200" y="291158"/>
            <a:ext cx="8229600" cy="461238"/>
          </a:xfrm>
          <a:prstGeom prst="rect">
            <a:avLst/>
          </a:prstGeom>
        </p:spPr>
        <p:txBody>
          <a:bodyPr vert="horz" lIns="91440" tIns="45720" rIns="91440" bIns="45720" rtlCol="0" anchor="ctr">
            <a:spAutoFit/>
          </a:bodyPr>
          <a:lstStyle>
            <a:lvl1pPr>
              <a:defRPr/>
            </a:lvl1pPr>
          </a:lstStyle>
          <a:p>
            <a:r>
              <a:rPr lang="en-US" dirty="0"/>
              <a:t>CLICK TO ADD TITLE</a:t>
            </a:r>
          </a:p>
        </p:txBody>
      </p:sp>
      <p:sp>
        <p:nvSpPr>
          <p:cNvPr id="12" name="Content Placeholder 11"/>
          <p:cNvSpPr>
            <a:spLocks noGrp="1"/>
          </p:cNvSpPr>
          <p:nvPr>
            <p:ph sz="quarter" idx="13"/>
          </p:nvPr>
        </p:nvSpPr>
        <p:spPr>
          <a:xfrm>
            <a:off x="457200" y="1200190"/>
            <a:ext cx="7899400" cy="1666606"/>
          </a:xfrm>
          <a:prstGeom prst="rect">
            <a:avLst/>
          </a:prstGeom>
        </p:spPr>
        <p:txBody>
          <a:bodyPr>
            <a:spAutoFit/>
          </a:bodyPr>
          <a:lstStyle>
            <a:lvl4pPr marL="1199070" indent="-171296">
              <a:buClr>
                <a:srgbClr val="D02124"/>
              </a:buClr>
              <a:buSzPct val="60000"/>
              <a:buFont typeface="Courier New"/>
              <a:buChar char="o"/>
              <a:defRPr/>
            </a:lvl4pPr>
            <a:lvl5pPr marL="1541661" indent="-171296">
              <a:buClr>
                <a:srgbClr val="D02124"/>
              </a:buClr>
              <a:buSzPct val="80000"/>
              <a:buFont typeface="Lucida Grande"/>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p:cNvSpPr>
            <a:spLocks noGrp="1"/>
          </p:cNvSpPr>
          <p:nvPr>
            <p:ph sz="quarter" idx="14" hasCustomPrompt="1"/>
          </p:nvPr>
        </p:nvSpPr>
        <p:spPr>
          <a:xfrm>
            <a:off x="457200" y="669547"/>
            <a:ext cx="7899400" cy="276743"/>
          </a:xfrm>
          <a:prstGeom prst="rect">
            <a:avLst/>
          </a:prstGeom>
        </p:spPr>
        <p:txBody>
          <a:bodyPr>
            <a:spAutoFit/>
          </a:bodyPr>
          <a:lstStyle>
            <a:lvl1pPr marL="0" indent="0">
              <a:buNone/>
              <a:defRPr sz="1199" baseline="0">
                <a:solidFill>
                  <a:srgbClr val="5A5A5F"/>
                </a:solidFill>
              </a:defRPr>
            </a:lvl1pPr>
            <a:lvl4pPr marL="1199070" indent="-171296">
              <a:buClr>
                <a:srgbClr val="D02124"/>
              </a:buClr>
              <a:buSzPct val="60000"/>
              <a:buFont typeface="Courier New"/>
              <a:buChar char="o"/>
              <a:defRPr/>
            </a:lvl4pPr>
            <a:lvl5pPr marL="1541661" indent="-171296">
              <a:buClr>
                <a:srgbClr val="D02124"/>
              </a:buClr>
              <a:buSzPct val="80000"/>
              <a:buFont typeface="Lucida Grande"/>
              <a:buChar char="-"/>
              <a:defRPr/>
            </a:lvl5pPr>
          </a:lstStyle>
          <a:p>
            <a:pPr lvl="0"/>
            <a:r>
              <a:rPr lang="en-US" sz="1199" dirty="0"/>
              <a:t>Click to edit slide subtitle.</a:t>
            </a:r>
            <a:endParaRPr lang="en-US" dirty="0"/>
          </a:p>
        </p:txBody>
      </p:sp>
    </p:spTree>
    <p:extLst>
      <p:ext uri="{BB962C8B-B14F-4D97-AF65-F5344CB8AC3E}">
        <p14:creationId xmlns:p14="http://schemas.microsoft.com/office/powerpoint/2010/main" val="79793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1E23"/>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3307409"/>
            <a:ext cx="8229600" cy="461665"/>
          </a:xfrm>
          <a:prstGeom prst="rect">
            <a:avLst/>
          </a:prstGeom>
        </p:spPr>
        <p:txBody>
          <a:bodyPr vert="horz" lIns="91438" tIns="45719" rIns="91438" bIns="45719">
            <a:spAutoFit/>
          </a:bodyPr>
          <a:lstStyle>
            <a:lvl1pPr algn="l">
              <a:defRPr sz="2400" b="1">
                <a:solidFill>
                  <a:srgbClr val="FFFFFE"/>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04561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6171C"/>
        </a:solidFill>
        <a:effectLst/>
      </p:bgPr>
    </p:b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457200" y="3307409"/>
            <a:ext cx="8229600" cy="461665"/>
          </a:xfrm>
          <a:prstGeom prst="rect">
            <a:avLst/>
          </a:prstGeom>
        </p:spPr>
        <p:txBody>
          <a:bodyPr vert="horz" lIns="91438" tIns="45719" rIns="91438" bIns="45719">
            <a:spAutoFit/>
          </a:bodyPr>
          <a:lstStyle>
            <a:lvl1pPr algn="l">
              <a:defRPr sz="2400" b="1">
                <a:solidFill>
                  <a:srgbClr val="FFFFFE"/>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74806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587C"/>
        </a:solidFill>
        <a:effectLst/>
      </p:bgPr>
    </p:bg>
    <p:spTree>
      <p:nvGrpSpPr>
        <p:cNvPr id="1" name=""/>
        <p:cNvGrpSpPr/>
        <p:nvPr/>
      </p:nvGrpSpPr>
      <p:grpSpPr>
        <a:xfrm>
          <a:off x="0" y="0"/>
          <a:ext cx="0" cy="0"/>
          <a:chOff x="0" y="0"/>
          <a:chExt cx="0" cy="0"/>
        </a:xfrm>
      </p:grpSpPr>
      <p:sp>
        <p:nvSpPr>
          <p:cNvPr id="10" name="Title 4"/>
          <p:cNvSpPr>
            <a:spLocks noGrp="1"/>
          </p:cNvSpPr>
          <p:nvPr>
            <p:ph type="title" hasCustomPrompt="1"/>
          </p:nvPr>
        </p:nvSpPr>
        <p:spPr>
          <a:xfrm>
            <a:off x="457200" y="3307409"/>
            <a:ext cx="8229600" cy="461665"/>
          </a:xfrm>
          <a:prstGeom prst="rect">
            <a:avLst/>
          </a:prstGeom>
        </p:spPr>
        <p:txBody>
          <a:bodyPr vert="horz" lIns="91438" tIns="45719" rIns="91438" bIns="45719">
            <a:spAutoFit/>
          </a:bodyPr>
          <a:lstStyle>
            <a:lvl1pPr algn="l">
              <a:defRPr sz="2400" b="1">
                <a:solidFill>
                  <a:srgbClr val="FFFFFE"/>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89199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0979"/>
            <a:ext cx="8229600" cy="461665"/>
          </a:xfrm>
          <a:prstGeom prst="rect">
            <a:avLst/>
          </a:prstGeom>
        </p:spPr>
        <p:txBody>
          <a:bodyPr vert="horz" lIns="91440" tIns="45720" rIns="91440" bIns="45720" rtlCol="0" anchor="ctr">
            <a:spAutoFit/>
          </a:bodyPr>
          <a:lstStyle>
            <a:lvl1pPr>
              <a:defRPr cap="all"/>
            </a:lvl1pPr>
          </a:lstStyle>
          <a:p>
            <a:r>
              <a:rPr lang="en-US" dirty="0"/>
              <a:t>CLICK TO ADD TITLE</a:t>
            </a:r>
          </a:p>
        </p:txBody>
      </p:sp>
    </p:spTree>
    <p:extLst>
      <p:ext uri="{BB962C8B-B14F-4D97-AF65-F5344CB8AC3E}">
        <p14:creationId xmlns:p14="http://schemas.microsoft.com/office/powerpoint/2010/main" val="9063774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97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FFFF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599"/>
            </a:lvl1pPr>
          </a:lstStyle>
          <a:p>
            <a:endParaRPr lang="en-US" dirty="0"/>
          </a:p>
        </p:txBody>
      </p:sp>
    </p:spTree>
    <p:extLst>
      <p:ext uri="{BB962C8B-B14F-4D97-AF65-F5344CB8AC3E}">
        <p14:creationId xmlns:p14="http://schemas.microsoft.com/office/powerpoint/2010/main" val="404541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296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pic>
        <p:nvPicPr>
          <p:cNvPr id="5" name="Picture 4" descr="Itron_Solo_Pos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6" name="Straight Connector 5"/>
          <p:cNvCxnSpPr/>
          <p:nvPr userDrawn="1"/>
        </p:nvCxnSpPr>
        <p:spPr>
          <a:xfrm>
            <a:off x="314110" y="4815191"/>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8" name="Footer Placeholder 4"/>
          <p:cNvSpPr txBox="1">
            <a:spLocks/>
          </p:cNvSpPr>
          <p:nvPr userDrawn="1"/>
        </p:nvSpPr>
        <p:spPr>
          <a:xfrm>
            <a:off x="8538882" y="4808323"/>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5D82F4BF-2B7D-6F47-81AF-6BF0EBCC3EEC}" type="slidenum">
              <a:rPr lang="en-US" sz="900" smtClean="0"/>
              <a:t>‹#›</a:t>
            </a:fld>
            <a:endParaRPr lang="en-US" sz="900" dirty="0"/>
          </a:p>
        </p:txBody>
      </p:sp>
      <p:sp>
        <p:nvSpPr>
          <p:cNvPr id="9"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1492776325"/>
      </p:ext>
    </p:extLst>
  </p:cSld>
  <p:clrMap bg1="lt1" tx1="dk1" bg2="lt2" tx2="dk2" accent1="accent1" accent2="accent2" accent3="accent3" accent4="accent4" accent5="accent5" accent6="accent6" hlink="hlink" folHlink="folHlink"/>
  <p:sldLayoutIdLst>
    <p:sldLayoutId id="2147483660" r:id="rId1"/>
  </p:sldLayoutIdLst>
  <p:hf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descr="Itron_Solo_Pos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6" name="Straight Connector 5"/>
          <p:cNvCxnSpPr/>
          <p:nvPr userDrawn="1"/>
        </p:nvCxnSpPr>
        <p:spPr>
          <a:xfrm>
            <a:off x="314110" y="4815191"/>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10" name="Footer Placeholder 4"/>
          <p:cNvSpPr txBox="1">
            <a:spLocks/>
          </p:cNvSpPr>
          <p:nvPr userDrawn="1"/>
        </p:nvSpPr>
        <p:spPr>
          <a:xfrm>
            <a:off x="8538882" y="4808323"/>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5D82F4BF-2B7D-6F47-81AF-6BF0EBCC3EEC}" type="slidenum">
              <a:rPr lang="en-US" sz="900" smtClean="0"/>
              <a:t>‹#›</a:t>
            </a:fld>
            <a:endParaRPr lang="en-US" sz="900" dirty="0"/>
          </a:p>
        </p:txBody>
      </p:sp>
      <p:sp>
        <p:nvSpPr>
          <p:cNvPr id="11"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3089464994"/>
      </p:ext>
    </p:extLst>
  </p:cSld>
  <p:clrMap bg1="lt1" tx1="dk1" bg2="lt2" tx2="dk2" accent1="accent1" accent2="accent2" accent3="accent3" accent4="accent4" accent5="accent5" accent6="accent6" hlink="hlink" folHlink="folHlink"/>
  <p:sldLayoutIdLst>
    <p:sldLayoutId id="2147483880" r:id="rId1"/>
  </p:sldLayoutIdLst>
  <p:transition>
    <p:fade/>
  </p:transition>
  <p:hf hdr="0" dt="0"/>
  <p:txStyles>
    <p:titleStyle>
      <a:lvl1pPr algn="l" defTabSz="456789" rtl="0" eaLnBrk="1" latinLnBrk="0" hangingPunct="1">
        <a:spcBef>
          <a:spcPct val="0"/>
        </a:spcBef>
        <a:buNone/>
        <a:defRPr sz="2398" b="1" kern="1200" cap="all">
          <a:solidFill>
            <a:srgbClr val="CF2124"/>
          </a:solidFill>
          <a:latin typeface="Arial"/>
          <a:ea typeface="+mj-ea"/>
          <a:cs typeface="Arial"/>
        </a:defRPr>
      </a:lvl1pPr>
    </p:titleStyle>
    <p:bodyStyle>
      <a:lvl1pPr marL="171296" indent="-171296" algn="l" defTabSz="456789" rtl="0" eaLnBrk="1" latinLnBrk="0" hangingPunct="1">
        <a:spcBef>
          <a:spcPct val="20000"/>
        </a:spcBef>
        <a:buClr>
          <a:srgbClr val="D02124"/>
        </a:buClr>
        <a:buFont typeface="Lucida Grande"/>
        <a:buChar char="»"/>
        <a:defRPr sz="1599" kern="1200">
          <a:solidFill>
            <a:schemeClr val="tx1"/>
          </a:solidFill>
          <a:latin typeface="Arial"/>
          <a:ea typeface="+mn-ea"/>
          <a:cs typeface="Arial"/>
        </a:defRPr>
      </a:lvl1pPr>
      <a:lvl2pPr marL="285493" indent="-114197" algn="l" defTabSz="456789" rtl="0" eaLnBrk="1" latinLnBrk="0" hangingPunct="1">
        <a:spcBef>
          <a:spcPct val="20000"/>
        </a:spcBef>
        <a:buClr>
          <a:srgbClr val="D02124"/>
        </a:buClr>
        <a:buSzPct val="100000"/>
        <a:buFont typeface="Arial"/>
        <a:buChar char="•"/>
        <a:defRPr sz="1599" kern="1200">
          <a:solidFill>
            <a:schemeClr val="tx1"/>
          </a:solidFill>
          <a:latin typeface="Arial"/>
          <a:ea typeface="+mn-ea"/>
          <a:cs typeface="Arial"/>
        </a:defRPr>
      </a:lvl2pPr>
      <a:lvl3pPr marL="456789" indent="-171296" algn="l" defTabSz="456789" rtl="0" eaLnBrk="1" latinLnBrk="0" hangingPunct="1">
        <a:spcBef>
          <a:spcPct val="20000"/>
        </a:spcBef>
        <a:buClr>
          <a:srgbClr val="D02124"/>
        </a:buClr>
        <a:buSzPct val="80000"/>
        <a:buFont typeface="Lucida Grande"/>
        <a:buChar char="-"/>
        <a:defRPr sz="1599" kern="1200" baseline="0">
          <a:solidFill>
            <a:schemeClr val="tx1"/>
          </a:solidFill>
          <a:latin typeface="Arial"/>
          <a:ea typeface="+mn-ea"/>
          <a:cs typeface="+mn-cs"/>
        </a:defRPr>
      </a:lvl3pPr>
      <a:lvl4pPr marL="1598760" indent="-228394" algn="l" defTabSz="456789" rtl="0" eaLnBrk="1" latinLnBrk="0" hangingPunct="1">
        <a:spcBef>
          <a:spcPct val="20000"/>
        </a:spcBef>
        <a:buFont typeface="Arial"/>
        <a:buChar char="–"/>
        <a:defRPr sz="1998" kern="1200">
          <a:solidFill>
            <a:schemeClr val="tx1"/>
          </a:solidFill>
          <a:latin typeface="+mn-lt"/>
          <a:ea typeface="+mn-ea"/>
          <a:cs typeface="+mn-cs"/>
        </a:defRPr>
      </a:lvl4pPr>
      <a:lvl5pPr marL="2055548" indent="-228394" algn="l" defTabSz="456789" rtl="0" eaLnBrk="1" latinLnBrk="0" hangingPunct="1">
        <a:spcBef>
          <a:spcPct val="20000"/>
        </a:spcBef>
        <a:buFont typeface="Arial"/>
        <a:buChar char="»"/>
        <a:defRPr sz="1998" kern="1200">
          <a:solidFill>
            <a:schemeClr val="tx1"/>
          </a:solidFill>
          <a:latin typeface="+mn-lt"/>
          <a:ea typeface="+mn-ea"/>
          <a:cs typeface="+mn-cs"/>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Picture 3" descr="Itron_Solo_Pos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5" name="Straight Connector 4"/>
          <p:cNvCxnSpPr/>
          <p:nvPr userDrawn="1"/>
        </p:nvCxnSpPr>
        <p:spPr>
          <a:xfrm>
            <a:off x="314110" y="4815191"/>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7" name="Footer Placeholder 4"/>
          <p:cNvSpPr txBox="1">
            <a:spLocks/>
          </p:cNvSpPr>
          <p:nvPr userDrawn="1"/>
        </p:nvSpPr>
        <p:spPr>
          <a:xfrm>
            <a:off x="8538882" y="4808323"/>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5D82F4BF-2B7D-6F47-81AF-6BF0EBCC3EEC}" type="slidenum">
              <a:rPr lang="en-US" sz="900" smtClean="0"/>
              <a:t>‹#›</a:t>
            </a:fld>
            <a:endParaRPr lang="en-US" sz="900" dirty="0"/>
          </a:p>
        </p:txBody>
      </p:sp>
      <p:sp>
        <p:nvSpPr>
          <p:cNvPr id="8"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4165120929"/>
      </p:ext>
    </p:extLst>
  </p:cSld>
  <p:clrMap bg1="lt1" tx1="dk1" bg2="lt2" tx2="dk2" accent1="accent1" accent2="accent2" accent3="accent3" accent4="accent4" accent5="accent5" accent6="accent6" hlink="hlink" folHlink="folHlink"/>
  <p:sldLayoutIdLst>
    <p:sldLayoutId id="2147483897" r:id="rId1"/>
  </p:sldLayoutIdLst>
  <p:transition>
    <p:fade/>
  </p:transition>
  <p:hf hdr="0" dt="0"/>
  <p:txStyles>
    <p:titleStyle>
      <a:lvl1pPr algn="l" defTabSz="456789" rtl="0" eaLnBrk="1" latinLnBrk="0" hangingPunct="1">
        <a:spcBef>
          <a:spcPct val="0"/>
        </a:spcBef>
        <a:buNone/>
        <a:defRPr sz="2398" b="1" kern="1200" cap="all">
          <a:solidFill>
            <a:srgbClr val="CF2124"/>
          </a:solidFill>
          <a:latin typeface="Arial"/>
          <a:ea typeface="+mj-ea"/>
          <a:cs typeface="Arial"/>
        </a:defRPr>
      </a:lvl1pPr>
    </p:titleStyle>
    <p:bodyStyle>
      <a:lvl1pPr marL="171296" indent="-171296" algn="l" defTabSz="456789" rtl="0" eaLnBrk="1" latinLnBrk="0" hangingPunct="1">
        <a:spcBef>
          <a:spcPct val="20000"/>
        </a:spcBef>
        <a:buClr>
          <a:srgbClr val="D02124"/>
        </a:buClr>
        <a:buFont typeface="Lucida Grande"/>
        <a:buChar char="»"/>
        <a:defRPr sz="1599" kern="1200">
          <a:solidFill>
            <a:schemeClr val="tx1"/>
          </a:solidFill>
          <a:latin typeface="Arial"/>
          <a:ea typeface="+mn-ea"/>
          <a:cs typeface="Arial"/>
        </a:defRPr>
      </a:lvl1pPr>
      <a:lvl2pPr marL="285493" indent="-114197" algn="l" defTabSz="456789" rtl="0" eaLnBrk="1" latinLnBrk="0" hangingPunct="1">
        <a:spcBef>
          <a:spcPct val="20000"/>
        </a:spcBef>
        <a:buClr>
          <a:srgbClr val="D02124"/>
        </a:buClr>
        <a:buSzPct val="100000"/>
        <a:buFont typeface="Arial"/>
        <a:buChar char="•"/>
        <a:defRPr sz="1599" kern="1200">
          <a:solidFill>
            <a:schemeClr val="tx1"/>
          </a:solidFill>
          <a:latin typeface="Arial"/>
          <a:ea typeface="+mn-ea"/>
          <a:cs typeface="Arial"/>
        </a:defRPr>
      </a:lvl2pPr>
      <a:lvl3pPr marL="456789" indent="-171296" algn="l" defTabSz="456789" rtl="0" eaLnBrk="1" latinLnBrk="0" hangingPunct="1">
        <a:spcBef>
          <a:spcPct val="20000"/>
        </a:spcBef>
        <a:buClr>
          <a:srgbClr val="D02124"/>
        </a:buClr>
        <a:buSzPct val="80000"/>
        <a:buFont typeface="Lucida Grande"/>
        <a:buChar char="-"/>
        <a:defRPr sz="1599" kern="1200" baseline="0">
          <a:solidFill>
            <a:schemeClr val="tx1"/>
          </a:solidFill>
          <a:latin typeface="Arial"/>
          <a:ea typeface="+mn-ea"/>
          <a:cs typeface="+mn-cs"/>
        </a:defRPr>
      </a:lvl3pPr>
      <a:lvl4pPr marL="1598760" indent="-228394" algn="l" defTabSz="456789" rtl="0" eaLnBrk="1" latinLnBrk="0" hangingPunct="1">
        <a:spcBef>
          <a:spcPct val="20000"/>
        </a:spcBef>
        <a:buFont typeface="Arial"/>
        <a:buChar char="–"/>
        <a:defRPr sz="1998" kern="1200">
          <a:solidFill>
            <a:schemeClr val="tx1"/>
          </a:solidFill>
          <a:latin typeface="+mn-lt"/>
          <a:ea typeface="+mn-ea"/>
          <a:cs typeface="+mn-cs"/>
        </a:defRPr>
      </a:lvl4pPr>
      <a:lvl5pPr marL="2055548" indent="-228394" algn="l" defTabSz="456789" rtl="0" eaLnBrk="1" latinLnBrk="0" hangingPunct="1">
        <a:spcBef>
          <a:spcPct val="20000"/>
        </a:spcBef>
        <a:buFont typeface="Arial"/>
        <a:buChar char="»"/>
        <a:defRPr sz="1998" kern="1200">
          <a:solidFill>
            <a:schemeClr val="tx1"/>
          </a:solidFill>
          <a:latin typeface="+mn-lt"/>
          <a:ea typeface="+mn-ea"/>
          <a:cs typeface="+mn-cs"/>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3244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70" r:id="rId4"/>
  </p:sldLayoutIdLst>
  <p:hf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descr="Itron_Solo_Pos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6" name="Straight Connector 5"/>
          <p:cNvCxnSpPr/>
          <p:nvPr userDrawn="1"/>
        </p:nvCxnSpPr>
        <p:spPr>
          <a:xfrm>
            <a:off x="314110" y="4815191"/>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8" name="Footer Placeholder 4"/>
          <p:cNvSpPr txBox="1">
            <a:spLocks/>
          </p:cNvSpPr>
          <p:nvPr userDrawn="1"/>
        </p:nvSpPr>
        <p:spPr>
          <a:xfrm>
            <a:off x="8538882" y="4808323"/>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5D82F4BF-2B7D-6F47-81AF-6BF0EBCC3EEC}" type="slidenum">
              <a:rPr lang="en-US" sz="900" smtClean="0"/>
              <a:t>‹#›</a:t>
            </a:fld>
            <a:endParaRPr lang="en-US" sz="900" dirty="0"/>
          </a:p>
        </p:txBody>
      </p:sp>
      <p:sp>
        <p:nvSpPr>
          <p:cNvPr id="9"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3954042248"/>
      </p:ext>
    </p:extLst>
  </p:cSld>
  <p:clrMap bg1="lt1" tx1="dk1" bg2="lt2" tx2="dk2" accent1="accent1" accent2="accent2" accent3="accent3" accent4="accent4" accent5="accent5" accent6="accent6" hlink="hlink" folHlink="folHlink"/>
  <p:sldLayoutIdLst>
    <p:sldLayoutId id="2147483716" r:id="rId1"/>
  </p:sldLayoutIdLst>
  <p:transition>
    <p:fade/>
  </p:transition>
  <p:hf hdr="0" dt="0"/>
  <p:txStyles>
    <p:titleStyle>
      <a:lvl1pPr algn="l" defTabSz="456789" rtl="0" eaLnBrk="1" latinLnBrk="0" hangingPunct="1">
        <a:spcBef>
          <a:spcPct val="0"/>
        </a:spcBef>
        <a:buNone/>
        <a:defRPr sz="2398" b="1" kern="1200" cap="all">
          <a:solidFill>
            <a:srgbClr val="CF2124"/>
          </a:solidFill>
          <a:latin typeface="Arial"/>
          <a:ea typeface="+mj-ea"/>
          <a:cs typeface="Arial"/>
        </a:defRPr>
      </a:lvl1pPr>
    </p:titleStyle>
    <p:bodyStyle>
      <a:lvl1pPr marL="171296" indent="-171296" algn="l" defTabSz="456789" rtl="0" eaLnBrk="1" latinLnBrk="0" hangingPunct="1">
        <a:spcBef>
          <a:spcPct val="20000"/>
        </a:spcBef>
        <a:buClr>
          <a:srgbClr val="D02124"/>
        </a:buClr>
        <a:buFont typeface="Lucida Grande"/>
        <a:buChar char="»"/>
        <a:defRPr sz="1599" kern="1200">
          <a:solidFill>
            <a:schemeClr val="tx1"/>
          </a:solidFill>
          <a:latin typeface="Arial"/>
          <a:ea typeface="+mn-ea"/>
          <a:cs typeface="Arial"/>
        </a:defRPr>
      </a:lvl1pPr>
      <a:lvl2pPr marL="285493" indent="-114197" algn="l" defTabSz="456789" rtl="0" eaLnBrk="1" latinLnBrk="0" hangingPunct="1">
        <a:spcBef>
          <a:spcPct val="20000"/>
        </a:spcBef>
        <a:buClr>
          <a:srgbClr val="D02124"/>
        </a:buClr>
        <a:buSzPct val="100000"/>
        <a:buFont typeface="Arial"/>
        <a:buChar char="•"/>
        <a:defRPr sz="1599" kern="1200">
          <a:solidFill>
            <a:schemeClr val="tx1"/>
          </a:solidFill>
          <a:latin typeface="Arial"/>
          <a:ea typeface="+mn-ea"/>
          <a:cs typeface="Arial"/>
        </a:defRPr>
      </a:lvl2pPr>
      <a:lvl3pPr marL="456789" indent="-171296" algn="l" defTabSz="456789" rtl="0" eaLnBrk="1" latinLnBrk="0" hangingPunct="1">
        <a:spcBef>
          <a:spcPct val="20000"/>
        </a:spcBef>
        <a:buClr>
          <a:srgbClr val="D02124"/>
        </a:buClr>
        <a:buSzPct val="80000"/>
        <a:buFont typeface="Lucida Grande"/>
        <a:buChar char="-"/>
        <a:defRPr sz="1599" kern="1200" baseline="0">
          <a:solidFill>
            <a:schemeClr val="tx1"/>
          </a:solidFill>
          <a:latin typeface="Arial"/>
          <a:ea typeface="+mn-ea"/>
          <a:cs typeface="+mn-cs"/>
        </a:defRPr>
      </a:lvl3pPr>
      <a:lvl4pPr marL="1598760" indent="-228394" algn="l" defTabSz="456789" rtl="0" eaLnBrk="1" latinLnBrk="0" hangingPunct="1">
        <a:spcBef>
          <a:spcPct val="20000"/>
        </a:spcBef>
        <a:buFont typeface="Arial"/>
        <a:buChar char="–"/>
        <a:defRPr sz="1998" kern="1200">
          <a:solidFill>
            <a:schemeClr val="tx1"/>
          </a:solidFill>
          <a:latin typeface="+mn-lt"/>
          <a:ea typeface="+mn-ea"/>
          <a:cs typeface="+mn-cs"/>
        </a:defRPr>
      </a:lvl4pPr>
      <a:lvl5pPr marL="2055548" indent="-228394" algn="l" defTabSz="456789" rtl="0" eaLnBrk="1" latinLnBrk="0" hangingPunct="1">
        <a:spcBef>
          <a:spcPct val="20000"/>
        </a:spcBef>
        <a:buFont typeface="Arial"/>
        <a:buChar char="»"/>
        <a:defRPr sz="1998" kern="1200">
          <a:solidFill>
            <a:schemeClr val="tx1"/>
          </a:solidFill>
          <a:latin typeface="+mn-lt"/>
          <a:ea typeface="+mn-ea"/>
          <a:cs typeface="+mn-cs"/>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647614"/>
      </p:ext>
    </p:extLst>
  </p:cSld>
  <p:clrMap bg1="lt1" tx1="dk1" bg2="lt2" tx2="dk2" accent1="accent1" accent2="accent2" accent3="accent3" accent4="accent4" accent5="accent5" accent6="accent6" hlink="hlink" folHlink="folHlink"/>
  <p:sldLayoutIdLst>
    <p:sldLayoutId id="2147483728" r:id="rId1"/>
    <p:sldLayoutId id="2147483729" r:id="rId2"/>
  </p:sldLayoutIdLst>
  <p:hf hdr="0" dt="0"/>
  <p:txStyles>
    <p:titleStyle>
      <a:lvl1pPr algn="ctr" defTabSz="456789" rtl="0" eaLnBrk="1" latinLnBrk="0" hangingPunct="1">
        <a:spcBef>
          <a:spcPct val="0"/>
        </a:spcBef>
        <a:buNone/>
        <a:defRPr sz="4396" kern="1200">
          <a:solidFill>
            <a:schemeClr val="tx1"/>
          </a:solidFill>
          <a:latin typeface="+mj-lt"/>
          <a:ea typeface="+mj-ea"/>
          <a:cs typeface="+mj-cs"/>
        </a:defRPr>
      </a:lvl1pPr>
    </p:titleStyle>
    <p:bodyStyle>
      <a:lvl1pPr marL="342591" indent="-342591" algn="l" defTabSz="456789" rtl="0" eaLnBrk="1" latinLnBrk="0" hangingPunct="1">
        <a:spcBef>
          <a:spcPct val="20000"/>
        </a:spcBef>
        <a:buFont typeface="Arial"/>
        <a:buChar char="•"/>
        <a:defRPr sz="3197" kern="1200">
          <a:solidFill>
            <a:schemeClr val="tx1"/>
          </a:solidFill>
          <a:latin typeface="+mn-lt"/>
          <a:ea typeface="+mn-ea"/>
          <a:cs typeface="+mn-cs"/>
        </a:defRPr>
      </a:lvl1pPr>
      <a:lvl2pPr marL="742281" indent="-285493" algn="l" defTabSz="456789" rtl="0" eaLnBrk="1" latinLnBrk="0" hangingPunct="1">
        <a:spcBef>
          <a:spcPct val="20000"/>
        </a:spcBef>
        <a:buFont typeface="Arial"/>
        <a:buChar char="–"/>
        <a:defRPr sz="2797" kern="1200">
          <a:solidFill>
            <a:schemeClr val="tx1"/>
          </a:solidFill>
          <a:latin typeface="+mn-lt"/>
          <a:ea typeface="+mn-ea"/>
          <a:cs typeface="+mn-cs"/>
        </a:defRPr>
      </a:lvl2pPr>
      <a:lvl3pPr marL="1141971" indent="-228394" algn="l" defTabSz="456789" rtl="0" eaLnBrk="1" latinLnBrk="0" hangingPunct="1">
        <a:spcBef>
          <a:spcPct val="20000"/>
        </a:spcBef>
        <a:buFont typeface="Arial"/>
        <a:buChar char="•"/>
        <a:defRPr sz="2398" kern="1200">
          <a:solidFill>
            <a:schemeClr val="tx1"/>
          </a:solidFill>
          <a:latin typeface="+mn-lt"/>
          <a:ea typeface="+mn-ea"/>
          <a:cs typeface="+mn-cs"/>
        </a:defRPr>
      </a:lvl3pPr>
      <a:lvl4pPr marL="1598760" indent="-228394" algn="l" defTabSz="456789" rtl="0" eaLnBrk="1" latinLnBrk="0" hangingPunct="1">
        <a:spcBef>
          <a:spcPct val="20000"/>
        </a:spcBef>
        <a:buFont typeface="Arial"/>
        <a:buChar char="–"/>
        <a:defRPr sz="1998" kern="1200">
          <a:solidFill>
            <a:schemeClr val="tx1"/>
          </a:solidFill>
          <a:latin typeface="+mn-lt"/>
          <a:ea typeface="+mn-ea"/>
          <a:cs typeface="+mn-cs"/>
        </a:defRPr>
      </a:lvl4pPr>
      <a:lvl5pPr marL="2055548" indent="-228394" algn="l" defTabSz="456789" rtl="0" eaLnBrk="1" latinLnBrk="0" hangingPunct="1">
        <a:spcBef>
          <a:spcPct val="20000"/>
        </a:spcBef>
        <a:buFont typeface="Arial"/>
        <a:buChar char="»"/>
        <a:defRPr sz="1998" kern="1200">
          <a:solidFill>
            <a:schemeClr val="tx1"/>
          </a:solidFill>
          <a:latin typeface="+mn-lt"/>
          <a:ea typeface="+mn-ea"/>
          <a:cs typeface="+mn-cs"/>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6"/>
          <p:cNvSpPr txBox="1">
            <a:spLocks/>
          </p:cNvSpPr>
          <p:nvPr/>
        </p:nvSpPr>
        <p:spPr>
          <a:xfrm>
            <a:off x="457200" y="3018295"/>
            <a:ext cx="8229600" cy="645733"/>
          </a:xfrm>
          <a:prstGeom prst="rect">
            <a:avLst/>
          </a:prstGeom>
        </p:spPr>
        <p:txBody>
          <a:bodyPr vert="horz">
            <a:spAutoFit/>
          </a:bodyPr>
          <a:lstStyle>
            <a:lvl1pPr algn="l" defTabSz="457200" rtl="0" eaLnBrk="1" latinLnBrk="0" hangingPunct="1">
              <a:spcBef>
                <a:spcPct val="0"/>
              </a:spcBef>
              <a:buNone/>
              <a:defRPr sz="3200" b="1" kern="1200" spc="-60">
                <a:solidFill>
                  <a:schemeClr val="bg1">
                    <a:lumMod val="95000"/>
                  </a:schemeClr>
                </a:solidFill>
                <a:latin typeface="Arial"/>
                <a:ea typeface="+mj-ea"/>
                <a:cs typeface="Arial"/>
              </a:defRPr>
            </a:lvl1pPr>
          </a:lstStyle>
          <a:p>
            <a:r>
              <a:rPr lang="en-US" sz="3600" cap="all" dirty="0">
                <a:solidFill>
                  <a:prstClr val="white">
                    <a:lumMod val="95000"/>
                  </a:prstClr>
                </a:solidFill>
              </a:rPr>
              <a:t>THANK YOU</a:t>
            </a:r>
          </a:p>
        </p:txBody>
      </p:sp>
      <p:pic>
        <p:nvPicPr>
          <p:cNvPr id="8" name="Picture 7" descr="Itron_Solo_Pos_RG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32" y="4466555"/>
            <a:ext cx="706969" cy="274320"/>
          </a:xfrm>
          <a:prstGeom prst="rect">
            <a:avLst/>
          </a:prstGeom>
        </p:spPr>
      </p:pic>
      <p:sp>
        <p:nvSpPr>
          <p:cNvPr id="9" name="TextBox 8"/>
          <p:cNvSpPr txBox="1"/>
          <p:nvPr/>
        </p:nvSpPr>
        <p:spPr>
          <a:xfrm>
            <a:off x="6261100" y="4603715"/>
            <a:ext cx="2425700" cy="253916"/>
          </a:xfrm>
          <a:prstGeom prst="rect">
            <a:avLst/>
          </a:prstGeom>
          <a:noFill/>
        </p:spPr>
        <p:txBody>
          <a:bodyPr wrap="square" rtlCol="0">
            <a:spAutoFit/>
          </a:bodyPr>
          <a:lstStyle/>
          <a:p>
            <a:pPr algn="r"/>
            <a:r>
              <a:rPr lang="en-US" sz="1050" b="1" dirty="0">
                <a:solidFill>
                  <a:srgbClr val="F3B329"/>
                </a:solidFill>
                <a:latin typeface="Arial"/>
                <a:cs typeface="Arial"/>
              </a:rPr>
              <a:t>www.itron.com</a:t>
            </a:r>
          </a:p>
        </p:txBody>
      </p:sp>
    </p:spTree>
    <p:extLst>
      <p:ext uri="{BB962C8B-B14F-4D97-AF65-F5344CB8AC3E}">
        <p14:creationId xmlns:p14="http://schemas.microsoft.com/office/powerpoint/2010/main" val="4277305313"/>
      </p:ext>
    </p:extLst>
  </p:cSld>
  <p:clrMap bg1="lt1" tx1="dk1" bg2="lt2" tx2="dk2" accent1="accent1" accent2="accent2" accent3="accent3" accent4="accent4" accent5="accent5" accent6="accent6" hlink="hlink" folHlink="folHlink"/>
  <p:sldLayoutIdLst>
    <p:sldLayoutId id="2147483840" r:id="rId1"/>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6" name="Picture 5" descr="Itron_Solo_Pos_RGB.png"/>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7" name="Straight Connector 6"/>
          <p:cNvCxnSpPr/>
          <p:nvPr userDrawn="1"/>
        </p:nvCxnSpPr>
        <p:spPr>
          <a:xfrm>
            <a:off x="314110" y="4815191"/>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14" name="Footer Placeholder 4"/>
          <p:cNvSpPr txBox="1">
            <a:spLocks/>
          </p:cNvSpPr>
          <p:nvPr userDrawn="1"/>
        </p:nvSpPr>
        <p:spPr>
          <a:xfrm>
            <a:off x="8538882" y="4808323"/>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5D82F4BF-2B7D-6F47-81AF-6BF0EBCC3EEC}" type="slidenum">
              <a:rPr lang="en-US" sz="900" smtClean="0"/>
              <a:t>‹#›</a:t>
            </a:fld>
            <a:endParaRPr lang="en-US" sz="900" dirty="0"/>
          </a:p>
        </p:txBody>
      </p:sp>
      <p:sp>
        <p:nvSpPr>
          <p:cNvPr id="9"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2995810997"/>
      </p:ext>
    </p:extLst>
  </p:cSld>
  <p:clrMap bg1="lt1" tx1="dk1" bg2="lt2" tx2="dk2" accent1="accent1" accent2="accent2" accent3="accent3" accent4="accent4" accent5="accent5" accent6="accent6" hlink="hlink" folHlink="folHlink"/>
  <p:sldLayoutIdLst>
    <p:sldLayoutId id="2147483862" r:id="rId1"/>
    <p:sldLayoutId id="2147483863" r:id="rId2"/>
  </p:sldLayoutIdLst>
  <p:transition>
    <p:fade/>
  </p:transition>
  <p:hf hdr="0" dt="0"/>
  <p:txStyles>
    <p:titleStyle>
      <a:lvl1pPr algn="l" defTabSz="456789" rtl="0" eaLnBrk="1" latinLnBrk="0" hangingPunct="1">
        <a:spcBef>
          <a:spcPct val="0"/>
        </a:spcBef>
        <a:buNone/>
        <a:defRPr sz="2398" b="1" kern="1200" cap="all">
          <a:solidFill>
            <a:srgbClr val="CF2124"/>
          </a:solidFill>
          <a:latin typeface="Arial"/>
          <a:ea typeface="+mj-ea"/>
          <a:cs typeface="Arial"/>
        </a:defRPr>
      </a:lvl1pPr>
    </p:titleStyle>
    <p:bodyStyle>
      <a:lvl1pPr marL="171296" indent="-171296" algn="l" defTabSz="456789" rtl="0" eaLnBrk="1" latinLnBrk="0" hangingPunct="1">
        <a:spcBef>
          <a:spcPct val="20000"/>
        </a:spcBef>
        <a:buClr>
          <a:srgbClr val="D02124"/>
        </a:buClr>
        <a:buFont typeface="Lucida Grande"/>
        <a:buChar char="»"/>
        <a:defRPr sz="1599" kern="1200">
          <a:solidFill>
            <a:schemeClr val="tx1"/>
          </a:solidFill>
          <a:latin typeface="Arial"/>
          <a:ea typeface="+mn-ea"/>
          <a:cs typeface="Arial"/>
        </a:defRPr>
      </a:lvl1pPr>
      <a:lvl2pPr marL="285493" indent="-114197" algn="l" defTabSz="456789" rtl="0" eaLnBrk="1" latinLnBrk="0" hangingPunct="1">
        <a:spcBef>
          <a:spcPct val="20000"/>
        </a:spcBef>
        <a:buClr>
          <a:srgbClr val="D02124"/>
        </a:buClr>
        <a:buSzPct val="100000"/>
        <a:buFont typeface="Arial"/>
        <a:buChar char="•"/>
        <a:defRPr sz="1599" kern="1200">
          <a:solidFill>
            <a:schemeClr val="tx1"/>
          </a:solidFill>
          <a:latin typeface="Arial"/>
          <a:ea typeface="+mn-ea"/>
          <a:cs typeface="Arial"/>
        </a:defRPr>
      </a:lvl2pPr>
      <a:lvl3pPr marL="456789" indent="-171296" algn="l" defTabSz="456789" rtl="0" eaLnBrk="1" latinLnBrk="0" hangingPunct="1">
        <a:spcBef>
          <a:spcPct val="20000"/>
        </a:spcBef>
        <a:buClr>
          <a:srgbClr val="D02124"/>
        </a:buClr>
        <a:buSzPct val="80000"/>
        <a:buFont typeface="Lucida Grande"/>
        <a:buChar char="-"/>
        <a:defRPr sz="1599" kern="1200" baseline="0">
          <a:solidFill>
            <a:schemeClr val="tx1"/>
          </a:solidFill>
          <a:latin typeface="Arial"/>
          <a:ea typeface="+mn-ea"/>
          <a:cs typeface="+mn-cs"/>
        </a:defRPr>
      </a:lvl3pPr>
      <a:lvl4pPr marL="1598760" indent="-228394" algn="l" defTabSz="456789" rtl="0" eaLnBrk="1" latinLnBrk="0" hangingPunct="1">
        <a:spcBef>
          <a:spcPct val="20000"/>
        </a:spcBef>
        <a:buFont typeface="Arial"/>
        <a:buChar char="–"/>
        <a:defRPr sz="1998" kern="1200">
          <a:solidFill>
            <a:schemeClr val="tx1"/>
          </a:solidFill>
          <a:latin typeface="+mn-lt"/>
          <a:ea typeface="+mn-ea"/>
          <a:cs typeface="+mn-cs"/>
        </a:defRPr>
      </a:lvl4pPr>
      <a:lvl5pPr marL="2055548" indent="-228394" algn="l" defTabSz="456789" rtl="0" eaLnBrk="1" latinLnBrk="0" hangingPunct="1">
        <a:spcBef>
          <a:spcPct val="20000"/>
        </a:spcBef>
        <a:buFont typeface="Arial"/>
        <a:buChar char="»"/>
        <a:defRPr sz="1998" kern="1200">
          <a:solidFill>
            <a:schemeClr val="tx1"/>
          </a:solidFill>
          <a:latin typeface="+mn-lt"/>
          <a:ea typeface="+mn-ea"/>
          <a:cs typeface="+mn-cs"/>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descr="Itron_Solo_Pos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6" name="Straight Connector 5"/>
          <p:cNvCxnSpPr/>
          <p:nvPr userDrawn="1"/>
        </p:nvCxnSpPr>
        <p:spPr>
          <a:xfrm>
            <a:off x="314110" y="4815191"/>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8" name="Footer Placeholder 4"/>
          <p:cNvSpPr txBox="1">
            <a:spLocks/>
          </p:cNvSpPr>
          <p:nvPr userDrawn="1"/>
        </p:nvSpPr>
        <p:spPr>
          <a:xfrm>
            <a:off x="8538882" y="4808323"/>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5D82F4BF-2B7D-6F47-81AF-6BF0EBCC3EEC}" type="slidenum">
              <a:rPr lang="en-US" sz="900" smtClean="0"/>
              <a:t>‹#›</a:t>
            </a:fld>
            <a:endParaRPr lang="en-US" sz="900" dirty="0"/>
          </a:p>
        </p:txBody>
      </p:sp>
      <p:sp>
        <p:nvSpPr>
          <p:cNvPr id="11"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581480293"/>
      </p:ext>
    </p:extLst>
  </p:cSld>
  <p:clrMap bg1="lt1" tx1="dk1" bg2="lt2" tx2="dk2" accent1="accent1" accent2="accent2" accent3="accent3" accent4="accent4" accent5="accent5" accent6="accent6" hlink="hlink" folHlink="folHlink"/>
  <p:sldLayoutIdLst>
    <p:sldLayoutId id="2147483866" r:id="rId1"/>
  </p:sldLayoutIdLst>
  <p:transition>
    <p:fade/>
  </p:transition>
  <p:hf hdr="0" dt="0"/>
  <p:txStyles>
    <p:titleStyle>
      <a:lvl1pPr algn="l" defTabSz="456767" rtl="0" eaLnBrk="1" latinLnBrk="0" hangingPunct="1">
        <a:spcBef>
          <a:spcPct val="0"/>
        </a:spcBef>
        <a:buNone/>
        <a:defRPr sz="2400" b="1" kern="1200" cap="all">
          <a:solidFill>
            <a:srgbClr val="CF2124"/>
          </a:solidFill>
          <a:latin typeface="Arial"/>
          <a:ea typeface="+mj-ea"/>
          <a:cs typeface="Arial"/>
        </a:defRPr>
      </a:lvl1pPr>
    </p:titleStyle>
    <p:bodyStyle>
      <a:lvl1pPr marL="171288" indent="-171288" algn="l" defTabSz="456767"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479" indent="-114191" algn="l" defTabSz="456767"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6767" indent="-171288" algn="l" defTabSz="456767"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598680" indent="-228383" algn="l" defTabSz="456767" rtl="0" eaLnBrk="1" latinLnBrk="0" hangingPunct="1">
        <a:spcBef>
          <a:spcPct val="20000"/>
        </a:spcBef>
        <a:buFont typeface="Arial"/>
        <a:buChar char="–"/>
        <a:defRPr sz="2000" kern="1200">
          <a:solidFill>
            <a:schemeClr val="tx1"/>
          </a:solidFill>
          <a:latin typeface="+mn-lt"/>
          <a:ea typeface="+mn-ea"/>
          <a:cs typeface="+mn-cs"/>
        </a:defRPr>
      </a:lvl4pPr>
      <a:lvl5pPr marL="2055446" indent="-228383" algn="l" defTabSz="456767" rtl="0" eaLnBrk="1" latinLnBrk="0" hangingPunct="1">
        <a:spcBef>
          <a:spcPct val="20000"/>
        </a:spcBef>
        <a:buFont typeface="Arial"/>
        <a:buChar char="»"/>
        <a:defRPr sz="2000" kern="1200">
          <a:solidFill>
            <a:schemeClr val="tx1"/>
          </a:solidFill>
          <a:latin typeface="+mn-lt"/>
          <a:ea typeface="+mn-ea"/>
          <a:cs typeface="+mn-cs"/>
        </a:defRPr>
      </a:lvl5pPr>
      <a:lvl6pPr marL="2512211" indent="-228383" algn="l" defTabSz="456767" rtl="0" eaLnBrk="1" latinLnBrk="0" hangingPunct="1">
        <a:spcBef>
          <a:spcPct val="20000"/>
        </a:spcBef>
        <a:buFont typeface="Arial"/>
        <a:buChar char="•"/>
        <a:defRPr sz="2000" kern="1200">
          <a:solidFill>
            <a:schemeClr val="tx1"/>
          </a:solidFill>
          <a:latin typeface="+mn-lt"/>
          <a:ea typeface="+mn-ea"/>
          <a:cs typeface="+mn-cs"/>
        </a:defRPr>
      </a:lvl6pPr>
      <a:lvl7pPr marL="2968977" indent="-228383" algn="l" defTabSz="456767" rtl="0" eaLnBrk="1" latinLnBrk="0" hangingPunct="1">
        <a:spcBef>
          <a:spcPct val="20000"/>
        </a:spcBef>
        <a:buFont typeface="Arial"/>
        <a:buChar char="•"/>
        <a:defRPr sz="2000" kern="1200">
          <a:solidFill>
            <a:schemeClr val="tx1"/>
          </a:solidFill>
          <a:latin typeface="+mn-lt"/>
          <a:ea typeface="+mn-ea"/>
          <a:cs typeface="+mn-cs"/>
        </a:defRPr>
      </a:lvl7pPr>
      <a:lvl8pPr marL="3425742" indent="-228383" algn="l" defTabSz="456767" rtl="0" eaLnBrk="1" latinLnBrk="0" hangingPunct="1">
        <a:spcBef>
          <a:spcPct val="20000"/>
        </a:spcBef>
        <a:buFont typeface="Arial"/>
        <a:buChar char="•"/>
        <a:defRPr sz="2000" kern="1200">
          <a:solidFill>
            <a:schemeClr val="tx1"/>
          </a:solidFill>
          <a:latin typeface="+mn-lt"/>
          <a:ea typeface="+mn-ea"/>
          <a:cs typeface="+mn-cs"/>
        </a:defRPr>
      </a:lvl8pPr>
      <a:lvl9pPr marL="3882508" indent="-228383" algn="l" defTabSz="4567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67" rtl="0" eaLnBrk="1" latinLnBrk="0" hangingPunct="1">
        <a:defRPr sz="1800" kern="1200">
          <a:solidFill>
            <a:schemeClr val="tx1"/>
          </a:solidFill>
          <a:latin typeface="+mn-lt"/>
          <a:ea typeface="+mn-ea"/>
          <a:cs typeface="+mn-cs"/>
        </a:defRPr>
      </a:lvl1pPr>
      <a:lvl2pPr marL="456767" algn="l" defTabSz="456767" rtl="0" eaLnBrk="1" latinLnBrk="0" hangingPunct="1">
        <a:defRPr sz="1800" kern="1200">
          <a:solidFill>
            <a:schemeClr val="tx1"/>
          </a:solidFill>
          <a:latin typeface="+mn-lt"/>
          <a:ea typeface="+mn-ea"/>
          <a:cs typeface="+mn-cs"/>
        </a:defRPr>
      </a:lvl2pPr>
      <a:lvl3pPr marL="913532" algn="l" defTabSz="456767" rtl="0" eaLnBrk="1" latinLnBrk="0" hangingPunct="1">
        <a:defRPr sz="1800" kern="1200">
          <a:solidFill>
            <a:schemeClr val="tx1"/>
          </a:solidFill>
          <a:latin typeface="+mn-lt"/>
          <a:ea typeface="+mn-ea"/>
          <a:cs typeface="+mn-cs"/>
        </a:defRPr>
      </a:lvl3pPr>
      <a:lvl4pPr marL="1370298" algn="l" defTabSz="456767" rtl="0" eaLnBrk="1" latinLnBrk="0" hangingPunct="1">
        <a:defRPr sz="1800" kern="1200">
          <a:solidFill>
            <a:schemeClr val="tx1"/>
          </a:solidFill>
          <a:latin typeface="+mn-lt"/>
          <a:ea typeface="+mn-ea"/>
          <a:cs typeface="+mn-cs"/>
        </a:defRPr>
      </a:lvl4pPr>
      <a:lvl5pPr marL="1827062" algn="l" defTabSz="456767" rtl="0" eaLnBrk="1" latinLnBrk="0" hangingPunct="1">
        <a:defRPr sz="1800" kern="1200">
          <a:solidFill>
            <a:schemeClr val="tx1"/>
          </a:solidFill>
          <a:latin typeface="+mn-lt"/>
          <a:ea typeface="+mn-ea"/>
          <a:cs typeface="+mn-cs"/>
        </a:defRPr>
      </a:lvl5pPr>
      <a:lvl6pPr marL="2283829" algn="l" defTabSz="456767" rtl="0" eaLnBrk="1" latinLnBrk="0" hangingPunct="1">
        <a:defRPr sz="1800" kern="1200">
          <a:solidFill>
            <a:schemeClr val="tx1"/>
          </a:solidFill>
          <a:latin typeface="+mn-lt"/>
          <a:ea typeface="+mn-ea"/>
          <a:cs typeface="+mn-cs"/>
        </a:defRPr>
      </a:lvl6pPr>
      <a:lvl7pPr marL="2740595" algn="l" defTabSz="456767" rtl="0" eaLnBrk="1" latinLnBrk="0" hangingPunct="1">
        <a:defRPr sz="1800" kern="1200">
          <a:solidFill>
            <a:schemeClr val="tx1"/>
          </a:solidFill>
          <a:latin typeface="+mn-lt"/>
          <a:ea typeface="+mn-ea"/>
          <a:cs typeface="+mn-cs"/>
        </a:defRPr>
      </a:lvl7pPr>
      <a:lvl8pPr marL="3197360" algn="l" defTabSz="456767" rtl="0" eaLnBrk="1" latinLnBrk="0" hangingPunct="1">
        <a:defRPr sz="1800" kern="1200">
          <a:solidFill>
            <a:schemeClr val="tx1"/>
          </a:solidFill>
          <a:latin typeface="+mn-lt"/>
          <a:ea typeface="+mn-ea"/>
          <a:cs typeface="+mn-cs"/>
        </a:defRPr>
      </a:lvl8pPr>
      <a:lvl9pPr marL="3654126" algn="l" defTabSz="45676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14274"/>
      </p:ext>
    </p:extLst>
  </p:cSld>
  <p:clrMap bg1="lt1" tx1="dk1" bg2="lt2" tx2="dk2" accent1="accent1" accent2="accent2" accent3="accent3" accent4="accent4" accent5="accent5" accent6="accent6" hlink="hlink" folHlink="folHlink"/>
  <p:sldLayoutIdLst>
    <p:sldLayoutId id="2147483875" r:id="rId1"/>
    <p:sldLayoutId id="2147483876"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descr="Itron_Solo_Pos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9" name="Straight Connector 8"/>
          <p:cNvCxnSpPr/>
          <p:nvPr userDrawn="1"/>
        </p:nvCxnSpPr>
        <p:spPr>
          <a:xfrm>
            <a:off x="314110" y="4815191"/>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12" name="Footer Placeholder 4"/>
          <p:cNvSpPr txBox="1">
            <a:spLocks/>
          </p:cNvSpPr>
          <p:nvPr userDrawn="1"/>
        </p:nvSpPr>
        <p:spPr>
          <a:xfrm>
            <a:off x="8538882" y="4808323"/>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5D82F4BF-2B7D-6F47-81AF-6BF0EBCC3EEC}" type="slidenum">
              <a:rPr lang="en-US" sz="900" smtClean="0"/>
              <a:t>‹#›</a:t>
            </a:fld>
            <a:endParaRPr lang="en-US" sz="900" dirty="0"/>
          </a:p>
        </p:txBody>
      </p:sp>
      <p:sp>
        <p:nvSpPr>
          <p:cNvPr id="13" name="Footer Placeholder 4"/>
          <p:cNvSpPr txBox="1">
            <a:spLocks/>
          </p:cNvSpPr>
          <p:nvPr userDrawn="1"/>
        </p:nvSpPr>
        <p:spPr>
          <a:xfrm>
            <a:off x="5958651" y="4808324"/>
            <a:ext cx="2890631"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3338059824"/>
      </p:ext>
    </p:extLst>
  </p:cSld>
  <p:clrMap bg1="lt1" tx1="dk1" bg2="lt2" tx2="dk2" accent1="accent1" accent2="accent2" accent3="accent3" accent4="accent4" accent5="accent5" accent6="accent6" hlink="hlink" folHlink="folHlink"/>
  <p:sldLayoutIdLst>
    <p:sldLayoutId id="2147483878" r:id="rId1"/>
  </p:sldLayoutIdLst>
  <p:transition>
    <p:fade/>
  </p:transition>
  <p:hf hdr="0" dt="0"/>
  <p:txStyles>
    <p:titleStyle>
      <a:lvl1pPr algn="l" defTabSz="456778" rtl="0" eaLnBrk="1" latinLnBrk="0" hangingPunct="1">
        <a:spcBef>
          <a:spcPct val="0"/>
        </a:spcBef>
        <a:buNone/>
        <a:defRPr sz="2400" b="1" kern="1200" cap="all">
          <a:solidFill>
            <a:srgbClr val="CF2124"/>
          </a:solidFill>
          <a:latin typeface="Arial"/>
          <a:ea typeface="+mj-ea"/>
          <a:cs typeface="Arial"/>
        </a:defRPr>
      </a:lvl1pPr>
    </p:titleStyle>
    <p:bodyStyle>
      <a:lvl1pPr marL="171292" indent="-171292" algn="l" defTabSz="456778"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486" indent="-114194" algn="l" defTabSz="456778"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6778" indent="-171292" algn="l" defTabSz="456778"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598720" indent="-228389" algn="l" defTabSz="456778" rtl="0" eaLnBrk="1" latinLnBrk="0" hangingPunct="1">
        <a:spcBef>
          <a:spcPct val="20000"/>
        </a:spcBef>
        <a:buFont typeface="Arial"/>
        <a:buChar char="–"/>
        <a:defRPr sz="2000" kern="1200">
          <a:solidFill>
            <a:schemeClr val="tx1"/>
          </a:solidFill>
          <a:latin typeface="+mn-lt"/>
          <a:ea typeface="+mn-ea"/>
          <a:cs typeface="+mn-cs"/>
        </a:defRPr>
      </a:lvl4pPr>
      <a:lvl5pPr marL="2055497" indent="-228389" algn="l" defTabSz="456778" rtl="0" eaLnBrk="1" latinLnBrk="0" hangingPunct="1">
        <a:spcBef>
          <a:spcPct val="20000"/>
        </a:spcBef>
        <a:buFont typeface="Arial"/>
        <a:buChar char="»"/>
        <a:defRPr sz="2000" kern="1200">
          <a:solidFill>
            <a:schemeClr val="tx1"/>
          </a:solidFill>
          <a:latin typeface="+mn-lt"/>
          <a:ea typeface="+mn-ea"/>
          <a:cs typeface="+mn-cs"/>
        </a:defRPr>
      </a:lvl5pPr>
      <a:lvl6pPr marL="2512274" indent="-228389" algn="l" defTabSz="456778" rtl="0" eaLnBrk="1" latinLnBrk="0" hangingPunct="1">
        <a:spcBef>
          <a:spcPct val="20000"/>
        </a:spcBef>
        <a:buFont typeface="Arial"/>
        <a:buChar char="•"/>
        <a:defRPr sz="2000" kern="1200">
          <a:solidFill>
            <a:schemeClr val="tx1"/>
          </a:solidFill>
          <a:latin typeface="+mn-lt"/>
          <a:ea typeface="+mn-ea"/>
          <a:cs typeface="+mn-cs"/>
        </a:defRPr>
      </a:lvl6pPr>
      <a:lvl7pPr marL="2969051" indent="-228389" algn="l" defTabSz="456778" rtl="0" eaLnBrk="1" latinLnBrk="0" hangingPunct="1">
        <a:spcBef>
          <a:spcPct val="20000"/>
        </a:spcBef>
        <a:buFont typeface="Arial"/>
        <a:buChar char="•"/>
        <a:defRPr sz="2000" kern="1200">
          <a:solidFill>
            <a:schemeClr val="tx1"/>
          </a:solidFill>
          <a:latin typeface="+mn-lt"/>
          <a:ea typeface="+mn-ea"/>
          <a:cs typeface="+mn-cs"/>
        </a:defRPr>
      </a:lvl7pPr>
      <a:lvl8pPr marL="3425828" indent="-228389" algn="l" defTabSz="456778" rtl="0" eaLnBrk="1" latinLnBrk="0" hangingPunct="1">
        <a:spcBef>
          <a:spcPct val="20000"/>
        </a:spcBef>
        <a:buFont typeface="Arial"/>
        <a:buChar char="•"/>
        <a:defRPr sz="2000" kern="1200">
          <a:solidFill>
            <a:schemeClr val="tx1"/>
          </a:solidFill>
          <a:latin typeface="+mn-lt"/>
          <a:ea typeface="+mn-ea"/>
          <a:cs typeface="+mn-cs"/>
        </a:defRPr>
      </a:lvl8pPr>
      <a:lvl9pPr marL="3882605" indent="-228389" algn="l" defTabSz="4567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78" rtl="0" eaLnBrk="1" latinLnBrk="0" hangingPunct="1">
        <a:defRPr sz="1800" kern="1200">
          <a:solidFill>
            <a:schemeClr val="tx1"/>
          </a:solidFill>
          <a:latin typeface="+mn-lt"/>
          <a:ea typeface="+mn-ea"/>
          <a:cs typeface="+mn-cs"/>
        </a:defRPr>
      </a:lvl1pPr>
      <a:lvl2pPr marL="456778" algn="l" defTabSz="456778" rtl="0" eaLnBrk="1" latinLnBrk="0" hangingPunct="1">
        <a:defRPr sz="1800" kern="1200">
          <a:solidFill>
            <a:schemeClr val="tx1"/>
          </a:solidFill>
          <a:latin typeface="+mn-lt"/>
          <a:ea typeface="+mn-ea"/>
          <a:cs typeface="+mn-cs"/>
        </a:defRPr>
      </a:lvl2pPr>
      <a:lvl3pPr marL="913554" algn="l" defTabSz="456778" rtl="0" eaLnBrk="1" latinLnBrk="0" hangingPunct="1">
        <a:defRPr sz="1800" kern="1200">
          <a:solidFill>
            <a:schemeClr val="tx1"/>
          </a:solidFill>
          <a:latin typeface="+mn-lt"/>
          <a:ea typeface="+mn-ea"/>
          <a:cs typeface="+mn-cs"/>
        </a:defRPr>
      </a:lvl3pPr>
      <a:lvl4pPr marL="1370332" algn="l" defTabSz="456778" rtl="0" eaLnBrk="1" latinLnBrk="0" hangingPunct="1">
        <a:defRPr sz="1800" kern="1200">
          <a:solidFill>
            <a:schemeClr val="tx1"/>
          </a:solidFill>
          <a:latin typeface="+mn-lt"/>
          <a:ea typeface="+mn-ea"/>
          <a:cs typeface="+mn-cs"/>
        </a:defRPr>
      </a:lvl4pPr>
      <a:lvl5pPr marL="1827108" algn="l" defTabSz="456778" rtl="0" eaLnBrk="1" latinLnBrk="0" hangingPunct="1">
        <a:defRPr sz="1800" kern="1200">
          <a:solidFill>
            <a:schemeClr val="tx1"/>
          </a:solidFill>
          <a:latin typeface="+mn-lt"/>
          <a:ea typeface="+mn-ea"/>
          <a:cs typeface="+mn-cs"/>
        </a:defRPr>
      </a:lvl5pPr>
      <a:lvl6pPr marL="2283886" algn="l" defTabSz="456778" rtl="0" eaLnBrk="1" latinLnBrk="0" hangingPunct="1">
        <a:defRPr sz="1800" kern="1200">
          <a:solidFill>
            <a:schemeClr val="tx1"/>
          </a:solidFill>
          <a:latin typeface="+mn-lt"/>
          <a:ea typeface="+mn-ea"/>
          <a:cs typeface="+mn-cs"/>
        </a:defRPr>
      </a:lvl6pPr>
      <a:lvl7pPr marL="2740663" algn="l" defTabSz="456778" rtl="0" eaLnBrk="1" latinLnBrk="0" hangingPunct="1">
        <a:defRPr sz="1800" kern="1200">
          <a:solidFill>
            <a:schemeClr val="tx1"/>
          </a:solidFill>
          <a:latin typeface="+mn-lt"/>
          <a:ea typeface="+mn-ea"/>
          <a:cs typeface="+mn-cs"/>
        </a:defRPr>
      </a:lvl7pPr>
      <a:lvl8pPr marL="3197440" algn="l" defTabSz="456778" rtl="0" eaLnBrk="1" latinLnBrk="0" hangingPunct="1">
        <a:defRPr sz="1800" kern="1200">
          <a:solidFill>
            <a:schemeClr val="tx1"/>
          </a:solidFill>
          <a:latin typeface="+mn-lt"/>
          <a:ea typeface="+mn-ea"/>
          <a:cs typeface="+mn-cs"/>
        </a:defRPr>
      </a:lvl8pPr>
      <a:lvl9pPr marL="3654217" algn="l" defTabSz="4567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351"/>
            <a:ext cx="9144000" cy="5149851"/>
          </a:xfrm>
          <a:prstGeom prst="rect">
            <a:avLst/>
          </a:prstGeom>
        </p:spPr>
      </p:pic>
      <p:sp>
        <p:nvSpPr>
          <p:cNvPr id="3" name="Rectangle 2"/>
          <p:cNvSpPr/>
          <p:nvPr/>
        </p:nvSpPr>
        <p:spPr>
          <a:xfrm>
            <a:off x="0" y="-2"/>
            <a:ext cx="9144000" cy="5143501"/>
          </a:xfrm>
          <a:prstGeom prst="rect">
            <a:avLst/>
          </a:prstGeom>
          <a:solidFill>
            <a:schemeClr val="tx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A52"/>
              </a:solidFill>
              <a:effectLst/>
              <a:uLnTx/>
              <a:uFillTx/>
              <a:latin typeface="Arial"/>
              <a:ea typeface="+mn-ea"/>
              <a:cs typeface="+mn-cs"/>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354" y="-1"/>
            <a:ext cx="657407" cy="740229"/>
          </a:xfrm>
          <a:prstGeom prst="rect">
            <a:avLst/>
          </a:prstGeom>
        </p:spPr>
      </p:pic>
      <p:sp>
        <p:nvSpPr>
          <p:cNvPr id="6" name="TextBox 5"/>
          <p:cNvSpPr txBox="1"/>
          <p:nvPr/>
        </p:nvSpPr>
        <p:spPr>
          <a:xfrm>
            <a:off x="488051" y="3309940"/>
            <a:ext cx="7271161" cy="646331"/>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E"/>
                </a:solidFill>
                <a:effectLst/>
                <a:uLnTx/>
                <a:uFillTx/>
                <a:latin typeface="Arial"/>
                <a:ea typeface="+mn-ea"/>
                <a:cs typeface="Arial"/>
              </a:rPr>
              <a:t>Driving Energy Affordability </a:t>
            </a:r>
            <a:endParaRPr kumimoji="0" lang="en-US" sz="3200" b="0" i="0" u="none" strike="noStrike" kern="1200" cap="none" spc="0" normalizeH="0" baseline="50000" noProof="0" dirty="0">
              <a:ln>
                <a:noFill/>
              </a:ln>
              <a:solidFill>
                <a:srgbClr val="FFFFFE"/>
              </a:solidFill>
              <a:effectLst/>
              <a:uLnTx/>
              <a:uFillTx/>
              <a:latin typeface="Arial"/>
              <a:ea typeface="+mn-ea"/>
              <a:cs typeface="Arial"/>
            </a:endParaRPr>
          </a:p>
        </p:txBody>
      </p:sp>
      <p:sp>
        <p:nvSpPr>
          <p:cNvPr id="7" name="TextBox 6"/>
          <p:cNvSpPr txBox="1"/>
          <p:nvPr/>
        </p:nvSpPr>
        <p:spPr>
          <a:xfrm>
            <a:off x="520826" y="3847843"/>
            <a:ext cx="7466986" cy="33855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Arial"/>
              </a:rPr>
              <a:t>Distributed Intelligence and the Active Grid </a:t>
            </a:r>
          </a:p>
        </p:txBody>
      </p:sp>
      <p:cxnSp>
        <p:nvCxnSpPr>
          <p:cNvPr id="9" name="Straight Connector 8"/>
          <p:cNvCxnSpPr/>
          <p:nvPr/>
        </p:nvCxnSpPr>
        <p:spPr>
          <a:xfrm>
            <a:off x="529017" y="4256083"/>
            <a:ext cx="8004895" cy="0"/>
          </a:xfrm>
          <a:prstGeom prst="line">
            <a:avLst/>
          </a:prstGeom>
          <a:ln w="6350" cmpd="sng">
            <a:solidFill>
              <a:schemeClr val="tx2">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20823" y="4301329"/>
            <a:ext cx="3676039"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E"/>
                </a:solidFill>
                <a:effectLst/>
                <a:uLnTx/>
                <a:uFillTx/>
                <a:latin typeface="Arial"/>
                <a:ea typeface="+mn-ea"/>
                <a:cs typeface="Arial"/>
              </a:rPr>
              <a:t>Pacific Power Association </a:t>
            </a:r>
            <a:r>
              <a:rPr lang="en-US" sz="1200" i="1" dirty="0">
                <a:solidFill>
                  <a:srgbClr val="FFFFFE"/>
                </a:solidFill>
                <a:latin typeface="Arial"/>
                <a:cs typeface="Arial"/>
              </a:rPr>
              <a:t>Conference</a:t>
            </a:r>
            <a:endParaRPr kumimoji="0" lang="en-US" sz="1200" b="0" i="1" u="none" strike="noStrike" kern="1200" cap="none" spc="0" normalizeH="0" baseline="0" noProof="0" dirty="0">
              <a:ln>
                <a:noFill/>
              </a:ln>
              <a:solidFill>
                <a:srgbClr val="FFFFFE"/>
              </a:solidFill>
              <a:effectLst/>
              <a:uLnTx/>
              <a:uFillTx/>
              <a:latin typeface="Arial"/>
              <a:ea typeface="+mn-ea"/>
              <a:cs typeface="Arial"/>
            </a:endParaRPr>
          </a:p>
        </p:txBody>
      </p:sp>
      <p:sp>
        <p:nvSpPr>
          <p:cNvPr id="10" name="TextBox 9"/>
          <p:cNvSpPr txBox="1"/>
          <p:nvPr/>
        </p:nvSpPr>
        <p:spPr>
          <a:xfrm>
            <a:off x="6692900" y="4767949"/>
            <a:ext cx="1980589" cy="253916"/>
          </a:xfrm>
          <a:prstGeom prst="rect">
            <a:avLst/>
          </a:prstGeom>
          <a:noFill/>
        </p:spPr>
        <p:txBody>
          <a:bodyPr wrap="square" rtlCol="0">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E"/>
                </a:solidFill>
                <a:effectLst/>
                <a:uLnTx/>
                <a:uFillTx/>
                <a:latin typeface="Arial"/>
                <a:ea typeface="+mn-ea"/>
                <a:cs typeface="Arial"/>
              </a:rPr>
              <a:t>August 2, 2017</a:t>
            </a:r>
          </a:p>
        </p:txBody>
      </p:sp>
    </p:spTree>
    <p:extLst>
      <p:ext uri="{BB962C8B-B14F-4D97-AF65-F5344CB8AC3E}">
        <p14:creationId xmlns:p14="http://schemas.microsoft.com/office/powerpoint/2010/main" val="31846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4550" y="1352376"/>
            <a:ext cx="5447583" cy="3370153"/>
          </a:xfrm>
          <a:prstGeom prst="rect">
            <a:avLst/>
          </a:prstGeom>
          <a:noFill/>
        </p:spPr>
        <p:txBody>
          <a:bodyPr wrap="square" rtlCol="0">
            <a:spAutoFit/>
          </a:bodyPr>
          <a:lstStyle/>
          <a:p>
            <a:pPr marL="173038" indent="-166688" defTabSz="457178">
              <a:spcBef>
                <a:spcPts val="600"/>
              </a:spcBef>
              <a:buClr>
                <a:schemeClr val="accent1"/>
              </a:buClr>
              <a:buFont typeface=".HelveticaNeueDeskInterface-Regular" charset="-120"/>
              <a:buChar char="»"/>
            </a:pPr>
            <a:r>
              <a:rPr lang="en-US" sz="1400" dirty="0">
                <a:solidFill>
                  <a:srgbClr val="434A52"/>
                </a:solidFill>
              </a:rPr>
              <a:t>305K MWh of solar and wind energy in California was “curtailed” in 2016; almost double the amount lost in 2015</a:t>
            </a:r>
          </a:p>
          <a:p>
            <a:pPr marL="173038" indent="-166688" defTabSz="457178">
              <a:spcBef>
                <a:spcPts val="600"/>
              </a:spcBef>
              <a:buClr>
                <a:schemeClr val="accent1"/>
              </a:buClr>
              <a:buFont typeface=".HelveticaNeueDeskInterface-Regular" charset="-120"/>
              <a:buChar char="»"/>
            </a:pPr>
            <a:r>
              <a:rPr lang="en-US" sz="1400" dirty="0" err="1">
                <a:solidFill>
                  <a:srgbClr val="434A52"/>
                </a:solidFill>
              </a:rPr>
              <a:t>Backfeed</a:t>
            </a:r>
            <a:r>
              <a:rPr lang="en-US" sz="1400" dirty="0">
                <a:solidFill>
                  <a:srgbClr val="434A52"/>
                </a:solidFill>
              </a:rPr>
              <a:t> overloading utility transformers</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Solution: Local Power Pools behind the transformer</a:t>
            </a:r>
          </a:p>
          <a:p>
            <a:pPr marL="630227" lvl="1" indent="-166688" defTabSz="457178">
              <a:spcBef>
                <a:spcPts val="600"/>
              </a:spcBef>
              <a:buClr>
                <a:schemeClr val="accent1"/>
              </a:buClr>
              <a:buFont typeface=".HelveticaNeueDeskInterface-Regular" charset="-120"/>
              <a:buChar char="»"/>
            </a:pPr>
            <a:r>
              <a:rPr lang="en-US" sz="1400" dirty="0">
                <a:solidFill>
                  <a:srgbClr val="434A52"/>
                </a:solidFill>
              </a:rPr>
              <a:t>Peer to peer communications enables devices to communicate, negotiate prices and real time transactions</a:t>
            </a:r>
          </a:p>
          <a:p>
            <a:pPr marL="630227" lvl="1" indent="-166688" defTabSz="457178">
              <a:spcBef>
                <a:spcPts val="600"/>
              </a:spcBef>
              <a:buClr>
                <a:schemeClr val="accent1"/>
              </a:buClr>
              <a:buFont typeface=".HelveticaNeueDeskInterface-Regular" charset="-120"/>
              <a:buChar char="»"/>
            </a:pPr>
            <a:r>
              <a:rPr lang="en-US" sz="1400" dirty="0">
                <a:solidFill>
                  <a:srgbClr val="434A52"/>
                </a:solidFill>
              </a:rPr>
              <a:t>Edge processing and location awareness</a:t>
            </a:r>
          </a:p>
          <a:p>
            <a:pPr marL="630227" lvl="1" indent="-166688" defTabSz="457178">
              <a:spcBef>
                <a:spcPts val="600"/>
              </a:spcBef>
              <a:buClr>
                <a:schemeClr val="accent1"/>
              </a:buClr>
              <a:buFont typeface=".HelveticaNeueDeskInterface-Regular" charset="-120"/>
              <a:buChar char="»"/>
            </a:pPr>
            <a:r>
              <a:rPr lang="en-US" sz="1400" dirty="0">
                <a:solidFill>
                  <a:srgbClr val="434A52"/>
                </a:solidFill>
              </a:rPr>
              <a:t>Blockchain may provide supporting technology</a:t>
            </a:r>
          </a:p>
          <a:p>
            <a:pPr marL="630227" lvl="1" indent="-166688" defTabSz="457178">
              <a:spcBef>
                <a:spcPts val="600"/>
              </a:spcBef>
              <a:buClr>
                <a:schemeClr val="accent1"/>
              </a:buClr>
              <a:buFont typeface=".HelveticaNeueDeskInterface-Regular" charset="-120"/>
              <a:buChar char="»"/>
            </a:pPr>
            <a:r>
              <a:rPr lang="en-US" sz="1400" dirty="0">
                <a:solidFill>
                  <a:srgbClr val="434A52"/>
                </a:solidFill>
              </a:rPr>
              <a:t>Customer interface: low friction, based on preferences</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Excess distributed generation is put to use locally</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Utility equipment better protected</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New service and revenue opportunity for the utility</a:t>
            </a:r>
          </a:p>
        </p:txBody>
      </p:sp>
      <p:pic>
        <p:nvPicPr>
          <p:cNvPr id="12" name="Picture 11" descr="Itron_Solo_Pos_RGB.png"/>
          <p:cNvPicPr>
            <a:picLocks/>
          </p:cNvPicPr>
          <p:nvPr/>
        </p:nvPicPr>
        <p:blipFill>
          <a:blip r:embed="rId3"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13" name="Straight Connector 12"/>
          <p:cNvCxnSpPr/>
          <p:nvPr/>
        </p:nvCxnSpPr>
        <p:spPr>
          <a:xfrm>
            <a:off x="314110" y="4815191"/>
            <a:ext cx="640673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17" name="Footer Placeholder 4"/>
          <p:cNvSpPr txBox="1">
            <a:spLocks/>
          </p:cNvSpPr>
          <p:nvPr/>
        </p:nvSpPr>
        <p:spPr>
          <a:xfrm>
            <a:off x="6326911" y="4818765"/>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4B85F802-BC07-9048-A046-3A86514828A9}" type="slidenum">
              <a:rPr lang="en-US" smtClean="0"/>
              <a:t>10</a:t>
            </a:fld>
            <a:endParaRPr lang="en-US" dirty="0"/>
          </a:p>
        </p:txBody>
      </p:sp>
      <p:sp>
        <p:nvSpPr>
          <p:cNvPr id="10" name="Title 1"/>
          <p:cNvSpPr txBox="1">
            <a:spLocks/>
          </p:cNvSpPr>
          <p:nvPr/>
        </p:nvSpPr>
        <p:spPr>
          <a:xfrm>
            <a:off x="361950" y="290980"/>
            <a:ext cx="6200845" cy="461665"/>
          </a:xfrm>
          <a:prstGeom prst="rect">
            <a:avLst/>
          </a:prstGeom>
        </p:spPr>
        <p:txBody>
          <a:bodyPr/>
          <a:lstStyle>
            <a:lvl1pPr algn="ctr" defTabSz="456789" rtl="0" eaLnBrk="1" latinLnBrk="0" hangingPunct="1">
              <a:spcBef>
                <a:spcPct val="0"/>
              </a:spcBef>
              <a:buNone/>
              <a:defRPr sz="4396" kern="1200">
                <a:solidFill>
                  <a:schemeClr val="tx1"/>
                </a:solidFill>
                <a:latin typeface="+mj-lt"/>
                <a:ea typeface="+mj-ea"/>
                <a:cs typeface="+mj-cs"/>
              </a:defRPr>
            </a:lvl1pPr>
          </a:lstStyle>
          <a:p>
            <a:pPr algn="l"/>
            <a:r>
              <a:rPr lang="en-US" sz="2400" b="1" dirty="0">
                <a:solidFill>
                  <a:schemeClr val="accent1"/>
                </a:solidFill>
              </a:rPr>
              <a:t>ENABLING LOCAL POWER POOLS</a:t>
            </a:r>
          </a:p>
        </p:txBody>
      </p:sp>
      <p:sp>
        <p:nvSpPr>
          <p:cNvPr id="19" name="Footer Placeholder 4"/>
          <p:cNvSpPr txBox="1">
            <a:spLocks/>
          </p:cNvSpPr>
          <p:nvPr/>
        </p:nvSpPr>
        <p:spPr>
          <a:xfrm>
            <a:off x="4868338" y="4814809"/>
            <a:ext cx="1799784"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0540" y="-8552"/>
            <a:ext cx="2288552" cy="5152052"/>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22133" y="710141"/>
            <a:ext cx="1602258" cy="1591647"/>
          </a:xfrm>
          <a:prstGeom prst="ellipse">
            <a:avLst/>
          </a:prstGeom>
        </p:spPr>
      </p:pic>
    </p:spTree>
    <p:extLst>
      <p:ext uri="{BB962C8B-B14F-4D97-AF65-F5344CB8AC3E}">
        <p14:creationId xmlns:p14="http://schemas.microsoft.com/office/powerpoint/2010/main" val="19852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3730" y="0"/>
            <a:ext cx="2298700" cy="5143500"/>
          </a:xfrm>
          <a:prstGeom prst="rect">
            <a:avLst/>
          </a:prstGeom>
        </p:spPr>
      </p:pic>
      <p:sp>
        <p:nvSpPr>
          <p:cNvPr id="11" name="TextBox 10"/>
          <p:cNvSpPr txBox="1"/>
          <p:nvPr/>
        </p:nvSpPr>
        <p:spPr>
          <a:xfrm>
            <a:off x="361950" y="1410597"/>
            <a:ext cx="5447583" cy="3077766"/>
          </a:xfrm>
          <a:prstGeom prst="rect">
            <a:avLst/>
          </a:prstGeom>
          <a:noFill/>
        </p:spPr>
        <p:txBody>
          <a:bodyPr wrap="square" rtlCol="0">
            <a:spAutoFit/>
          </a:bodyPr>
          <a:lstStyle/>
          <a:p>
            <a:pPr marL="173038" indent="-166688" defTabSz="457178">
              <a:spcBef>
                <a:spcPts val="600"/>
              </a:spcBef>
              <a:buClr>
                <a:schemeClr val="accent1"/>
              </a:buClr>
              <a:buFont typeface=".HelveticaNeueDeskInterface-Regular" charset="-120"/>
              <a:buChar char="»"/>
            </a:pPr>
            <a:r>
              <a:rPr lang="en-US" sz="1400" dirty="0">
                <a:solidFill>
                  <a:srgbClr val="434A52"/>
                </a:solidFill>
              </a:rPr>
              <a:t>Move more intelligence to the edge of the network</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Analysis, decisions, action will need to take place locally and more quickly</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Understand your customers’ expectations</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DER can either be a threat or an opportunity</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Move from selling </a:t>
            </a:r>
            <a:r>
              <a:rPr lang="en-US" sz="1400" dirty="0" err="1">
                <a:solidFill>
                  <a:srgbClr val="434A52"/>
                </a:solidFill>
              </a:rPr>
              <a:t>KWh</a:t>
            </a:r>
            <a:r>
              <a:rPr lang="en-US" sz="1400" dirty="0">
                <a:solidFill>
                  <a:srgbClr val="434A52"/>
                </a:solidFill>
              </a:rPr>
              <a:t> to experiences/outcomes</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Operational efficiency and non-technical loss reduction is low hanging fruit</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Distribution system optimization</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Customer engagement, DER, prepay, adding new services</a:t>
            </a:r>
          </a:p>
          <a:p>
            <a:pPr marL="173038" indent="-166688" defTabSz="457178">
              <a:spcBef>
                <a:spcPts val="600"/>
              </a:spcBef>
              <a:buClr>
                <a:schemeClr val="accent1"/>
              </a:buClr>
              <a:buFont typeface=".HelveticaNeueDeskInterface-Regular" charset="-120"/>
              <a:buChar char="»"/>
            </a:pPr>
            <a:r>
              <a:rPr lang="en-US" sz="1400" dirty="0">
                <a:solidFill>
                  <a:srgbClr val="434A52"/>
                </a:solidFill>
              </a:rPr>
              <a:t>Trailblazer in the room: Tonga Power Limited</a:t>
            </a:r>
          </a:p>
        </p:txBody>
      </p:sp>
      <p:pic>
        <p:nvPicPr>
          <p:cNvPr id="12" name="Picture 11" descr="Itron_Solo_Pos_RGB.png"/>
          <p:cNvPicPr>
            <a:picLocks/>
          </p:cNvPicPr>
          <p:nvPr/>
        </p:nvPicPr>
        <p:blipFill>
          <a:blip r:embed="rId4"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13" name="Straight Connector 12"/>
          <p:cNvCxnSpPr/>
          <p:nvPr/>
        </p:nvCxnSpPr>
        <p:spPr>
          <a:xfrm>
            <a:off x="314110" y="4815191"/>
            <a:ext cx="640673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sp>
        <p:nvSpPr>
          <p:cNvPr id="17" name="Footer Placeholder 4"/>
          <p:cNvSpPr txBox="1">
            <a:spLocks/>
          </p:cNvSpPr>
          <p:nvPr/>
        </p:nvSpPr>
        <p:spPr>
          <a:xfrm>
            <a:off x="6326911" y="4818765"/>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4B85F802-BC07-9048-A046-3A86514828A9}" type="slidenum">
              <a:rPr lang="en-US" smtClean="0"/>
              <a:t>11</a:t>
            </a:fld>
            <a:endParaRPr lang="en-US" dirty="0"/>
          </a:p>
        </p:txBody>
      </p:sp>
      <p:sp>
        <p:nvSpPr>
          <p:cNvPr id="10" name="Title 1"/>
          <p:cNvSpPr txBox="1">
            <a:spLocks/>
          </p:cNvSpPr>
          <p:nvPr/>
        </p:nvSpPr>
        <p:spPr>
          <a:xfrm>
            <a:off x="361950" y="290980"/>
            <a:ext cx="6200845" cy="461665"/>
          </a:xfrm>
          <a:prstGeom prst="rect">
            <a:avLst/>
          </a:prstGeom>
        </p:spPr>
        <p:txBody>
          <a:bodyPr/>
          <a:lstStyle>
            <a:lvl1pPr algn="ctr" defTabSz="456789" rtl="0" eaLnBrk="1" latinLnBrk="0" hangingPunct="1">
              <a:spcBef>
                <a:spcPct val="0"/>
              </a:spcBef>
              <a:buNone/>
              <a:defRPr sz="4396" kern="1200">
                <a:solidFill>
                  <a:schemeClr val="tx1"/>
                </a:solidFill>
                <a:latin typeface="+mj-lt"/>
                <a:ea typeface="+mj-ea"/>
                <a:cs typeface="+mj-cs"/>
              </a:defRPr>
            </a:lvl1pPr>
          </a:lstStyle>
          <a:p>
            <a:pPr algn="l"/>
            <a:r>
              <a:rPr lang="en-US" sz="2400" b="1" dirty="0">
                <a:solidFill>
                  <a:schemeClr val="accent1"/>
                </a:solidFill>
              </a:rPr>
              <a:t>CLOSING THOUGHTS</a:t>
            </a:r>
          </a:p>
        </p:txBody>
      </p:sp>
      <p:sp>
        <p:nvSpPr>
          <p:cNvPr id="19" name="Footer Placeholder 4"/>
          <p:cNvSpPr txBox="1">
            <a:spLocks/>
          </p:cNvSpPr>
          <p:nvPr/>
        </p:nvSpPr>
        <p:spPr>
          <a:xfrm>
            <a:off x="4868338" y="4814809"/>
            <a:ext cx="1799784"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3911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2DA778-0037-413A-82F8-DC8312CC76E4}"/>
              </a:ext>
            </a:extLst>
          </p:cNvPr>
          <p:cNvSpPr txBox="1"/>
          <p:nvPr/>
        </p:nvSpPr>
        <p:spPr>
          <a:xfrm>
            <a:off x="559676" y="3977430"/>
            <a:ext cx="2149948" cy="369332"/>
          </a:xfrm>
          <a:prstGeom prst="rect">
            <a:avLst/>
          </a:prstGeom>
          <a:noFill/>
        </p:spPr>
        <p:txBody>
          <a:bodyPr wrap="none" rtlCol="0">
            <a:spAutoFit/>
          </a:bodyPr>
          <a:lstStyle/>
          <a:p>
            <a:r>
              <a:rPr lang="en-US" dirty="0">
                <a:solidFill>
                  <a:schemeClr val="bg1"/>
                </a:solidFill>
              </a:rPr>
              <a:t>tim.wolf@itron.com</a:t>
            </a:r>
          </a:p>
        </p:txBody>
      </p:sp>
    </p:spTree>
    <p:extLst>
      <p:ext uri="{BB962C8B-B14F-4D97-AF65-F5344CB8AC3E}">
        <p14:creationId xmlns:p14="http://schemas.microsoft.com/office/powerpoint/2010/main" val="12165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831" y="198232"/>
            <a:ext cx="8229600" cy="461238"/>
          </a:xfrm>
        </p:spPr>
        <p:txBody>
          <a:bodyPr/>
          <a:lstStyle/>
          <a:p>
            <a:pPr>
              <a:defRPr/>
            </a:pPr>
            <a:r>
              <a:rPr lang="en-US" dirty="0"/>
              <a:t>Global drivers</a:t>
            </a:r>
          </a:p>
        </p:txBody>
      </p:sp>
      <p:pic>
        <p:nvPicPr>
          <p:cNvPr id="43011" name="Picture 5" descr="world.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543" y="714319"/>
            <a:ext cx="8170904" cy="402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609468" y="2091488"/>
            <a:ext cx="3846096" cy="895234"/>
            <a:chOff x="3609468" y="2091488"/>
            <a:chExt cx="3846096" cy="895234"/>
          </a:xfrm>
        </p:grpSpPr>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4981" y="2101340"/>
              <a:ext cx="883755" cy="885379"/>
            </a:xfrm>
            <a:prstGeom prst="rect">
              <a:avLst/>
            </a:prstGeom>
            <a:effectLst>
              <a:outerShdw blurRad="38100" sx="102000" sy="102000" algn="ctr" rotWithShape="0">
                <a:prstClr val="black">
                  <a:alpha val="23000"/>
                </a:prstClr>
              </a:outerShdw>
            </a:effectLst>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09468" y="2098764"/>
              <a:ext cx="886325" cy="887955"/>
            </a:xfrm>
            <a:prstGeom prst="rect">
              <a:avLst/>
            </a:prstGeom>
            <a:effectLst>
              <a:outerShdw blurRad="38100" sx="102000" sy="102000" algn="ctr" rotWithShape="0">
                <a:prstClr val="black">
                  <a:alpha val="23000"/>
                </a:prst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61973" y="2091488"/>
              <a:ext cx="893591" cy="895234"/>
            </a:xfrm>
            <a:prstGeom prst="rect">
              <a:avLst/>
            </a:prstGeom>
            <a:effectLst>
              <a:outerShdw blurRad="38100" sx="102000" sy="102000" algn="ctr" rotWithShape="0">
                <a:prstClr val="black">
                  <a:alpha val="23000"/>
                </a:prstClr>
              </a:outerShdw>
            </a:effectLst>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70090" y="2098764"/>
              <a:ext cx="886328" cy="887957"/>
            </a:xfrm>
            <a:prstGeom prst="rect">
              <a:avLst/>
            </a:prstGeom>
            <a:effectLst>
              <a:outerShdw blurRad="38100" sx="102000" sy="102000" algn="ctr" rotWithShape="0">
                <a:prstClr val="black">
                  <a:alpha val="23000"/>
                </a:prstClr>
              </a:outerShdw>
            </a:effectLst>
          </p:spPr>
        </p:pic>
      </p:grpSp>
      <p:grpSp>
        <p:nvGrpSpPr>
          <p:cNvPr id="3" name="Group 2"/>
          <p:cNvGrpSpPr/>
          <p:nvPr/>
        </p:nvGrpSpPr>
        <p:grpSpPr>
          <a:xfrm>
            <a:off x="569425" y="2080523"/>
            <a:ext cx="7899572" cy="906837"/>
            <a:chOff x="569425" y="2080523"/>
            <a:chExt cx="7899572" cy="906837"/>
          </a:xfrm>
        </p:grpSpPr>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75407" y="2091487"/>
              <a:ext cx="893590" cy="895233"/>
            </a:xfrm>
            <a:prstGeom prst="rect">
              <a:avLst/>
            </a:prstGeom>
            <a:effectLst>
              <a:outerShdw blurRad="38100" sx="102000" sy="102000" algn="ctr" rotWithShape="0">
                <a:prstClr val="black">
                  <a:alpha val="23000"/>
                </a:prstClr>
              </a:outerShdw>
            </a:effectLst>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9425" y="2080523"/>
              <a:ext cx="904533" cy="906196"/>
            </a:xfrm>
            <a:prstGeom prst="rect">
              <a:avLst/>
            </a:prstGeom>
            <a:effectLst>
              <a:outerShdw blurRad="38100" sx="102000" sy="102000" algn="ctr" rotWithShape="0">
                <a:prstClr val="black">
                  <a:alpha val="23000"/>
                </a:prstClr>
              </a:outerShdw>
            </a:effectLst>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95021" y="2080523"/>
              <a:ext cx="904533" cy="906196"/>
            </a:xfrm>
            <a:prstGeom prst="rect">
              <a:avLst/>
            </a:prstGeom>
            <a:effectLst>
              <a:outerShdw blurRad="38100" sx="102000" sy="102000" algn="ctr" rotWithShape="0">
                <a:prstClr val="black">
                  <a:alpha val="23000"/>
                </a:prstClr>
              </a:outerShdw>
            </a:effectLst>
          </p:spPr>
        </p:pic>
        <p:pic>
          <p:nvPicPr>
            <p:cNvPr id="20" name="Picture 1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05407" y="2098764"/>
              <a:ext cx="886966" cy="888596"/>
            </a:xfrm>
            <a:prstGeom prst="rect">
              <a:avLst/>
            </a:prstGeom>
            <a:effectLst>
              <a:outerShdw blurRad="38100" sx="102000" sy="102000" algn="ctr" rotWithShape="0">
                <a:prstClr val="black">
                  <a:alpha val="23000"/>
                </a:prstClr>
              </a:outerShdw>
            </a:effectLst>
          </p:spPr>
        </p:pic>
      </p:grpSp>
    </p:spTree>
    <p:extLst>
      <p:ext uri="{BB962C8B-B14F-4D97-AF65-F5344CB8AC3E}">
        <p14:creationId xmlns:p14="http://schemas.microsoft.com/office/powerpoint/2010/main" val="1237046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1000"/>
                            </p:stCondLst>
                            <p:childTnLst>
                              <p:par>
                                <p:cTn id="9" presetID="6" presetClass="emph" presetSubtype="0" fill="hold" nodeType="afterEffect">
                                  <p:stCondLst>
                                    <p:cond delay="0"/>
                                  </p:stCondLst>
                                  <p:childTnLst>
                                    <p:animScale>
                                      <p:cBhvr>
                                        <p:cTn id="10"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Smart Metering Cost Reduction Benefits</a:t>
            </a:r>
          </a:p>
        </p:txBody>
      </p:sp>
      <p:sp>
        <p:nvSpPr>
          <p:cNvPr id="8" name="Text Placeholder 7"/>
          <p:cNvSpPr>
            <a:spLocks noGrp="1"/>
          </p:cNvSpPr>
          <p:nvPr>
            <p:ph type="body" sz="quarter" idx="15"/>
          </p:nvPr>
        </p:nvSpPr>
        <p:spPr/>
        <p:txBody>
          <a:bodyPr/>
          <a:lstStyle/>
          <a:p>
            <a:r>
              <a:rPr lang="en-US" dirty="0"/>
              <a:t>Exceeding Business Case Expectations</a:t>
            </a:r>
          </a:p>
        </p:txBody>
      </p:sp>
      <p:sp>
        <p:nvSpPr>
          <p:cNvPr id="27" name="Content Placeholder 5"/>
          <p:cNvSpPr txBox="1">
            <a:spLocks/>
          </p:cNvSpPr>
          <p:nvPr/>
        </p:nvSpPr>
        <p:spPr>
          <a:xfrm>
            <a:off x="369771" y="2916086"/>
            <a:ext cx="2033102" cy="957362"/>
          </a:xfrm>
          <a:prstGeom prst="rect">
            <a:avLst/>
          </a:prstGeom>
        </p:spPr>
        <p:txBody>
          <a:bodyPr>
            <a:noAutofit/>
          </a:bodyPr>
          <a:lstStyle>
            <a:lvl1pPr marL="0" indent="0" algn="l" defTabSz="457189" rtl="0" eaLnBrk="1" latinLnBrk="0" hangingPunct="1">
              <a:spcBef>
                <a:spcPct val="20000"/>
              </a:spcBef>
              <a:buFont typeface="Arial"/>
              <a:buNone/>
              <a:defRPr sz="1500" kern="1200">
                <a:solidFill>
                  <a:schemeClr val="tx2"/>
                </a:solidFill>
                <a:latin typeface="+mn-lt"/>
                <a:ea typeface="+mn-ea"/>
                <a:cs typeface="+mn-cs"/>
              </a:defRPr>
            </a:lvl1pPr>
            <a:lvl2pPr marL="171450" indent="0" algn="l" defTabSz="457189" rtl="0" eaLnBrk="1" latinLnBrk="0" hangingPunct="1">
              <a:spcBef>
                <a:spcPct val="20000"/>
              </a:spcBef>
              <a:buFont typeface="Arial"/>
              <a:buNone/>
              <a:defRPr sz="1500" kern="1200">
                <a:solidFill>
                  <a:schemeClr val="tx2"/>
                </a:solidFill>
                <a:latin typeface="+mn-lt"/>
                <a:ea typeface="+mn-ea"/>
                <a:cs typeface="+mn-cs"/>
              </a:defRPr>
            </a:lvl2pPr>
            <a:lvl3pPr marL="285750" indent="0" algn="l" defTabSz="457189" rtl="0" eaLnBrk="1" latinLnBrk="0" hangingPunct="1">
              <a:spcBef>
                <a:spcPct val="20000"/>
              </a:spcBef>
              <a:buFont typeface="Arial"/>
              <a:buNone/>
              <a:defRPr sz="1500" kern="1200">
                <a:solidFill>
                  <a:schemeClr val="tx2"/>
                </a:solidFill>
                <a:latin typeface="+mn-lt"/>
                <a:ea typeface="+mn-ea"/>
                <a:cs typeface="+mn-cs"/>
              </a:defRPr>
            </a:lvl3pPr>
            <a:lvl4pPr marL="1371600" indent="0" algn="l" defTabSz="457189" rtl="0" eaLnBrk="1" latinLnBrk="0" hangingPunct="1">
              <a:spcBef>
                <a:spcPct val="20000"/>
              </a:spcBef>
              <a:buFont typeface="Arial"/>
              <a:buNone/>
              <a:defRPr sz="1500" kern="1200">
                <a:solidFill>
                  <a:schemeClr val="tx2"/>
                </a:solidFill>
                <a:latin typeface="+mn-lt"/>
                <a:ea typeface="+mn-ea"/>
                <a:cs typeface="+mn-cs"/>
              </a:defRPr>
            </a:lvl4pPr>
            <a:lvl5pPr marL="1828800" indent="0" algn="l" defTabSz="457189" rtl="0" eaLnBrk="1" latinLnBrk="0" hangingPunct="1">
              <a:spcBef>
                <a:spcPct val="20000"/>
              </a:spcBef>
              <a:buFont typeface="Arial"/>
              <a:buNone/>
              <a:defRPr sz="1500" kern="1200">
                <a:solidFill>
                  <a:schemeClr val="tx2"/>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ctr" defTabSz="457178"/>
            <a:r>
              <a:rPr lang="en-US" sz="1100" dirty="0">
                <a:solidFill>
                  <a:srgbClr val="434A52"/>
                </a:solidFill>
                <a:latin typeface="Arial"/>
              </a:rPr>
              <a:t>customer service transactions automated (98.7 percent)</a:t>
            </a:r>
          </a:p>
          <a:p>
            <a:pPr algn="ctr" defTabSz="457178"/>
            <a:r>
              <a:rPr lang="en-US" sz="1100" dirty="0">
                <a:solidFill>
                  <a:srgbClr val="434A52"/>
                </a:solidFill>
                <a:latin typeface="Arial"/>
              </a:rPr>
              <a:t>Saves </a:t>
            </a:r>
            <a:r>
              <a:rPr lang="en-US" sz="1100" dirty="0" err="1">
                <a:solidFill>
                  <a:srgbClr val="434A52"/>
                </a:solidFill>
                <a:latin typeface="Arial"/>
              </a:rPr>
              <a:t>Centerpoint</a:t>
            </a:r>
            <a:r>
              <a:rPr lang="en-US" sz="1100" dirty="0">
                <a:solidFill>
                  <a:srgbClr val="434A52"/>
                </a:solidFill>
                <a:latin typeface="Arial"/>
              </a:rPr>
              <a:t> customers $20 million USD annually </a:t>
            </a:r>
          </a:p>
        </p:txBody>
      </p:sp>
      <p:sp>
        <p:nvSpPr>
          <p:cNvPr id="28" name="Content Placeholder 5"/>
          <p:cNvSpPr txBox="1">
            <a:spLocks/>
          </p:cNvSpPr>
          <p:nvPr/>
        </p:nvSpPr>
        <p:spPr>
          <a:xfrm>
            <a:off x="2635484" y="2918265"/>
            <a:ext cx="1930112" cy="566694"/>
          </a:xfrm>
          <a:prstGeom prst="rect">
            <a:avLst/>
          </a:prstGeom>
        </p:spPr>
        <p:txBody>
          <a:bodyPr vert="horz" lIns="91438" tIns="45719" rIns="91438" bIns="45719"/>
          <a:lstStyle>
            <a:lvl1pPr marL="342900" indent="-342900" algn="l" defTabSz="457200" rtl="0" eaLnBrk="1" latinLnBrk="0" hangingPunct="1">
              <a:spcBef>
                <a:spcPct val="20000"/>
              </a:spcBef>
              <a:buClr>
                <a:srgbClr val="ED3024"/>
              </a:buClr>
              <a:buFont typeface="Lucida Grande"/>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189">
              <a:buNone/>
            </a:pPr>
            <a:r>
              <a:rPr lang="en-US" sz="1100" dirty="0">
                <a:solidFill>
                  <a:srgbClr val="434A52"/>
                </a:solidFill>
              </a:rPr>
              <a:t>electricity theft reduction</a:t>
            </a:r>
            <a:br>
              <a:rPr lang="en-US" sz="1100" dirty="0">
                <a:solidFill>
                  <a:srgbClr val="434A52"/>
                </a:solidFill>
              </a:rPr>
            </a:br>
            <a:r>
              <a:rPr lang="en-US" sz="1100" dirty="0">
                <a:solidFill>
                  <a:srgbClr val="434A52"/>
                </a:solidFill>
              </a:rPr>
              <a:t>(875 GWh to 175 GWh)</a:t>
            </a:r>
          </a:p>
        </p:txBody>
      </p:sp>
      <p:pic>
        <p:nvPicPr>
          <p:cNvPr id="29" name="Picture 8" descr="http://wgipoa.com/images/CenterPoi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4200" y="3914649"/>
            <a:ext cx="829952" cy="311499"/>
          </a:xfrm>
          <a:prstGeom prst="rect">
            <a:avLst/>
          </a:prstGeom>
          <a:noFill/>
        </p:spPr>
      </p:pic>
      <p:pic>
        <p:nvPicPr>
          <p:cNvPr id="30" name="Picture 4" descr="http://www.canadiandesignresource.ca/officialgallery/wp-content/uploads/2009/12/BC_Hydro-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6699" y="3915783"/>
            <a:ext cx="797806" cy="319122"/>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TextBox 33"/>
          <p:cNvSpPr txBox="1"/>
          <p:nvPr/>
        </p:nvSpPr>
        <p:spPr>
          <a:xfrm>
            <a:off x="712877" y="1362690"/>
            <a:ext cx="1031051" cy="1200329"/>
          </a:xfrm>
          <a:prstGeom prst="rect">
            <a:avLst/>
          </a:prstGeom>
          <a:noFill/>
        </p:spPr>
        <p:txBody>
          <a:bodyPr wrap="none" rtlCol="0">
            <a:spAutoFit/>
          </a:bodyPr>
          <a:lstStyle/>
          <a:p>
            <a:pPr algn="ctr" defTabSz="457178"/>
            <a:r>
              <a:rPr lang="en-US" sz="7200" b="1" spc="-700" dirty="0">
                <a:solidFill>
                  <a:srgbClr val="E6171C"/>
                </a:solidFill>
                <a:latin typeface="Arial"/>
                <a:cs typeface="Arial"/>
              </a:rPr>
              <a:t>13</a:t>
            </a:r>
          </a:p>
        </p:txBody>
      </p:sp>
      <p:sp>
        <p:nvSpPr>
          <p:cNvPr id="37" name="TextBox 36"/>
          <p:cNvSpPr txBox="1"/>
          <p:nvPr/>
        </p:nvSpPr>
        <p:spPr>
          <a:xfrm>
            <a:off x="746166" y="2281079"/>
            <a:ext cx="1133644" cy="369332"/>
          </a:xfrm>
          <a:prstGeom prst="rect">
            <a:avLst/>
          </a:prstGeom>
          <a:noFill/>
        </p:spPr>
        <p:txBody>
          <a:bodyPr wrap="none" rtlCol="0">
            <a:spAutoFit/>
          </a:bodyPr>
          <a:lstStyle/>
          <a:p>
            <a:pPr defTabSz="457178"/>
            <a:r>
              <a:rPr lang="en-US" b="1" dirty="0">
                <a:solidFill>
                  <a:srgbClr val="E6171C"/>
                </a:solidFill>
                <a:latin typeface="Arial"/>
                <a:cs typeface="Arial"/>
              </a:rPr>
              <a:t>MILLION</a:t>
            </a:r>
          </a:p>
        </p:txBody>
      </p:sp>
      <p:sp>
        <p:nvSpPr>
          <p:cNvPr id="38" name="TextBox 37"/>
          <p:cNvSpPr txBox="1"/>
          <p:nvPr/>
        </p:nvSpPr>
        <p:spPr>
          <a:xfrm>
            <a:off x="2907041" y="1449920"/>
            <a:ext cx="1589987" cy="1200329"/>
          </a:xfrm>
          <a:prstGeom prst="rect">
            <a:avLst/>
          </a:prstGeom>
          <a:noFill/>
        </p:spPr>
        <p:txBody>
          <a:bodyPr wrap="none" rtlCol="0">
            <a:spAutoFit/>
          </a:bodyPr>
          <a:lstStyle/>
          <a:p>
            <a:pPr algn="ctr" defTabSz="457178"/>
            <a:r>
              <a:rPr lang="en-US" sz="7200" b="1" spc="-400" dirty="0">
                <a:solidFill>
                  <a:srgbClr val="E6171C"/>
                </a:solidFill>
                <a:latin typeface="Arial"/>
                <a:cs typeface="Arial"/>
              </a:rPr>
              <a:t>80</a:t>
            </a:r>
            <a:r>
              <a:rPr lang="en-US" sz="6800" b="1" spc="-400" baseline="25000" dirty="0">
                <a:solidFill>
                  <a:srgbClr val="E6171C"/>
                </a:solidFill>
                <a:latin typeface="Arial"/>
                <a:cs typeface="Arial"/>
              </a:rPr>
              <a:t>%</a:t>
            </a:r>
          </a:p>
        </p:txBody>
      </p:sp>
      <p:sp>
        <p:nvSpPr>
          <p:cNvPr id="46" name="TextBox 45"/>
          <p:cNvSpPr txBox="1"/>
          <p:nvPr/>
        </p:nvSpPr>
        <p:spPr>
          <a:xfrm>
            <a:off x="698985" y="2578813"/>
            <a:ext cx="1204177" cy="400110"/>
          </a:xfrm>
          <a:prstGeom prst="rect">
            <a:avLst/>
          </a:prstGeom>
          <a:noFill/>
        </p:spPr>
        <p:txBody>
          <a:bodyPr wrap="none" rtlCol="0">
            <a:spAutoFit/>
          </a:bodyPr>
          <a:lstStyle/>
          <a:p>
            <a:pPr algn="ctr" defTabSz="457178"/>
            <a:r>
              <a:rPr lang="en-US" sz="1000" b="1" dirty="0">
                <a:solidFill>
                  <a:srgbClr val="84848D"/>
                </a:solidFill>
                <a:latin typeface="Arial" charset="0"/>
                <a:ea typeface="Arial" charset="0"/>
                <a:cs typeface="Arial" charset="0"/>
              </a:rPr>
              <a:t>TRANSACTIONS</a:t>
            </a:r>
          </a:p>
          <a:p>
            <a:pPr algn="ctr" defTabSz="457178"/>
            <a:r>
              <a:rPr lang="en-US" sz="1000" b="1" dirty="0">
                <a:solidFill>
                  <a:srgbClr val="84848D"/>
                </a:solidFill>
                <a:latin typeface="Arial" charset="0"/>
                <a:ea typeface="Arial" charset="0"/>
                <a:cs typeface="Arial" charset="0"/>
              </a:rPr>
              <a:t>AUTOMATED</a:t>
            </a:r>
          </a:p>
        </p:txBody>
      </p:sp>
      <p:sp>
        <p:nvSpPr>
          <p:cNvPr id="47" name="TextBox 46"/>
          <p:cNvSpPr txBox="1"/>
          <p:nvPr/>
        </p:nvSpPr>
        <p:spPr>
          <a:xfrm>
            <a:off x="2921608" y="2565876"/>
            <a:ext cx="1396536" cy="246221"/>
          </a:xfrm>
          <a:prstGeom prst="rect">
            <a:avLst/>
          </a:prstGeom>
          <a:noFill/>
        </p:spPr>
        <p:txBody>
          <a:bodyPr wrap="none" rtlCol="0">
            <a:spAutoFit/>
          </a:bodyPr>
          <a:lstStyle/>
          <a:p>
            <a:pPr algn="ctr" defTabSz="457178"/>
            <a:r>
              <a:rPr lang="en-US" sz="1000" b="1" dirty="0">
                <a:solidFill>
                  <a:srgbClr val="84848D"/>
                </a:solidFill>
                <a:latin typeface="Arial" charset="0"/>
                <a:ea typeface="Arial" charset="0"/>
                <a:cs typeface="Arial" charset="0"/>
              </a:rPr>
              <a:t>THEFT REDUCTION</a:t>
            </a:r>
          </a:p>
        </p:txBody>
      </p:sp>
      <p:cxnSp>
        <p:nvCxnSpPr>
          <p:cNvPr id="50" name="Straight Connector 49"/>
          <p:cNvCxnSpPr/>
          <p:nvPr/>
        </p:nvCxnSpPr>
        <p:spPr>
          <a:xfrm flipV="1">
            <a:off x="2564930" y="1786376"/>
            <a:ext cx="0" cy="2441913"/>
          </a:xfrm>
          <a:prstGeom prst="line">
            <a:avLst/>
          </a:prstGeom>
          <a:ln w="635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Content Placeholder 5"/>
          <p:cNvSpPr txBox="1">
            <a:spLocks/>
          </p:cNvSpPr>
          <p:nvPr/>
        </p:nvSpPr>
        <p:spPr>
          <a:xfrm>
            <a:off x="4703062" y="2916427"/>
            <a:ext cx="1930112" cy="566694"/>
          </a:xfrm>
          <a:prstGeom prst="rect">
            <a:avLst/>
          </a:prstGeom>
        </p:spPr>
        <p:txBody>
          <a:bodyPr vert="horz" lIns="91438" tIns="45719" rIns="91438" bIns="45719"/>
          <a:lstStyle>
            <a:lvl1pPr marL="342900" indent="-342900" algn="l" defTabSz="457200" rtl="0" eaLnBrk="1" latinLnBrk="0" hangingPunct="1">
              <a:spcBef>
                <a:spcPct val="20000"/>
              </a:spcBef>
              <a:buClr>
                <a:srgbClr val="ED3024"/>
              </a:buClr>
              <a:buFont typeface="Lucida Grande"/>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189">
              <a:buNone/>
            </a:pPr>
            <a:r>
              <a:rPr lang="en-US" sz="1100" dirty="0">
                <a:solidFill>
                  <a:srgbClr val="141619">
                    <a:lumMod val="65000"/>
                    <a:lumOff val="35000"/>
                  </a:srgbClr>
                </a:solidFill>
              </a:rPr>
              <a:t>reduction in annual meter reading and customer operations costs ($3.6 million USD)</a:t>
            </a:r>
          </a:p>
        </p:txBody>
      </p:sp>
      <p:sp>
        <p:nvSpPr>
          <p:cNvPr id="51" name="TextBox 50"/>
          <p:cNvSpPr txBox="1"/>
          <p:nvPr/>
        </p:nvSpPr>
        <p:spPr>
          <a:xfrm>
            <a:off x="4866291" y="1438775"/>
            <a:ext cx="1620444" cy="1200329"/>
          </a:xfrm>
          <a:prstGeom prst="rect">
            <a:avLst/>
          </a:prstGeom>
          <a:noFill/>
        </p:spPr>
        <p:txBody>
          <a:bodyPr wrap="none" rtlCol="0">
            <a:spAutoFit/>
          </a:bodyPr>
          <a:lstStyle/>
          <a:p>
            <a:pPr defTabSz="457178"/>
            <a:r>
              <a:rPr lang="en-US" sz="7200" b="1" spc="-400" dirty="0">
                <a:solidFill>
                  <a:srgbClr val="E6171C"/>
                </a:solidFill>
                <a:latin typeface="Arial"/>
                <a:cs typeface="Arial"/>
              </a:rPr>
              <a:t>51</a:t>
            </a:r>
            <a:r>
              <a:rPr lang="en-US" sz="7200" b="1" spc="-400" baseline="25000" dirty="0">
                <a:solidFill>
                  <a:srgbClr val="E6171C"/>
                </a:solidFill>
                <a:latin typeface="Arial"/>
                <a:cs typeface="Arial"/>
              </a:rPr>
              <a:t>%</a:t>
            </a:r>
            <a:endParaRPr lang="en-US" sz="7200" b="1" spc="-400" dirty="0">
              <a:solidFill>
                <a:srgbClr val="E6171C"/>
              </a:solidFill>
              <a:latin typeface="Arial"/>
              <a:cs typeface="Arial"/>
            </a:endParaRPr>
          </a:p>
        </p:txBody>
      </p:sp>
      <p:pic>
        <p:nvPicPr>
          <p:cNvPr id="52" name="Picture 51" descr="glendale_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0789" y="3945094"/>
            <a:ext cx="548640" cy="400555"/>
          </a:xfrm>
          <a:prstGeom prst="rect">
            <a:avLst/>
          </a:prstGeom>
        </p:spPr>
      </p:pic>
      <p:sp>
        <p:nvSpPr>
          <p:cNvPr id="53" name="TextBox 52"/>
          <p:cNvSpPr txBox="1"/>
          <p:nvPr/>
        </p:nvSpPr>
        <p:spPr>
          <a:xfrm>
            <a:off x="4939643" y="2576514"/>
            <a:ext cx="1338829" cy="246221"/>
          </a:xfrm>
          <a:prstGeom prst="rect">
            <a:avLst/>
          </a:prstGeom>
          <a:noFill/>
        </p:spPr>
        <p:txBody>
          <a:bodyPr wrap="none" rtlCol="0">
            <a:spAutoFit/>
          </a:bodyPr>
          <a:lstStyle/>
          <a:p>
            <a:pPr algn="ctr" defTabSz="457178"/>
            <a:r>
              <a:rPr lang="en-US" sz="1000" b="1" dirty="0">
                <a:solidFill>
                  <a:srgbClr val="84848D"/>
                </a:solidFill>
                <a:latin typeface="Arial" charset="0"/>
                <a:ea typeface="Arial" charset="0"/>
                <a:cs typeface="Arial" charset="0"/>
              </a:rPr>
              <a:t>COST REDUCTION</a:t>
            </a:r>
          </a:p>
        </p:txBody>
      </p:sp>
      <p:sp>
        <p:nvSpPr>
          <p:cNvPr id="54" name="TextBox 53"/>
          <p:cNvSpPr txBox="1"/>
          <p:nvPr/>
        </p:nvSpPr>
        <p:spPr>
          <a:xfrm>
            <a:off x="6921582" y="1648138"/>
            <a:ext cx="1771639" cy="707886"/>
          </a:xfrm>
          <a:prstGeom prst="rect">
            <a:avLst/>
          </a:prstGeom>
          <a:noFill/>
        </p:spPr>
        <p:txBody>
          <a:bodyPr wrap="none" rtlCol="0">
            <a:spAutoFit/>
          </a:bodyPr>
          <a:lstStyle/>
          <a:p>
            <a:pPr defTabSz="457178"/>
            <a:r>
              <a:rPr lang="en-US" sz="4000" b="1" dirty="0">
                <a:solidFill>
                  <a:srgbClr val="E6171C"/>
                </a:solidFill>
                <a:latin typeface="Arial"/>
                <a:cs typeface="Arial"/>
              </a:rPr>
              <a:t>10-49</a:t>
            </a:r>
            <a:r>
              <a:rPr lang="en-US" sz="3600" b="1" baseline="30000" dirty="0">
                <a:solidFill>
                  <a:srgbClr val="E6171C"/>
                </a:solidFill>
                <a:latin typeface="Arial"/>
                <a:cs typeface="Arial"/>
              </a:rPr>
              <a:t>%</a:t>
            </a:r>
          </a:p>
        </p:txBody>
      </p:sp>
      <p:sp>
        <p:nvSpPr>
          <p:cNvPr id="55" name="Content Placeholder 5"/>
          <p:cNvSpPr txBox="1">
            <a:spLocks/>
          </p:cNvSpPr>
          <p:nvPr/>
        </p:nvSpPr>
        <p:spPr>
          <a:xfrm>
            <a:off x="6845381" y="2616990"/>
            <a:ext cx="1925346" cy="983460"/>
          </a:xfrm>
          <a:prstGeom prst="rect">
            <a:avLst/>
          </a:prstGeom>
        </p:spPr>
        <p:txBody>
          <a:bodyPr vert="horz" lIns="91438" tIns="45719" rIns="91438" bIns="45719" rtlCol="0">
            <a:normAutofit/>
          </a:bodyPr>
          <a:lstStyle>
            <a:lvl1pPr marL="342892" indent="-342892" algn="l" defTabSz="457189" rtl="0" eaLnBrk="1" latinLnBrk="0" hangingPunct="1">
              <a:spcBef>
                <a:spcPct val="20000"/>
              </a:spcBef>
              <a:buClr>
                <a:srgbClr val="ED3024"/>
              </a:buClr>
              <a:buFont typeface="Lucida Grande"/>
              <a:buChar char="»"/>
              <a:defRPr sz="1600" kern="1200">
                <a:solidFill>
                  <a:schemeClr val="tx1">
                    <a:lumMod val="65000"/>
                    <a:lumOff val="35000"/>
                  </a:schemeClr>
                </a:solidFill>
                <a:latin typeface="Arial"/>
                <a:ea typeface="+mn-ea"/>
                <a:cs typeface="Arial"/>
              </a:defRPr>
            </a:lvl1pPr>
            <a:lvl2pPr marL="742931" indent="-285743" algn="l" defTabSz="457189" rtl="0" eaLnBrk="1" latinLnBrk="0" hangingPunct="1">
              <a:spcBef>
                <a:spcPct val="20000"/>
              </a:spcBef>
              <a:buClr>
                <a:srgbClr val="ED3024"/>
              </a:buClr>
              <a:buFont typeface="Arial"/>
              <a:buChar char="•"/>
              <a:defRPr sz="1600" kern="1200">
                <a:solidFill>
                  <a:schemeClr val="tx1">
                    <a:lumMod val="65000"/>
                    <a:lumOff val="35000"/>
                  </a:schemeClr>
                </a:solidFill>
                <a:latin typeface="Arial"/>
                <a:ea typeface="+mn-ea"/>
                <a:cs typeface="Arial"/>
              </a:defRPr>
            </a:lvl2pPr>
            <a:lvl3pPr marL="1142972" indent="-228594" algn="l" defTabSz="457189" rtl="0" eaLnBrk="1" latinLnBrk="0" hangingPunct="1">
              <a:spcBef>
                <a:spcPct val="20000"/>
              </a:spcBef>
              <a:buFont typeface="Arial"/>
              <a:buChar char="•"/>
              <a:defRPr sz="1600" kern="1200">
                <a:solidFill>
                  <a:srgbClr val="FFFFFF"/>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rgbClr val="FFFFFF"/>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rgbClr val="FFFFFF"/>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178">
              <a:buNone/>
            </a:pPr>
            <a:r>
              <a:rPr lang="en-US" sz="1100" dirty="0">
                <a:solidFill>
                  <a:srgbClr val="595959"/>
                </a:solidFill>
              </a:rPr>
              <a:t>Range of customer energy savings across various programs incl, rate choice, smart meters,</a:t>
            </a:r>
            <a:br>
              <a:rPr lang="en-US" sz="1100" dirty="0">
                <a:solidFill>
                  <a:srgbClr val="595959"/>
                </a:solidFill>
              </a:rPr>
            </a:br>
            <a:r>
              <a:rPr lang="en-US" sz="1100" dirty="0">
                <a:solidFill>
                  <a:srgbClr val="595959"/>
                </a:solidFill>
              </a:rPr>
              <a:t>in-home technology </a:t>
            </a:r>
          </a:p>
        </p:txBody>
      </p:sp>
      <p:pic>
        <p:nvPicPr>
          <p:cNvPr id="56" name="Picture 2" descr="National Gri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49594" y="4019930"/>
            <a:ext cx="855894" cy="175934"/>
          </a:xfrm>
          <a:prstGeom prst="rect">
            <a:avLst/>
          </a:prstGeom>
          <a:noFill/>
        </p:spPr>
      </p:pic>
      <p:sp>
        <p:nvSpPr>
          <p:cNvPr id="57" name="TextBox 56"/>
          <p:cNvSpPr txBox="1"/>
          <p:nvPr/>
        </p:nvSpPr>
        <p:spPr>
          <a:xfrm>
            <a:off x="7140244" y="2327889"/>
            <a:ext cx="1335623" cy="246221"/>
          </a:xfrm>
          <a:prstGeom prst="rect">
            <a:avLst/>
          </a:prstGeom>
          <a:noFill/>
        </p:spPr>
        <p:txBody>
          <a:bodyPr wrap="none" rtlCol="0">
            <a:spAutoFit/>
          </a:bodyPr>
          <a:lstStyle/>
          <a:p>
            <a:pPr algn="ctr" defTabSz="457178"/>
            <a:r>
              <a:rPr lang="en-US" sz="1000" b="1" dirty="0">
                <a:solidFill>
                  <a:srgbClr val="84848D"/>
                </a:solidFill>
                <a:latin typeface="Arial" charset="0"/>
                <a:ea typeface="Arial" charset="0"/>
                <a:cs typeface="Arial" charset="0"/>
              </a:rPr>
              <a:t>ENERGY SAVINGS</a:t>
            </a:r>
          </a:p>
        </p:txBody>
      </p:sp>
      <p:cxnSp>
        <p:nvCxnSpPr>
          <p:cNvPr id="25" name="Straight Connector 24"/>
          <p:cNvCxnSpPr/>
          <p:nvPr/>
        </p:nvCxnSpPr>
        <p:spPr>
          <a:xfrm flipV="1">
            <a:off x="6715398" y="1786376"/>
            <a:ext cx="0" cy="2441913"/>
          </a:xfrm>
          <a:prstGeom prst="line">
            <a:avLst/>
          </a:prstGeom>
          <a:ln w="635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633679" y="1786376"/>
            <a:ext cx="0" cy="2441913"/>
          </a:xfrm>
          <a:prstGeom prst="line">
            <a:avLst/>
          </a:prstGeom>
          <a:ln w="635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1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a:t>Technology Evolution</a:t>
            </a:r>
          </a:p>
        </p:txBody>
      </p:sp>
      <p:sp>
        <p:nvSpPr>
          <p:cNvPr id="4" name="Content Placeholder 1"/>
          <p:cNvSpPr txBox="1">
            <a:spLocks/>
          </p:cNvSpPr>
          <p:nvPr/>
        </p:nvSpPr>
        <p:spPr>
          <a:xfrm>
            <a:off x="1876189" y="2744247"/>
            <a:ext cx="1268647" cy="1056229"/>
          </a:xfrm>
          <a:prstGeom prst="rect">
            <a:avLst/>
          </a:prstGeom>
        </p:spPr>
        <p:txBody>
          <a:bodyPr vert="horz" lIns="91438" tIns="45719" rIns="91438" bIns="45719"/>
          <a:lstStyle>
            <a:lvl1pPr marL="342892" indent="-342892" algn="l" defTabSz="457189" rtl="0" eaLnBrk="1" latinLnBrk="0" hangingPunct="1">
              <a:spcBef>
                <a:spcPct val="20000"/>
              </a:spcBef>
              <a:buClr>
                <a:srgbClr val="ED3024"/>
              </a:buClr>
              <a:buFont typeface="Lucida Grande"/>
              <a:buChar char="»"/>
              <a:defRPr sz="1600" kern="1200">
                <a:solidFill>
                  <a:schemeClr val="tx1">
                    <a:lumMod val="65000"/>
                    <a:lumOff val="35000"/>
                  </a:schemeClr>
                </a:solidFill>
                <a:latin typeface="Arial"/>
                <a:ea typeface="+mn-ea"/>
                <a:cs typeface="Arial"/>
              </a:defRPr>
            </a:lvl1pPr>
            <a:lvl2pPr marL="742931" indent="-285743" algn="l" defTabSz="457189" rtl="0" eaLnBrk="1" latinLnBrk="0" hangingPunct="1">
              <a:spcBef>
                <a:spcPct val="20000"/>
              </a:spcBef>
              <a:buClr>
                <a:srgbClr val="ED3024"/>
              </a:buClr>
              <a:buFont typeface="Arial"/>
              <a:buChar char="•"/>
              <a:defRPr sz="1600" kern="1200">
                <a:solidFill>
                  <a:schemeClr val="tx1">
                    <a:lumMod val="65000"/>
                    <a:lumOff val="35000"/>
                  </a:schemeClr>
                </a:solidFill>
                <a:latin typeface="Arial"/>
                <a:ea typeface="+mn-ea"/>
                <a:cs typeface="Arial"/>
              </a:defRPr>
            </a:lvl2pPr>
            <a:lvl3pPr marL="1142972" indent="-228594" algn="l" defTabSz="457189" rtl="0" eaLnBrk="1" latinLnBrk="0" hangingPunct="1">
              <a:spcBef>
                <a:spcPct val="20000"/>
              </a:spcBef>
              <a:buFont typeface="Arial"/>
              <a:buChar char="•"/>
              <a:defRPr sz="1600" kern="1200">
                <a:solidFill>
                  <a:srgbClr val="FFFFFF"/>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rgbClr val="FFFFFF"/>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rgbClr val="FFFFFF"/>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14300">
              <a:spcBef>
                <a:spcPts val="200"/>
              </a:spcBef>
              <a:buClr>
                <a:schemeClr val="accent1"/>
              </a:buClr>
            </a:pPr>
            <a:r>
              <a:rPr lang="en-US" sz="1100" dirty="0"/>
              <a:t>Meter </a:t>
            </a:r>
          </a:p>
          <a:p>
            <a:pPr marL="114300" indent="-114300">
              <a:spcBef>
                <a:spcPts val="200"/>
              </a:spcBef>
              <a:buClr>
                <a:schemeClr val="accent1"/>
              </a:buClr>
            </a:pPr>
            <a:r>
              <a:rPr lang="en-US" sz="1100" dirty="0"/>
              <a:t>1-way communication</a:t>
            </a:r>
          </a:p>
          <a:p>
            <a:pPr marL="114300" indent="-114300">
              <a:spcBef>
                <a:spcPts val="200"/>
              </a:spcBef>
              <a:buClr>
                <a:schemeClr val="accent1"/>
              </a:buClr>
            </a:pPr>
            <a:r>
              <a:rPr lang="en-US" sz="1100" dirty="0"/>
              <a:t>Meter centric</a:t>
            </a:r>
          </a:p>
        </p:txBody>
      </p:sp>
      <p:sp>
        <p:nvSpPr>
          <p:cNvPr id="5" name="Content Placeholder 1"/>
          <p:cNvSpPr txBox="1">
            <a:spLocks/>
          </p:cNvSpPr>
          <p:nvPr/>
        </p:nvSpPr>
        <p:spPr>
          <a:xfrm>
            <a:off x="3424235" y="2744247"/>
            <a:ext cx="1435101" cy="1214979"/>
          </a:xfrm>
          <a:prstGeom prst="rect">
            <a:avLst/>
          </a:prstGeom>
        </p:spPr>
        <p:txBody>
          <a:bodyPr vert="horz" lIns="91438" tIns="45719" rIns="91438" bIns="45719"/>
          <a:lstStyle>
            <a:lvl1pPr marL="342892" indent="-342892" algn="l" defTabSz="457189" rtl="0" eaLnBrk="1" latinLnBrk="0" hangingPunct="1">
              <a:spcBef>
                <a:spcPct val="20000"/>
              </a:spcBef>
              <a:buClr>
                <a:srgbClr val="ED3024"/>
              </a:buClr>
              <a:buFont typeface="Lucida Grande"/>
              <a:buChar char="»"/>
              <a:defRPr sz="1600" kern="1200">
                <a:solidFill>
                  <a:schemeClr val="tx1">
                    <a:lumMod val="65000"/>
                    <a:lumOff val="35000"/>
                  </a:schemeClr>
                </a:solidFill>
                <a:latin typeface="Arial"/>
                <a:ea typeface="+mn-ea"/>
                <a:cs typeface="Arial"/>
              </a:defRPr>
            </a:lvl1pPr>
            <a:lvl2pPr marL="742931" indent="-285743" algn="l" defTabSz="457189" rtl="0" eaLnBrk="1" latinLnBrk="0" hangingPunct="1">
              <a:spcBef>
                <a:spcPct val="20000"/>
              </a:spcBef>
              <a:buClr>
                <a:srgbClr val="ED3024"/>
              </a:buClr>
              <a:buFont typeface="Arial"/>
              <a:buChar char="•"/>
              <a:defRPr sz="1600" kern="1200">
                <a:solidFill>
                  <a:schemeClr val="tx1">
                    <a:lumMod val="65000"/>
                    <a:lumOff val="35000"/>
                  </a:schemeClr>
                </a:solidFill>
                <a:latin typeface="Arial"/>
                <a:ea typeface="+mn-ea"/>
                <a:cs typeface="Arial"/>
              </a:defRPr>
            </a:lvl2pPr>
            <a:lvl3pPr marL="1142972" indent="-228594" algn="l" defTabSz="457189" rtl="0" eaLnBrk="1" latinLnBrk="0" hangingPunct="1">
              <a:spcBef>
                <a:spcPct val="20000"/>
              </a:spcBef>
              <a:buFont typeface="Arial"/>
              <a:buChar char="•"/>
              <a:defRPr sz="1600" kern="1200">
                <a:solidFill>
                  <a:srgbClr val="FFFFFF"/>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rgbClr val="FFFFFF"/>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rgbClr val="FFFFFF"/>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14300">
              <a:spcBef>
                <a:spcPts val="200"/>
              </a:spcBef>
              <a:buClr>
                <a:schemeClr val="accent1"/>
              </a:buClr>
            </a:pPr>
            <a:r>
              <a:rPr lang="en-US" sz="1100" dirty="0"/>
              <a:t>Advanced meter </a:t>
            </a:r>
          </a:p>
          <a:p>
            <a:pPr marL="114300" indent="-114300">
              <a:spcBef>
                <a:spcPts val="200"/>
              </a:spcBef>
              <a:buClr>
                <a:schemeClr val="accent1"/>
              </a:buClr>
            </a:pPr>
            <a:r>
              <a:rPr lang="en-US" sz="1100" dirty="0"/>
              <a:t>2-way communication</a:t>
            </a:r>
          </a:p>
          <a:p>
            <a:pPr marL="114300" indent="-114300">
              <a:spcBef>
                <a:spcPts val="200"/>
              </a:spcBef>
              <a:buClr>
                <a:schemeClr val="accent1"/>
              </a:buClr>
            </a:pPr>
            <a:r>
              <a:rPr lang="en-US" sz="1100" dirty="0"/>
              <a:t>Big data</a:t>
            </a:r>
          </a:p>
          <a:p>
            <a:pPr marL="114300" indent="-114300">
              <a:spcBef>
                <a:spcPts val="200"/>
              </a:spcBef>
              <a:buClr>
                <a:schemeClr val="accent1"/>
              </a:buClr>
            </a:pPr>
            <a:r>
              <a:rPr lang="en-US" sz="1100" dirty="0"/>
              <a:t>Network centric</a:t>
            </a:r>
          </a:p>
        </p:txBody>
      </p:sp>
      <p:sp>
        <p:nvSpPr>
          <p:cNvPr id="6" name="Content Placeholder 1"/>
          <p:cNvSpPr txBox="1">
            <a:spLocks/>
          </p:cNvSpPr>
          <p:nvPr/>
        </p:nvSpPr>
        <p:spPr>
          <a:xfrm>
            <a:off x="4978633" y="2744247"/>
            <a:ext cx="1512358" cy="1310229"/>
          </a:xfrm>
          <a:prstGeom prst="rect">
            <a:avLst/>
          </a:prstGeom>
        </p:spPr>
        <p:txBody>
          <a:bodyPr vert="horz" lIns="91438" tIns="45719" rIns="91438" bIns="45719"/>
          <a:lstStyle>
            <a:lvl1pPr marL="342892" indent="-342892" algn="l" defTabSz="457189" rtl="0" eaLnBrk="1" latinLnBrk="0" hangingPunct="1">
              <a:spcBef>
                <a:spcPct val="20000"/>
              </a:spcBef>
              <a:buClr>
                <a:srgbClr val="ED3024"/>
              </a:buClr>
              <a:buFont typeface="Lucida Grande"/>
              <a:buChar char="»"/>
              <a:defRPr sz="1600" kern="1200">
                <a:solidFill>
                  <a:schemeClr val="tx1">
                    <a:lumMod val="65000"/>
                    <a:lumOff val="35000"/>
                  </a:schemeClr>
                </a:solidFill>
                <a:latin typeface="Arial"/>
                <a:ea typeface="+mn-ea"/>
                <a:cs typeface="Arial"/>
              </a:defRPr>
            </a:lvl1pPr>
            <a:lvl2pPr marL="742931" indent="-285743" algn="l" defTabSz="457189" rtl="0" eaLnBrk="1" latinLnBrk="0" hangingPunct="1">
              <a:spcBef>
                <a:spcPct val="20000"/>
              </a:spcBef>
              <a:buClr>
                <a:srgbClr val="ED3024"/>
              </a:buClr>
              <a:buFont typeface="Arial"/>
              <a:buChar char="•"/>
              <a:defRPr sz="1600" kern="1200">
                <a:solidFill>
                  <a:schemeClr val="tx1">
                    <a:lumMod val="65000"/>
                    <a:lumOff val="35000"/>
                  </a:schemeClr>
                </a:solidFill>
                <a:latin typeface="Arial"/>
                <a:ea typeface="+mn-ea"/>
                <a:cs typeface="Arial"/>
              </a:defRPr>
            </a:lvl2pPr>
            <a:lvl3pPr marL="1142972" indent="-228594" algn="l" defTabSz="457189" rtl="0" eaLnBrk="1" latinLnBrk="0" hangingPunct="1">
              <a:spcBef>
                <a:spcPct val="20000"/>
              </a:spcBef>
              <a:buFont typeface="Arial"/>
              <a:buChar char="•"/>
              <a:defRPr sz="1600" kern="1200">
                <a:solidFill>
                  <a:srgbClr val="FFFFFF"/>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rgbClr val="FFFFFF"/>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rgbClr val="FFFFFF"/>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14300">
              <a:spcBef>
                <a:spcPts val="200"/>
              </a:spcBef>
              <a:buClr>
                <a:schemeClr val="accent1"/>
              </a:buClr>
              <a:tabLst>
                <a:tab pos="114300" algn="l"/>
              </a:tabLst>
            </a:pPr>
            <a:r>
              <a:rPr lang="en-US" sz="1100" dirty="0"/>
              <a:t>AMI meter as sensor</a:t>
            </a:r>
          </a:p>
          <a:p>
            <a:pPr marL="114300" indent="-114300">
              <a:spcBef>
                <a:spcPts val="200"/>
              </a:spcBef>
              <a:buClr>
                <a:schemeClr val="accent1"/>
              </a:buClr>
              <a:tabLst>
                <a:tab pos="114300" algn="l"/>
              </a:tabLst>
            </a:pPr>
            <a:r>
              <a:rPr lang="en-US" sz="1100" dirty="0"/>
              <a:t>2-way communication</a:t>
            </a:r>
          </a:p>
          <a:p>
            <a:pPr marL="114300" indent="-114300">
              <a:spcBef>
                <a:spcPts val="200"/>
              </a:spcBef>
              <a:buClr>
                <a:schemeClr val="accent1"/>
              </a:buClr>
              <a:tabLst>
                <a:tab pos="114300" algn="l"/>
              </a:tabLst>
            </a:pPr>
            <a:r>
              <a:rPr lang="en-US" sz="1100" dirty="0"/>
              <a:t>Bigger data</a:t>
            </a:r>
          </a:p>
          <a:p>
            <a:pPr marL="114300" indent="-114300">
              <a:spcBef>
                <a:spcPts val="200"/>
              </a:spcBef>
              <a:buClr>
                <a:schemeClr val="accent1"/>
              </a:buClr>
              <a:tabLst>
                <a:tab pos="114300" algn="l"/>
              </a:tabLst>
            </a:pPr>
            <a:r>
              <a:rPr lang="en-US" sz="1100" dirty="0"/>
              <a:t>Back office centric</a:t>
            </a:r>
          </a:p>
        </p:txBody>
      </p:sp>
      <p:sp>
        <p:nvSpPr>
          <p:cNvPr id="8" name="Content Placeholder 1"/>
          <p:cNvSpPr txBox="1">
            <a:spLocks/>
          </p:cNvSpPr>
          <p:nvPr/>
        </p:nvSpPr>
        <p:spPr>
          <a:xfrm>
            <a:off x="6914737" y="2744247"/>
            <a:ext cx="1483815" cy="1441595"/>
          </a:xfrm>
          <a:prstGeom prst="rect">
            <a:avLst/>
          </a:prstGeom>
        </p:spPr>
        <p:txBody>
          <a:bodyPr vert="horz" lIns="91438" tIns="45719" rIns="91438" bIns="45719"/>
          <a:lstStyle>
            <a:lvl1pPr marL="342892" indent="-342892" algn="l" defTabSz="457189" rtl="0" eaLnBrk="1" latinLnBrk="0" hangingPunct="1">
              <a:spcBef>
                <a:spcPct val="20000"/>
              </a:spcBef>
              <a:buClr>
                <a:srgbClr val="ED3024"/>
              </a:buClr>
              <a:buFont typeface="Lucida Grande"/>
              <a:buChar char="»"/>
              <a:defRPr sz="1600" kern="1200">
                <a:solidFill>
                  <a:schemeClr val="tx1">
                    <a:lumMod val="65000"/>
                    <a:lumOff val="35000"/>
                  </a:schemeClr>
                </a:solidFill>
                <a:latin typeface="Arial"/>
                <a:ea typeface="+mn-ea"/>
                <a:cs typeface="Arial"/>
              </a:defRPr>
            </a:lvl1pPr>
            <a:lvl2pPr marL="742931" indent="-285743" algn="l" defTabSz="457189" rtl="0" eaLnBrk="1" latinLnBrk="0" hangingPunct="1">
              <a:spcBef>
                <a:spcPct val="20000"/>
              </a:spcBef>
              <a:buClr>
                <a:srgbClr val="ED3024"/>
              </a:buClr>
              <a:buFont typeface="Arial"/>
              <a:buChar char="•"/>
              <a:defRPr sz="1600" kern="1200">
                <a:solidFill>
                  <a:schemeClr val="tx1">
                    <a:lumMod val="65000"/>
                    <a:lumOff val="35000"/>
                  </a:schemeClr>
                </a:solidFill>
                <a:latin typeface="Arial"/>
                <a:ea typeface="+mn-ea"/>
                <a:cs typeface="Arial"/>
              </a:defRPr>
            </a:lvl2pPr>
            <a:lvl3pPr marL="1142972" indent="-228594" algn="l" defTabSz="457189" rtl="0" eaLnBrk="1" latinLnBrk="0" hangingPunct="1">
              <a:spcBef>
                <a:spcPct val="20000"/>
              </a:spcBef>
              <a:buFont typeface="Arial"/>
              <a:buChar char="•"/>
              <a:defRPr sz="1600" kern="1200">
                <a:solidFill>
                  <a:srgbClr val="FFFFFF"/>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rgbClr val="FFFFFF"/>
                </a:solidFill>
                <a:latin typeface="Arial"/>
                <a:ea typeface="+mn-ea"/>
                <a:cs typeface="Arial"/>
              </a:defRPr>
            </a:lvl4pPr>
            <a:lvl5pPr marL="2057348" indent="-228594" algn="l" defTabSz="457189" rtl="0" eaLnBrk="1" latinLnBrk="0" hangingPunct="1">
              <a:spcBef>
                <a:spcPct val="20000"/>
              </a:spcBef>
              <a:buFont typeface="Arial"/>
              <a:buChar char="»"/>
              <a:defRPr sz="1600" kern="1200">
                <a:solidFill>
                  <a:srgbClr val="FFFFFF"/>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14300" indent="-114300">
              <a:spcBef>
                <a:spcPts val="200"/>
              </a:spcBef>
              <a:buClr>
                <a:schemeClr val="accent1"/>
              </a:buClr>
            </a:pPr>
            <a:r>
              <a:rPr lang="en-US" sz="1100" dirty="0"/>
              <a:t>Analysis and </a:t>
            </a:r>
            <a:br>
              <a:rPr lang="en-US" sz="1100" dirty="0"/>
            </a:br>
            <a:r>
              <a:rPr lang="en-US" sz="1100" dirty="0"/>
              <a:t>action at the edge</a:t>
            </a:r>
          </a:p>
          <a:p>
            <a:pPr marL="114300" indent="-114300">
              <a:spcBef>
                <a:spcPts val="200"/>
              </a:spcBef>
              <a:buClr>
                <a:schemeClr val="accent1"/>
              </a:buClr>
            </a:pPr>
            <a:r>
              <a:rPr lang="en-US" sz="1100" dirty="0"/>
              <a:t>M2M learning</a:t>
            </a:r>
          </a:p>
          <a:p>
            <a:pPr marL="114300" indent="-114300">
              <a:spcBef>
                <a:spcPts val="200"/>
              </a:spcBef>
              <a:buClr>
                <a:schemeClr val="accent1"/>
              </a:buClr>
            </a:pPr>
            <a:r>
              <a:rPr lang="en-US" sz="1100" dirty="0"/>
              <a:t>Adaptive communications</a:t>
            </a:r>
          </a:p>
          <a:p>
            <a:pPr marL="114300" indent="-114300">
              <a:spcBef>
                <a:spcPts val="200"/>
              </a:spcBef>
              <a:buClr>
                <a:schemeClr val="accent1"/>
              </a:buClr>
            </a:pPr>
            <a:r>
              <a:rPr lang="en-US" sz="1100" dirty="0"/>
              <a:t>The </a:t>
            </a:r>
            <a:r>
              <a:rPr lang="en-US" sz="1100" b="1" dirty="0"/>
              <a:t>right</a:t>
            </a:r>
            <a:r>
              <a:rPr lang="en-US" sz="1100" dirty="0"/>
              <a:t> data</a:t>
            </a:r>
          </a:p>
          <a:p>
            <a:pPr marL="171450" indent="-171450">
              <a:spcBef>
                <a:spcPts val="200"/>
              </a:spcBef>
              <a:buClr>
                <a:schemeClr val="accent1"/>
              </a:buClr>
            </a:pPr>
            <a:r>
              <a:rPr lang="en-US" sz="1100" dirty="0"/>
              <a:t>App centric</a:t>
            </a:r>
          </a:p>
          <a:p>
            <a:pPr marL="114300" indent="-114300">
              <a:spcBef>
                <a:spcPts val="200"/>
              </a:spcBef>
              <a:buClr>
                <a:schemeClr val="accent1"/>
              </a:buClr>
            </a:pPr>
            <a:endParaRPr lang="en-US" sz="1100" dirty="0"/>
          </a:p>
        </p:txBody>
      </p:sp>
      <p:cxnSp>
        <p:nvCxnSpPr>
          <p:cNvPr id="10" name="Straight Arrow Connector 9"/>
          <p:cNvCxnSpPr/>
          <p:nvPr/>
        </p:nvCxnSpPr>
        <p:spPr>
          <a:xfrm>
            <a:off x="487907" y="2221236"/>
            <a:ext cx="7543256" cy="2"/>
          </a:xfrm>
          <a:prstGeom prst="straightConnector1">
            <a:avLst/>
          </a:prstGeom>
          <a:ln w="127000">
            <a:gradFill flip="none" rotWithShape="1">
              <a:gsLst>
                <a:gs pos="0">
                  <a:schemeClr val="bg2">
                    <a:lumMod val="20000"/>
                    <a:lumOff val="80000"/>
                  </a:schemeClr>
                </a:gs>
                <a:gs pos="57000">
                  <a:srgbClr val="C8C8CD"/>
                </a:gs>
              </a:gsLst>
              <a:lin ang="0" scaled="1"/>
              <a:tileRect/>
            </a:gra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5400000">
            <a:off x="7988829" y="2036029"/>
            <a:ext cx="429684" cy="370417"/>
          </a:xfrm>
          <a:prstGeom prst="triangle">
            <a:avLst/>
          </a:prstGeom>
          <a:solidFill>
            <a:srgbClr val="C8C8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251" y="1897387"/>
            <a:ext cx="265723" cy="647700"/>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4092" y="2007869"/>
            <a:ext cx="428211" cy="428211"/>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1759" y="2007869"/>
            <a:ext cx="428211" cy="428211"/>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9374" y="2009985"/>
            <a:ext cx="574471" cy="503767"/>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6599" y="2077511"/>
            <a:ext cx="287451" cy="287451"/>
          </a:xfrm>
          <a:prstGeom prst="rect">
            <a:avLst/>
          </a:prstGeom>
        </p:spPr>
      </p:pic>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3600" y="2007869"/>
            <a:ext cx="428211" cy="428211"/>
          </a:xfrm>
          <a:prstGeom prst="rect">
            <a:avLst/>
          </a:prstGeom>
        </p:spPr>
      </p:pic>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1787" y="2006395"/>
            <a:ext cx="573505" cy="502920"/>
          </a:xfrm>
          <a:prstGeom prst="rect">
            <a:avLst/>
          </a:prstGeom>
        </p:spPr>
      </p:pic>
      <p:pic>
        <p:nvPicPr>
          <p:cNvPr id="35" name="Picture 3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92582" y="1948368"/>
            <a:ext cx="505237" cy="443054"/>
          </a:xfrm>
          <a:prstGeom prst="rect">
            <a:avLst/>
          </a:prstGeom>
        </p:spPr>
      </p:pic>
      <p:sp>
        <p:nvSpPr>
          <p:cNvPr id="7" name="TextBox 6"/>
          <p:cNvSpPr txBox="1"/>
          <p:nvPr/>
        </p:nvSpPr>
        <p:spPr>
          <a:xfrm>
            <a:off x="2285205" y="1416254"/>
            <a:ext cx="547946" cy="276999"/>
          </a:xfrm>
          <a:prstGeom prst="rect">
            <a:avLst/>
          </a:prstGeom>
          <a:noFill/>
        </p:spPr>
        <p:txBody>
          <a:bodyPr wrap="none" rtlCol="0">
            <a:spAutoFit/>
          </a:bodyPr>
          <a:lstStyle/>
          <a:p>
            <a:r>
              <a:rPr lang="en-US" sz="1200" b="1" dirty="0">
                <a:solidFill>
                  <a:schemeClr val="bg1"/>
                </a:solidFill>
                <a:latin typeface="Arial" charset="0"/>
                <a:ea typeface="Arial" charset="0"/>
                <a:cs typeface="Arial" charset="0"/>
              </a:rPr>
              <a:t>AMR</a:t>
            </a:r>
          </a:p>
        </p:txBody>
      </p:sp>
      <p:sp>
        <p:nvSpPr>
          <p:cNvPr id="30" name="TextBox 29"/>
          <p:cNvSpPr txBox="1"/>
          <p:nvPr/>
        </p:nvSpPr>
        <p:spPr>
          <a:xfrm>
            <a:off x="3908390" y="1416254"/>
            <a:ext cx="479568" cy="276999"/>
          </a:xfrm>
          <a:prstGeom prst="rect">
            <a:avLst/>
          </a:prstGeom>
          <a:noFill/>
        </p:spPr>
        <p:txBody>
          <a:bodyPr wrap="none" rtlCol="0">
            <a:spAutoFit/>
          </a:bodyPr>
          <a:lstStyle/>
          <a:p>
            <a:r>
              <a:rPr lang="en-US" sz="1200" b="1" dirty="0">
                <a:solidFill>
                  <a:schemeClr val="accent1"/>
                </a:solidFill>
                <a:latin typeface="Arial" charset="0"/>
                <a:ea typeface="Arial" charset="0"/>
                <a:cs typeface="Arial" charset="0"/>
              </a:rPr>
              <a:t>AMI</a:t>
            </a:r>
          </a:p>
        </p:txBody>
      </p:sp>
      <p:sp>
        <p:nvSpPr>
          <p:cNvPr id="32" name="TextBox 31"/>
          <p:cNvSpPr txBox="1"/>
          <p:nvPr/>
        </p:nvSpPr>
        <p:spPr>
          <a:xfrm>
            <a:off x="5188479" y="1416254"/>
            <a:ext cx="1159292" cy="276999"/>
          </a:xfrm>
          <a:prstGeom prst="rect">
            <a:avLst/>
          </a:prstGeom>
          <a:noFill/>
        </p:spPr>
        <p:txBody>
          <a:bodyPr wrap="none" rtlCol="0">
            <a:spAutoFit/>
          </a:bodyPr>
          <a:lstStyle/>
          <a:p>
            <a:r>
              <a:rPr lang="en-US" sz="1200" b="1" dirty="0">
                <a:solidFill>
                  <a:schemeClr val="accent1"/>
                </a:solidFill>
                <a:latin typeface="Arial" charset="0"/>
                <a:ea typeface="Arial" charset="0"/>
                <a:cs typeface="Arial" charset="0"/>
              </a:rPr>
              <a:t>SMART GRID</a:t>
            </a:r>
          </a:p>
        </p:txBody>
      </p:sp>
      <p:sp>
        <p:nvSpPr>
          <p:cNvPr id="33" name="TextBox 32"/>
          <p:cNvSpPr txBox="1"/>
          <p:nvPr/>
        </p:nvSpPr>
        <p:spPr>
          <a:xfrm>
            <a:off x="6922515" y="1416254"/>
            <a:ext cx="1189273" cy="276999"/>
          </a:xfrm>
          <a:prstGeom prst="rect">
            <a:avLst/>
          </a:prstGeom>
          <a:noFill/>
        </p:spPr>
        <p:txBody>
          <a:bodyPr wrap="none" rtlCol="0">
            <a:spAutoFit/>
          </a:bodyPr>
          <a:lstStyle/>
          <a:p>
            <a:r>
              <a:rPr lang="en-US" sz="1200" b="1" dirty="0">
                <a:solidFill>
                  <a:schemeClr val="accent1"/>
                </a:solidFill>
                <a:latin typeface="Arial" charset="0"/>
                <a:ea typeface="Arial" charset="0"/>
                <a:cs typeface="Arial" charset="0"/>
              </a:rPr>
              <a:t>ACTIVE GRID</a:t>
            </a:r>
          </a:p>
        </p:txBody>
      </p:sp>
      <p:pic>
        <p:nvPicPr>
          <p:cNvPr id="37" name="Picture 36" descr="green wave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3693296" y="2479353"/>
            <a:ext cx="188019" cy="243539"/>
          </a:xfrm>
          <a:prstGeom prst="rect">
            <a:avLst/>
          </a:prstGeom>
        </p:spPr>
      </p:pic>
      <p:pic>
        <p:nvPicPr>
          <p:cNvPr id="38" name="Picture 37" descr="green wave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2461396" y="1732589"/>
            <a:ext cx="188019" cy="243539"/>
          </a:xfrm>
          <a:prstGeom prst="rect">
            <a:avLst/>
          </a:prstGeom>
        </p:spPr>
      </p:pic>
      <p:pic>
        <p:nvPicPr>
          <p:cNvPr id="39" name="Picture 38" descr="green wave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3693296" y="1732589"/>
            <a:ext cx="188019" cy="243539"/>
          </a:xfrm>
          <a:prstGeom prst="rect">
            <a:avLst/>
          </a:prstGeom>
        </p:spPr>
      </p:pic>
      <p:pic>
        <p:nvPicPr>
          <p:cNvPr id="40" name="Picture 39" descr="green wave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5287146" y="1732589"/>
            <a:ext cx="188019" cy="243539"/>
          </a:xfrm>
          <a:prstGeom prst="rect">
            <a:avLst/>
          </a:prstGeom>
        </p:spPr>
      </p:pic>
      <p:pic>
        <p:nvPicPr>
          <p:cNvPr id="41" name="Picture 40" descr="green wave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5287146" y="2479353"/>
            <a:ext cx="188019" cy="243539"/>
          </a:xfrm>
          <a:prstGeom prst="rect">
            <a:avLst/>
          </a:prstGeom>
        </p:spPr>
      </p:pic>
      <p:sp>
        <p:nvSpPr>
          <p:cNvPr id="53" name="Content Placeholder 1"/>
          <p:cNvSpPr txBox="1">
            <a:spLocks/>
          </p:cNvSpPr>
          <p:nvPr/>
        </p:nvSpPr>
        <p:spPr>
          <a:xfrm>
            <a:off x="430757" y="2744247"/>
            <a:ext cx="1236001" cy="510129"/>
          </a:xfrm>
          <a:prstGeom prst="rect">
            <a:avLst/>
          </a:prstGeom>
        </p:spPr>
        <p:txBody>
          <a:bodyPr/>
          <a:lstStyle>
            <a:lvl1pPr marL="171296" indent="-171296" algn="l" defTabSz="456789" rtl="0" eaLnBrk="1" latinLnBrk="0" hangingPunct="1">
              <a:spcBef>
                <a:spcPct val="20000"/>
              </a:spcBef>
              <a:buClr>
                <a:srgbClr val="D02124"/>
              </a:buClr>
              <a:buFont typeface="Lucida Grande"/>
              <a:buChar char="»"/>
              <a:defRPr sz="1599" kern="1200">
                <a:solidFill>
                  <a:schemeClr val="tx1"/>
                </a:solidFill>
                <a:latin typeface="Arial"/>
                <a:ea typeface="+mn-ea"/>
                <a:cs typeface="Arial"/>
              </a:defRPr>
            </a:lvl1pPr>
            <a:lvl2pPr marL="285493" indent="-114197" algn="l" defTabSz="456789" rtl="0" eaLnBrk="1" latinLnBrk="0" hangingPunct="1">
              <a:spcBef>
                <a:spcPct val="20000"/>
              </a:spcBef>
              <a:buClr>
                <a:srgbClr val="D02124"/>
              </a:buClr>
              <a:buSzPct val="100000"/>
              <a:buFont typeface="Arial"/>
              <a:buChar char="•"/>
              <a:defRPr sz="1599" kern="1200">
                <a:solidFill>
                  <a:schemeClr val="tx1"/>
                </a:solidFill>
                <a:latin typeface="Arial"/>
                <a:ea typeface="+mn-ea"/>
                <a:cs typeface="Arial"/>
              </a:defRPr>
            </a:lvl2pPr>
            <a:lvl3pPr marL="456789" indent="-171296" algn="l" defTabSz="456789" rtl="0" eaLnBrk="1" latinLnBrk="0" hangingPunct="1">
              <a:spcBef>
                <a:spcPct val="20000"/>
              </a:spcBef>
              <a:buClr>
                <a:srgbClr val="D02124"/>
              </a:buClr>
              <a:buSzPct val="80000"/>
              <a:buFont typeface="Lucida Grande"/>
              <a:buChar char="-"/>
              <a:defRPr sz="1599" kern="1200" baseline="0">
                <a:solidFill>
                  <a:schemeClr val="tx1"/>
                </a:solidFill>
                <a:latin typeface="Arial"/>
                <a:ea typeface="+mn-ea"/>
                <a:cs typeface="+mn-cs"/>
              </a:defRPr>
            </a:lvl3pPr>
            <a:lvl4pPr marL="1598760" indent="-228394" algn="l" defTabSz="456789" rtl="0" eaLnBrk="1" latinLnBrk="0" hangingPunct="1">
              <a:spcBef>
                <a:spcPct val="20000"/>
              </a:spcBef>
              <a:buFont typeface="Arial"/>
              <a:buChar char="–"/>
              <a:defRPr sz="1998" kern="1200">
                <a:solidFill>
                  <a:schemeClr val="tx1"/>
                </a:solidFill>
                <a:latin typeface="+mn-lt"/>
                <a:ea typeface="+mn-ea"/>
                <a:cs typeface="+mn-cs"/>
              </a:defRPr>
            </a:lvl4pPr>
            <a:lvl5pPr marL="2055548" indent="-228394" algn="l" defTabSz="456789" rtl="0" eaLnBrk="1" latinLnBrk="0" hangingPunct="1">
              <a:spcBef>
                <a:spcPct val="20000"/>
              </a:spcBef>
              <a:buFont typeface="Arial"/>
              <a:buChar char="»"/>
              <a:defRPr sz="1998" kern="1200">
                <a:solidFill>
                  <a:schemeClr val="tx1"/>
                </a:solidFill>
                <a:latin typeface="+mn-lt"/>
                <a:ea typeface="+mn-ea"/>
                <a:cs typeface="+mn-cs"/>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a:lstStyle>
          <a:p>
            <a:pPr marL="114300" indent="-114300">
              <a:buClr>
                <a:schemeClr val="accent1"/>
              </a:buClr>
            </a:pPr>
            <a:r>
              <a:rPr lang="en-US" sz="1100" dirty="0">
                <a:solidFill>
                  <a:schemeClr val="bg1"/>
                </a:solidFill>
              </a:rPr>
              <a:t>Manual meter reading</a:t>
            </a:r>
          </a:p>
        </p:txBody>
      </p:sp>
      <p:sp>
        <p:nvSpPr>
          <p:cNvPr id="15" name="Right Bracket 14"/>
          <p:cNvSpPr/>
          <p:nvPr/>
        </p:nvSpPr>
        <p:spPr>
          <a:xfrm rot="5400000" flipH="1">
            <a:off x="5888132" y="-992627"/>
            <a:ext cx="193318" cy="4808181"/>
          </a:xfrm>
          <a:prstGeom prst="rightBracket">
            <a:avLst/>
          </a:prstGeom>
          <a:ln w="63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Title 8"/>
          <p:cNvSpPr txBox="1">
            <a:spLocks/>
          </p:cNvSpPr>
          <p:nvPr/>
        </p:nvSpPr>
        <p:spPr>
          <a:xfrm>
            <a:off x="5495567" y="1136068"/>
            <a:ext cx="960499" cy="276997"/>
          </a:xfrm>
          <a:prstGeom prst="rect">
            <a:avLst/>
          </a:prstGeom>
          <a:solidFill>
            <a:srgbClr val="FFFFFE"/>
          </a:solidFill>
        </p:spPr>
        <p:txBody>
          <a:bodyPr vert="horz" wrap="square" lIns="91438" tIns="45719" rIns="91438" bIns="45719">
            <a:spAutoFit/>
          </a:bodyPr>
          <a:lstStyle>
            <a:lvl1pPr algn="l" defTabSz="457189" rtl="0" eaLnBrk="1" latinLnBrk="0" hangingPunct="1">
              <a:spcBef>
                <a:spcPct val="0"/>
              </a:spcBef>
              <a:buNone/>
              <a:defRPr sz="2400" b="1" kern="1200">
                <a:solidFill>
                  <a:srgbClr val="ED3024"/>
                </a:solidFill>
                <a:latin typeface="Arial"/>
                <a:ea typeface="+mj-ea"/>
                <a:cs typeface="Arial"/>
              </a:defRPr>
            </a:lvl1pPr>
          </a:lstStyle>
          <a:p>
            <a:pPr algn="ctr"/>
            <a:r>
              <a:rPr lang="en-US" sz="1200" dirty="0">
                <a:solidFill>
                  <a:schemeClr val="accent1"/>
                </a:solidFill>
              </a:rPr>
              <a:t>OpenWay</a:t>
            </a:r>
          </a:p>
        </p:txBody>
      </p:sp>
      <p:grpSp>
        <p:nvGrpSpPr>
          <p:cNvPr id="9" name="Group 8"/>
          <p:cNvGrpSpPr/>
          <p:nvPr/>
        </p:nvGrpSpPr>
        <p:grpSpPr>
          <a:xfrm>
            <a:off x="6744288" y="1839779"/>
            <a:ext cx="588373" cy="292954"/>
            <a:chOff x="6787152" y="1582603"/>
            <a:chExt cx="588373" cy="292954"/>
          </a:xfrm>
        </p:grpSpPr>
        <p:grpSp>
          <p:nvGrpSpPr>
            <p:cNvPr id="49" name="Group 48"/>
            <p:cNvGrpSpPr/>
            <p:nvPr/>
          </p:nvGrpSpPr>
          <p:grpSpPr>
            <a:xfrm>
              <a:off x="7131345" y="1582603"/>
              <a:ext cx="244180" cy="240907"/>
              <a:chOff x="7194845" y="1760403"/>
              <a:chExt cx="244180" cy="240907"/>
            </a:xfrm>
          </p:grpSpPr>
          <p:pic>
            <p:nvPicPr>
              <p:cNvPr id="42" name="Picture 41" descr="green waves.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7219545" y="1760403"/>
                <a:ext cx="148057" cy="191777"/>
              </a:xfrm>
              <a:prstGeom prst="rect">
                <a:avLst/>
              </a:prstGeom>
            </p:spPr>
          </p:pic>
          <p:cxnSp>
            <p:nvCxnSpPr>
              <p:cNvPr id="44" name="Straight Connector 43"/>
              <p:cNvCxnSpPr/>
              <p:nvPr/>
            </p:nvCxnSpPr>
            <p:spPr>
              <a:xfrm>
                <a:off x="7194845" y="2001310"/>
                <a:ext cx="244180" cy="0"/>
              </a:xfrm>
              <a:prstGeom prst="line">
                <a:avLst/>
              </a:prstGeom>
              <a:ln w="3810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45" name="Picture 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7152" y="1582603"/>
              <a:ext cx="292954" cy="292954"/>
            </a:xfrm>
            <a:prstGeom prst="rect">
              <a:avLst/>
            </a:prstGeom>
          </p:spPr>
        </p:pic>
      </p:grpSp>
      <p:grpSp>
        <p:nvGrpSpPr>
          <p:cNvPr id="2" name="Group 1"/>
          <p:cNvGrpSpPr/>
          <p:nvPr/>
        </p:nvGrpSpPr>
        <p:grpSpPr>
          <a:xfrm>
            <a:off x="6744288" y="2320926"/>
            <a:ext cx="588373" cy="292954"/>
            <a:chOff x="6787152" y="2063750"/>
            <a:chExt cx="588373" cy="292954"/>
          </a:xfrm>
        </p:grpSpPr>
        <p:grpSp>
          <p:nvGrpSpPr>
            <p:cNvPr id="50" name="Group 49"/>
            <p:cNvGrpSpPr/>
            <p:nvPr/>
          </p:nvGrpSpPr>
          <p:grpSpPr>
            <a:xfrm>
              <a:off x="7131345" y="2079625"/>
              <a:ext cx="244180" cy="240907"/>
              <a:chOff x="7194845" y="2225675"/>
              <a:chExt cx="244180" cy="240907"/>
            </a:xfrm>
          </p:grpSpPr>
          <p:pic>
            <p:nvPicPr>
              <p:cNvPr id="47" name="Picture 46" descr="green waves.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0800000">
                <a:off x="7219545" y="2225675"/>
                <a:ext cx="148057" cy="191777"/>
              </a:xfrm>
              <a:prstGeom prst="rect">
                <a:avLst/>
              </a:prstGeom>
            </p:spPr>
          </p:pic>
          <p:cxnSp>
            <p:nvCxnSpPr>
              <p:cNvPr id="48" name="Straight Connector 47"/>
              <p:cNvCxnSpPr/>
              <p:nvPr/>
            </p:nvCxnSpPr>
            <p:spPr>
              <a:xfrm>
                <a:off x="7194845" y="2466582"/>
                <a:ext cx="244180" cy="0"/>
              </a:xfrm>
              <a:prstGeom prst="line">
                <a:avLst/>
              </a:prstGeom>
              <a:ln w="38100" cap="rnd">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46" name="Picture 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7152" y="2063750"/>
              <a:ext cx="292954" cy="292954"/>
            </a:xfrm>
            <a:prstGeom prst="rect">
              <a:avLst/>
            </a:prstGeom>
          </p:spPr>
        </p:pic>
      </p:grpSp>
      <p:sp>
        <p:nvSpPr>
          <p:cNvPr id="52" name="Title 8"/>
          <p:cNvSpPr txBox="1">
            <a:spLocks/>
          </p:cNvSpPr>
          <p:nvPr/>
        </p:nvSpPr>
        <p:spPr>
          <a:xfrm>
            <a:off x="1876189" y="4053739"/>
            <a:ext cx="1460500" cy="276997"/>
          </a:xfrm>
          <a:prstGeom prst="rect">
            <a:avLst/>
          </a:prstGeom>
          <a:noFill/>
        </p:spPr>
        <p:txBody>
          <a:bodyPr vert="horz" wrap="square" lIns="91438" tIns="45719" rIns="91438" bIns="45719">
            <a:spAutoFit/>
          </a:bodyPr>
          <a:lstStyle>
            <a:lvl1pPr algn="l" defTabSz="457189" rtl="0" eaLnBrk="1" latinLnBrk="0" hangingPunct="1">
              <a:spcBef>
                <a:spcPct val="0"/>
              </a:spcBef>
              <a:buNone/>
              <a:defRPr sz="2400" b="1" kern="1200">
                <a:solidFill>
                  <a:srgbClr val="ED3024"/>
                </a:solidFill>
                <a:latin typeface="Arial"/>
                <a:ea typeface="+mj-ea"/>
                <a:cs typeface="Arial"/>
              </a:defRPr>
            </a:lvl1pPr>
          </a:lstStyle>
          <a:p>
            <a:pPr algn="ctr"/>
            <a:r>
              <a:rPr lang="en-US" sz="1200" b="0" dirty="0">
                <a:solidFill>
                  <a:srgbClr val="C00000"/>
                </a:solidFill>
              </a:rPr>
              <a:t>AUTOMATION</a:t>
            </a:r>
          </a:p>
        </p:txBody>
      </p:sp>
      <p:sp>
        <p:nvSpPr>
          <p:cNvPr id="54" name="Title 8"/>
          <p:cNvSpPr txBox="1">
            <a:spLocks/>
          </p:cNvSpPr>
          <p:nvPr/>
        </p:nvSpPr>
        <p:spPr>
          <a:xfrm>
            <a:off x="3908390" y="4069161"/>
            <a:ext cx="1991000" cy="276997"/>
          </a:xfrm>
          <a:prstGeom prst="rect">
            <a:avLst/>
          </a:prstGeom>
          <a:noFill/>
        </p:spPr>
        <p:txBody>
          <a:bodyPr vert="horz" wrap="square" lIns="91438" tIns="45719" rIns="91438" bIns="45719">
            <a:spAutoFit/>
          </a:bodyPr>
          <a:lstStyle>
            <a:lvl1pPr algn="l" defTabSz="457189" rtl="0" eaLnBrk="1" latinLnBrk="0" hangingPunct="1">
              <a:spcBef>
                <a:spcPct val="0"/>
              </a:spcBef>
              <a:buNone/>
              <a:defRPr sz="2400" b="1" kern="1200">
                <a:solidFill>
                  <a:srgbClr val="ED3024"/>
                </a:solidFill>
                <a:latin typeface="Arial"/>
                <a:ea typeface="+mj-ea"/>
                <a:cs typeface="Arial"/>
              </a:defRPr>
            </a:lvl1pPr>
          </a:lstStyle>
          <a:p>
            <a:pPr algn="ctr"/>
            <a:r>
              <a:rPr lang="en-US" sz="1200" b="0" dirty="0">
                <a:solidFill>
                  <a:srgbClr val="C00000"/>
                </a:solidFill>
              </a:rPr>
              <a:t>OPTIMIZATION</a:t>
            </a:r>
          </a:p>
        </p:txBody>
      </p:sp>
      <p:sp>
        <p:nvSpPr>
          <p:cNvPr id="13" name="Rectangle 12"/>
          <p:cNvSpPr/>
          <p:nvPr/>
        </p:nvSpPr>
        <p:spPr>
          <a:xfrm>
            <a:off x="6639539" y="4084581"/>
            <a:ext cx="1619161" cy="276999"/>
          </a:xfrm>
          <a:prstGeom prst="rect">
            <a:avLst/>
          </a:prstGeom>
        </p:spPr>
        <p:txBody>
          <a:bodyPr wrap="none">
            <a:spAutoFit/>
          </a:bodyPr>
          <a:lstStyle/>
          <a:p>
            <a:pPr algn="ctr"/>
            <a:r>
              <a:rPr lang="en-US" sz="1200" dirty="0">
                <a:solidFill>
                  <a:srgbClr val="C00000"/>
                </a:solidFill>
              </a:rPr>
              <a:t>TRANSFORMATION</a:t>
            </a:r>
          </a:p>
        </p:txBody>
      </p:sp>
      <p:cxnSp>
        <p:nvCxnSpPr>
          <p:cNvPr id="58" name="Straight Connector 57"/>
          <p:cNvCxnSpPr>
            <a:stCxn id="54" idx="0"/>
          </p:cNvCxnSpPr>
          <p:nvPr/>
        </p:nvCxnSpPr>
        <p:spPr>
          <a:xfrm flipH="1" flipV="1">
            <a:off x="4868860" y="1508123"/>
            <a:ext cx="35030" cy="2561038"/>
          </a:xfrm>
          <a:prstGeom prst="line">
            <a:avLst/>
          </a:prstGeom>
          <a:ln w="6350" cmpd="sng">
            <a:solidFill>
              <a:srgbClr val="BAB3B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6511922" y="1508123"/>
            <a:ext cx="35030" cy="2561038"/>
          </a:xfrm>
          <a:prstGeom prst="line">
            <a:avLst/>
          </a:prstGeom>
          <a:ln w="6350" cmpd="sng">
            <a:solidFill>
              <a:srgbClr val="BAB3B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flipV="1">
            <a:off x="3247228" y="1508123"/>
            <a:ext cx="35030" cy="2561038"/>
          </a:xfrm>
          <a:prstGeom prst="line">
            <a:avLst/>
          </a:prstGeom>
          <a:ln w="6350" cmpd="sng">
            <a:solidFill>
              <a:srgbClr val="BAB3B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flipV="1">
            <a:off x="1725609" y="1508123"/>
            <a:ext cx="35030" cy="2561038"/>
          </a:xfrm>
          <a:prstGeom prst="line">
            <a:avLst/>
          </a:prstGeom>
          <a:ln w="6350" cmpd="sng">
            <a:solidFill>
              <a:srgbClr val="BAB3BC"/>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0078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54013" y="1489512"/>
            <a:ext cx="1949614" cy="2647382"/>
            <a:chOff x="5135388" y="1806940"/>
            <a:chExt cx="1463564" cy="1987372"/>
          </a:xfrm>
        </p:grpSpPr>
        <p:sp>
          <p:nvSpPr>
            <p:cNvPr id="13" name="TextBox 12"/>
            <p:cNvSpPr txBox="1"/>
            <p:nvPr/>
          </p:nvSpPr>
          <p:spPr>
            <a:xfrm>
              <a:off x="5135388" y="2378540"/>
              <a:ext cx="1463564" cy="1415772"/>
            </a:xfrm>
            <a:prstGeom prst="rect">
              <a:avLst/>
            </a:prstGeom>
            <a:noFill/>
          </p:spPr>
          <p:txBody>
            <a:bodyPr wrap="square" rtlCol="0">
              <a:spAutoFit/>
            </a:bodyPr>
            <a:lstStyle/>
            <a:p>
              <a:pPr defTabSz="609036">
                <a:spcBef>
                  <a:spcPts val="1599"/>
                </a:spcBef>
              </a:pPr>
              <a:r>
                <a:rPr lang="en-US" sz="1049" b="1" kern="0" dirty="0">
                  <a:solidFill>
                    <a:srgbClr val="D02124"/>
                  </a:solidFill>
                  <a:latin typeface="Arial"/>
                </a:rPr>
                <a:t>OPEN-APPLICATION ENVIRONMENT</a:t>
              </a:r>
            </a:p>
            <a:p>
              <a:pPr defTabSz="609036">
                <a:spcBef>
                  <a:spcPts val="400"/>
                </a:spcBef>
              </a:pPr>
              <a:r>
                <a:rPr lang="en-US" sz="1049" kern="0" dirty="0">
                  <a:solidFill>
                    <a:srgbClr val="434A52"/>
                  </a:solidFill>
                  <a:latin typeface="Arial"/>
                </a:rPr>
                <a:t>Support for multiple Communication and Application protocols</a:t>
              </a:r>
            </a:p>
            <a:p>
              <a:pPr marL="114197" indent="-114197" defTabSz="609036">
                <a:spcBef>
                  <a:spcPts val="200"/>
                </a:spcBef>
                <a:buClr>
                  <a:schemeClr val="accent1"/>
                </a:buClr>
                <a:buFont typeface="Lucida Grande"/>
                <a:buChar char="»"/>
              </a:pPr>
              <a:r>
                <a:rPr lang="en-US" sz="1049" kern="0" dirty="0">
                  <a:solidFill>
                    <a:srgbClr val="434A52"/>
                  </a:solidFill>
                  <a:latin typeface="Arial"/>
                </a:rPr>
                <a:t>Smart metering</a:t>
              </a:r>
            </a:p>
            <a:p>
              <a:pPr marL="114197" indent="-114197" defTabSz="609036">
                <a:spcBef>
                  <a:spcPts val="200"/>
                </a:spcBef>
                <a:buClr>
                  <a:schemeClr val="accent1"/>
                </a:buClr>
                <a:buFont typeface="Lucida Grande"/>
                <a:buChar char="»"/>
              </a:pPr>
              <a:r>
                <a:rPr lang="en-US" sz="1049" kern="0" dirty="0">
                  <a:solidFill>
                    <a:srgbClr val="434A52"/>
                  </a:solidFill>
                  <a:latin typeface="Arial"/>
                </a:rPr>
                <a:t>Distribution Automation</a:t>
              </a:r>
            </a:p>
            <a:p>
              <a:pPr marL="114197" indent="-114197" defTabSz="609036">
                <a:spcBef>
                  <a:spcPts val="200"/>
                </a:spcBef>
                <a:buClr>
                  <a:schemeClr val="accent1"/>
                </a:buClr>
                <a:buFont typeface="Lucida Grande"/>
                <a:buChar char="»"/>
              </a:pPr>
              <a:r>
                <a:rPr lang="en-US" sz="1049" kern="0" dirty="0">
                  <a:solidFill>
                    <a:srgbClr val="434A52"/>
                  </a:solidFill>
                  <a:latin typeface="Arial"/>
                </a:rPr>
                <a:t>Load Control</a:t>
              </a:r>
            </a:p>
            <a:p>
              <a:pPr marL="114197" indent="-114197" defTabSz="609036">
                <a:spcBef>
                  <a:spcPts val="200"/>
                </a:spcBef>
                <a:buClr>
                  <a:schemeClr val="accent1"/>
                </a:buClr>
                <a:buFont typeface="Lucida Grande"/>
                <a:buChar char="»"/>
              </a:pPr>
              <a:r>
                <a:rPr lang="en-US" sz="1049" kern="0" dirty="0">
                  <a:solidFill>
                    <a:srgbClr val="434A52"/>
                  </a:solidFill>
                  <a:latin typeface="Arial"/>
                </a:rPr>
                <a:t>Demand Response</a:t>
              </a:r>
            </a:p>
            <a:p>
              <a:pPr marL="114197" indent="-114197" defTabSz="609036">
                <a:spcBef>
                  <a:spcPts val="200"/>
                </a:spcBef>
                <a:buClr>
                  <a:schemeClr val="accent1"/>
                </a:buClr>
                <a:buFont typeface="Lucida Grande"/>
                <a:buChar char="»"/>
              </a:pPr>
              <a:r>
                <a:rPr lang="en-US" sz="1049" kern="0" dirty="0">
                  <a:solidFill>
                    <a:srgbClr val="434A52"/>
                  </a:solidFill>
                  <a:latin typeface="Arial"/>
                </a:rPr>
                <a:t>Home Area Network</a:t>
              </a:r>
            </a:p>
          </p:txBody>
        </p:sp>
        <p:pic>
          <p:nvPicPr>
            <p:cNvPr id="21" name="Picture 20" descr="openway collection engi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9728" y="1806940"/>
              <a:ext cx="695349" cy="513761"/>
            </a:xfrm>
            <a:prstGeom prst="rect">
              <a:avLst/>
            </a:prstGeom>
          </p:spPr>
        </p:pic>
      </p:grpSp>
      <p:sp>
        <p:nvSpPr>
          <p:cNvPr id="5" name="TextBox 4"/>
          <p:cNvSpPr txBox="1"/>
          <p:nvPr/>
        </p:nvSpPr>
        <p:spPr>
          <a:xfrm>
            <a:off x="2720511" y="2250938"/>
            <a:ext cx="1885541" cy="2073516"/>
          </a:xfrm>
          <a:prstGeom prst="rect">
            <a:avLst/>
          </a:prstGeom>
          <a:noFill/>
        </p:spPr>
        <p:txBody>
          <a:bodyPr wrap="square" rtlCol="0">
            <a:spAutoFit/>
          </a:bodyPr>
          <a:lstStyle/>
          <a:p>
            <a:pPr defTabSz="609036">
              <a:spcBef>
                <a:spcPts val="400"/>
              </a:spcBef>
            </a:pPr>
            <a:r>
              <a:rPr lang="en-US" sz="1049" b="1" kern="0" dirty="0">
                <a:solidFill>
                  <a:srgbClr val="D02124"/>
                </a:solidFill>
                <a:latin typeface="Arial"/>
              </a:rPr>
              <a:t>COMPUTING POWER </a:t>
            </a:r>
            <a:br>
              <a:rPr lang="en-US" sz="1049" b="1" kern="0" dirty="0">
                <a:solidFill>
                  <a:srgbClr val="D02124"/>
                </a:solidFill>
                <a:latin typeface="Arial"/>
              </a:rPr>
            </a:br>
            <a:r>
              <a:rPr lang="en-US" sz="1049" b="1" kern="0" dirty="0">
                <a:solidFill>
                  <a:srgbClr val="D02124"/>
                </a:solidFill>
                <a:latin typeface="Arial"/>
              </a:rPr>
              <a:t>AT THE EDGE</a:t>
            </a:r>
          </a:p>
          <a:p>
            <a:pPr marL="0" lvl="1" defTabSz="609036">
              <a:spcBef>
                <a:spcPts val="400"/>
              </a:spcBef>
            </a:pPr>
            <a:r>
              <a:rPr lang="en-US" sz="1049" kern="0" dirty="0">
                <a:solidFill>
                  <a:srgbClr val="434A52"/>
                </a:solidFill>
                <a:latin typeface="Arial"/>
              </a:rPr>
              <a:t>A smartphone or PC on every meter and grid device  </a:t>
            </a:r>
          </a:p>
          <a:p>
            <a:pPr marL="0" lvl="1" defTabSz="609036">
              <a:spcBef>
                <a:spcPts val="400"/>
              </a:spcBef>
            </a:pPr>
            <a:r>
              <a:rPr lang="en-US" sz="1049" kern="0" dirty="0">
                <a:solidFill>
                  <a:srgbClr val="434A52"/>
                </a:solidFill>
                <a:latin typeface="Arial"/>
              </a:rPr>
              <a:t>A unified software platform running multiple apps, protocols</a:t>
            </a:r>
          </a:p>
          <a:p>
            <a:pPr marL="0" lvl="1" defTabSz="609036">
              <a:spcBef>
                <a:spcPts val="400"/>
              </a:spcBef>
            </a:pPr>
            <a:r>
              <a:rPr lang="en-US" sz="1049" kern="0" dirty="0">
                <a:solidFill>
                  <a:srgbClr val="434A52"/>
                </a:solidFill>
              </a:rPr>
              <a:t>Access to and continuous analysis of 1-second data in the meter</a:t>
            </a:r>
          </a:p>
          <a:p>
            <a:pPr marL="0" lvl="1" defTabSz="609036">
              <a:spcBef>
                <a:spcPts val="400"/>
              </a:spcBef>
            </a:pPr>
            <a:endParaRPr lang="en-US" sz="1049" kern="0" dirty="0">
              <a:solidFill>
                <a:srgbClr val="434A52"/>
              </a:solidFill>
              <a:latin typeface="Arial"/>
            </a:endParaRPr>
          </a:p>
        </p:txBody>
      </p:sp>
      <p:grpSp>
        <p:nvGrpSpPr>
          <p:cNvPr id="22" name="Group 21"/>
          <p:cNvGrpSpPr/>
          <p:nvPr/>
        </p:nvGrpSpPr>
        <p:grpSpPr>
          <a:xfrm>
            <a:off x="3222209" y="1338613"/>
            <a:ext cx="653254" cy="816251"/>
            <a:chOff x="16437633" y="3462352"/>
            <a:chExt cx="3733800" cy="4665439"/>
          </a:xfrm>
        </p:grpSpPr>
        <p:pic>
          <p:nvPicPr>
            <p:cNvPr id="24" name="Picture 23" descr="Table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37633" y="3462352"/>
              <a:ext cx="3060192" cy="4389120"/>
            </a:xfrm>
            <a:prstGeom prst="rect">
              <a:avLst/>
            </a:prstGeom>
          </p:spPr>
        </p:pic>
        <p:pic>
          <p:nvPicPr>
            <p:cNvPr id="27" name="Picture 26" descr="Mobile Phon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24217" y="5274863"/>
              <a:ext cx="1347216" cy="2852928"/>
            </a:xfrm>
            <a:prstGeom prst="rect">
              <a:avLst/>
            </a:prstGeom>
          </p:spPr>
        </p:pic>
      </p:grpSp>
      <p:sp>
        <p:nvSpPr>
          <p:cNvPr id="11" name="TextBox 10"/>
          <p:cNvSpPr txBox="1"/>
          <p:nvPr/>
        </p:nvSpPr>
        <p:spPr>
          <a:xfrm>
            <a:off x="451194" y="2263305"/>
            <a:ext cx="2053541" cy="1750607"/>
          </a:xfrm>
          <a:prstGeom prst="rect">
            <a:avLst/>
          </a:prstGeom>
          <a:noFill/>
        </p:spPr>
        <p:txBody>
          <a:bodyPr wrap="square" rtlCol="0">
            <a:spAutoFit/>
          </a:bodyPr>
          <a:lstStyle/>
          <a:p>
            <a:pPr defTabSz="609036">
              <a:spcBef>
                <a:spcPts val="1599"/>
              </a:spcBef>
            </a:pPr>
            <a:r>
              <a:rPr lang="en-US" sz="1049" b="1" kern="0" dirty="0">
                <a:solidFill>
                  <a:srgbClr val="D02124"/>
                </a:solidFill>
                <a:latin typeface="Arial"/>
              </a:rPr>
              <a:t>NEW COMMUNICATION CAPABILITIES</a:t>
            </a:r>
          </a:p>
          <a:p>
            <a:pPr marL="152259" indent="-152259" defTabSz="609036">
              <a:spcBef>
                <a:spcPts val="200"/>
              </a:spcBef>
              <a:buClr>
                <a:schemeClr val="accent1"/>
              </a:buClr>
              <a:buFont typeface="Lucida Grande"/>
              <a:buChar char="»"/>
            </a:pPr>
            <a:r>
              <a:rPr lang="en-US" sz="1049" kern="0" dirty="0">
                <a:solidFill>
                  <a:srgbClr val="434A52"/>
                </a:solidFill>
                <a:latin typeface="Arial"/>
              </a:rPr>
              <a:t>Multi-media (RF, PLC, Cellular, Wi-Fi)</a:t>
            </a:r>
          </a:p>
          <a:p>
            <a:pPr marL="152259" indent="-152259" defTabSz="609036">
              <a:spcBef>
                <a:spcPts val="200"/>
              </a:spcBef>
              <a:buClr>
                <a:schemeClr val="accent1"/>
              </a:buClr>
              <a:buFont typeface="Lucida Grande"/>
              <a:buChar char="»"/>
            </a:pPr>
            <a:r>
              <a:rPr lang="en-US" sz="1049" kern="0" dirty="0">
                <a:solidFill>
                  <a:srgbClr val="434A52"/>
                </a:solidFill>
                <a:latin typeface="Arial"/>
              </a:rPr>
              <a:t>Multi-modulation</a:t>
            </a:r>
          </a:p>
          <a:p>
            <a:pPr marL="152259" indent="-152259" defTabSz="609036">
              <a:spcBef>
                <a:spcPts val="200"/>
              </a:spcBef>
              <a:buClr>
                <a:schemeClr val="accent1"/>
              </a:buClr>
              <a:buFont typeface="Lucida Grande"/>
              <a:buChar char="»"/>
            </a:pPr>
            <a:r>
              <a:rPr lang="en-US" sz="1049" kern="0" dirty="0">
                <a:solidFill>
                  <a:srgbClr val="434A52"/>
                </a:solidFill>
                <a:latin typeface="Arial"/>
              </a:rPr>
              <a:t>Peer-to-peer communication</a:t>
            </a:r>
          </a:p>
          <a:p>
            <a:pPr marL="152259" indent="-152259" defTabSz="609036">
              <a:spcBef>
                <a:spcPts val="200"/>
              </a:spcBef>
              <a:buClr>
                <a:schemeClr val="accent1"/>
              </a:buClr>
              <a:buFont typeface="Lucida Grande"/>
              <a:buChar char="»"/>
            </a:pPr>
            <a:r>
              <a:rPr lang="en-US" sz="1049" kern="0" dirty="0">
                <a:solidFill>
                  <a:srgbClr val="434A52"/>
                </a:solidFill>
                <a:latin typeface="Arial"/>
              </a:rPr>
              <a:t>Local broadcast</a:t>
            </a:r>
          </a:p>
          <a:p>
            <a:pPr defTabSz="609036">
              <a:spcBef>
                <a:spcPts val="799"/>
              </a:spcBef>
            </a:pPr>
            <a:r>
              <a:rPr lang="en-US" sz="1049" kern="0" dirty="0">
                <a:solidFill>
                  <a:srgbClr val="434A52"/>
                </a:solidFill>
                <a:latin typeface="Arial"/>
              </a:rPr>
              <a:t>The intelligence to choose among them</a:t>
            </a:r>
          </a:p>
        </p:txBody>
      </p:sp>
      <p:grpSp>
        <p:nvGrpSpPr>
          <p:cNvPr id="28" name="Group 27"/>
          <p:cNvGrpSpPr/>
          <p:nvPr/>
        </p:nvGrpSpPr>
        <p:grpSpPr>
          <a:xfrm>
            <a:off x="511759" y="1608138"/>
            <a:ext cx="1700227" cy="533942"/>
            <a:chOff x="5335230" y="4212702"/>
            <a:chExt cx="4470188" cy="1390324"/>
          </a:xfrm>
        </p:grpSpPr>
        <p:pic>
          <p:nvPicPr>
            <p:cNvPr id="29" name="Picture 28" descr="conversation icon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35230" y="4297362"/>
              <a:ext cx="1945728" cy="1305664"/>
            </a:xfrm>
            <a:prstGeom prst="rect">
              <a:avLst/>
            </a:prstGeom>
          </p:spPr>
        </p:pic>
        <p:pic>
          <p:nvPicPr>
            <p:cNvPr id="30" name="Picture 29" descr="conversation icons.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77777" y="4351608"/>
              <a:ext cx="1366684" cy="1166757"/>
            </a:xfrm>
            <a:prstGeom prst="rect">
              <a:avLst/>
            </a:prstGeom>
          </p:spPr>
        </p:pic>
        <p:pic>
          <p:nvPicPr>
            <p:cNvPr id="31" name="Picture 30" descr="conversation icons.png"/>
            <p:cNvPicPr>
              <a:picLocks noChangeAspect="1"/>
            </p:cNvPicPr>
            <p:nvPr/>
          </p:nvPicPr>
          <p:blipFill rotWithShape="1">
            <a:blip r:embed="rId8" cstate="screen">
              <a:extLst>
                <a:ext uri="{28A0092B-C50C-407E-A947-70E740481C1C}">
                  <a14:useLocalDpi xmlns:a14="http://schemas.microsoft.com/office/drawing/2010/main"/>
                </a:ext>
              </a:extLst>
            </a:blip>
            <a:srcRect r="-15571" b="-4359"/>
            <a:stretch/>
          </p:blipFill>
          <p:spPr>
            <a:xfrm>
              <a:off x="8225946" y="4212702"/>
              <a:ext cx="1579472" cy="1362574"/>
            </a:xfrm>
            <a:prstGeom prst="rect">
              <a:avLst/>
            </a:prstGeom>
          </p:spPr>
        </p:pic>
      </p:grpSp>
      <p:grpSp>
        <p:nvGrpSpPr>
          <p:cNvPr id="6" name="Group 5"/>
          <p:cNvGrpSpPr/>
          <p:nvPr/>
        </p:nvGrpSpPr>
        <p:grpSpPr>
          <a:xfrm>
            <a:off x="6779854" y="1509903"/>
            <a:ext cx="1790947" cy="2378968"/>
            <a:chOff x="3557747" y="1835805"/>
            <a:chExt cx="1344454" cy="1785882"/>
          </a:xfrm>
        </p:grpSpPr>
        <p:sp>
          <p:nvSpPr>
            <p:cNvPr id="12" name="TextBox 11"/>
            <p:cNvSpPr txBox="1"/>
            <p:nvPr/>
          </p:nvSpPr>
          <p:spPr>
            <a:xfrm>
              <a:off x="3557747" y="2390581"/>
              <a:ext cx="1344454" cy="1231106"/>
            </a:xfrm>
            <a:prstGeom prst="rect">
              <a:avLst/>
            </a:prstGeom>
            <a:noFill/>
          </p:spPr>
          <p:txBody>
            <a:bodyPr wrap="square" rtlCol="0">
              <a:spAutoFit/>
            </a:bodyPr>
            <a:lstStyle/>
            <a:p>
              <a:pPr defTabSz="609036">
                <a:spcBef>
                  <a:spcPts val="1599"/>
                </a:spcBef>
              </a:pPr>
              <a:r>
                <a:rPr lang="en-US" sz="1049" b="1" kern="0" dirty="0">
                  <a:solidFill>
                    <a:srgbClr val="D02124"/>
                  </a:solidFill>
                  <a:latin typeface="Arial"/>
                </a:rPr>
                <a:t>LOCATION AWARENESS</a:t>
              </a:r>
            </a:p>
            <a:p>
              <a:pPr defTabSz="609036">
                <a:spcBef>
                  <a:spcPts val="400"/>
                </a:spcBef>
              </a:pPr>
              <a:r>
                <a:rPr lang="en-US" sz="1049" kern="0" dirty="0">
                  <a:solidFill>
                    <a:srgbClr val="434A52"/>
                  </a:solidFill>
                  <a:latin typeface="Arial"/>
                </a:rPr>
                <a:t>On the distribution system </a:t>
              </a:r>
            </a:p>
            <a:p>
              <a:pPr marL="114197" indent="-114197" defTabSz="609036">
                <a:spcBef>
                  <a:spcPts val="200"/>
                </a:spcBef>
                <a:buClr>
                  <a:schemeClr val="accent1"/>
                </a:buClr>
                <a:buFont typeface="Lucida Grande"/>
                <a:buChar char="»"/>
              </a:pPr>
              <a:r>
                <a:rPr lang="en-US" sz="1049" kern="0" dirty="0">
                  <a:solidFill>
                    <a:srgbClr val="434A52"/>
                  </a:solidFill>
                  <a:latin typeface="Arial"/>
                </a:rPr>
                <a:t>Transformer</a:t>
              </a:r>
            </a:p>
            <a:p>
              <a:pPr marL="114197" indent="-114197" defTabSz="609036">
                <a:spcBef>
                  <a:spcPts val="200"/>
                </a:spcBef>
                <a:buClr>
                  <a:schemeClr val="accent1"/>
                </a:buClr>
                <a:buFont typeface="Lucida Grande"/>
                <a:buChar char="»"/>
              </a:pPr>
              <a:r>
                <a:rPr lang="en-US" sz="1049" kern="0" dirty="0">
                  <a:solidFill>
                    <a:srgbClr val="434A52"/>
                  </a:solidFill>
                  <a:latin typeface="Arial"/>
                </a:rPr>
                <a:t>Feeder</a:t>
              </a:r>
            </a:p>
            <a:p>
              <a:pPr marL="114197" indent="-114197" defTabSz="609036">
                <a:spcBef>
                  <a:spcPts val="200"/>
                </a:spcBef>
                <a:buClr>
                  <a:schemeClr val="accent1"/>
                </a:buClr>
                <a:buFont typeface="Lucida Grande"/>
                <a:buChar char="»"/>
              </a:pPr>
              <a:r>
                <a:rPr lang="en-US" sz="1049" kern="0" dirty="0">
                  <a:solidFill>
                    <a:srgbClr val="434A52"/>
                  </a:solidFill>
                  <a:latin typeface="Arial"/>
                </a:rPr>
                <a:t>Phase</a:t>
              </a:r>
            </a:p>
            <a:p>
              <a:pPr marL="114197" indent="-114197" defTabSz="609036">
                <a:spcBef>
                  <a:spcPts val="200"/>
                </a:spcBef>
                <a:buClr>
                  <a:schemeClr val="accent1"/>
                </a:buClr>
                <a:buFont typeface="Lucida Grande"/>
                <a:buChar char="»"/>
              </a:pPr>
              <a:r>
                <a:rPr lang="en-US" sz="1049" kern="0" dirty="0">
                  <a:solidFill>
                    <a:srgbClr val="434A52"/>
                  </a:solidFill>
                  <a:latin typeface="Arial"/>
                </a:rPr>
                <a:t>Relation to other meters/device</a:t>
              </a:r>
            </a:p>
            <a:p>
              <a:pPr defTabSz="609036">
                <a:spcBef>
                  <a:spcPts val="799"/>
                </a:spcBef>
              </a:pPr>
              <a:r>
                <a:rPr lang="en-US" sz="1049" kern="0" dirty="0">
                  <a:solidFill>
                    <a:srgbClr val="434A52"/>
                  </a:solidFill>
                  <a:latin typeface="Arial"/>
                </a:rPr>
                <a:t>Continuously updated </a:t>
              </a:r>
            </a:p>
          </p:txBody>
        </p:sp>
        <p:pic>
          <p:nvPicPr>
            <p:cNvPr id="32" name="Picture 31" descr="directional.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27593" y="1835805"/>
              <a:ext cx="353390" cy="512929"/>
            </a:xfrm>
            <a:prstGeom prst="rect">
              <a:avLst/>
            </a:prstGeom>
          </p:spPr>
        </p:pic>
      </p:grpSp>
      <p:cxnSp>
        <p:nvCxnSpPr>
          <p:cNvPr id="33" name="Straight Connector 32"/>
          <p:cNvCxnSpPr/>
          <p:nvPr/>
        </p:nvCxnSpPr>
        <p:spPr>
          <a:xfrm flipV="1">
            <a:off x="6563333" y="1489512"/>
            <a:ext cx="0" cy="2647382"/>
          </a:xfrm>
          <a:prstGeom prst="line">
            <a:avLst/>
          </a:prstGeom>
          <a:ln w="635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
        <p:nvSpPr>
          <p:cNvPr id="35" name="Title 19"/>
          <p:cNvSpPr txBox="1">
            <a:spLocks/>
          </p:cNvSpPr>
          <p:nvPr/>
        </p:nvSpPr>
        <p:spPr>
          <a:xfrm>
            <a:off x="365849" y="291164"/>
            <a:ext cx="8221987" cy="461234"/>
          </a:xfrm>
          <a:prstGeom prst="rect">
            <a:avLst/>
          </a:prstGeom>
        </p:spPr>
        <p:txBody>
          <a:bodyPr vert="horz" lIns="91329" tIns="45665" rIns="91329" bIns="45665" rtlCol="0" anchor="ctr">
            <a:spAutoFit/>
          </a:bodyPr>
          <a:lstStyle>
            <a:lvl1pPr algn="l" defTabSz="457200" rtl="0" eaLnBrk="1" latinLnBrk="0" hangingPunct="1">
              <a:spcBef>
                <a:spcPct val="0"/>
              </a:spcBef>
              <a:buNone/>
              <a:defRPr sz="2400" b="1" kern="1200" cap="all">
                <a:solidFill>
                  <a:srgbClr val="CF2124"/>
                </a:solidFill>
                <a:latin typeface="Arial"/>
                <a:ea typeface="+mj-ea"/>
                <a:cs typeface="Arial"/>
              </a:defRPr>
            </a:lvl1pPr>
          </a:lstStyle>
          <a:p>
            <a:pPr defTabSz="456789"/>
            <a:r>
              <a:rPr lang="en-US" sz="2398" dirty="0"/>
              <a:t>Enabling The active grid</a:t>
            </a:r>
          </a:p>
        </p:txBody>
      </p:sp>
      <p:cxnSp>
        <p:nvCxnSpPr>
          <p:cNvPr id="36" name="Straight Connector 35"/>
          <p:cNvCxnSpPr/>
          <p:nvPr/>
        </p:nvCxnSpPr>
        <p:spPr>
          <a:xfrm flipV="1">
            <a:off x="4591032" y="1489512"/>
            <a:ext cx="0" cy="2647382"/>
          </a:xfrm>
          <a:prstGeom prst="line">
            <a:avLst/>
          </a:prstGeom>
          <a:ln w="635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2605321" y="1489512"/>
            <a:ext cx="0" cy="2647382"/>
          </a:xfrm>
          <a:prstGeom prst="line">
            <a:avLst/>
          </a:prstGeom>
          <a:ln w="635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87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Active Grid OPERATIONAL USE CASES</a:t>
            </a:r>
          </a:p>
        </p:txBody>
      </p:sp>
      <p:sp>
        <p:nvSpPr>
          <p:cNvPr id="4" name="Text Placeholder 3"/>
          <p:cNvSpPr>
            <a:spLocks noGrp="1"/>
          </p:cNvSpPr>
          <p:nvPr>
            <p:ph type="body" sz="quarter" idx="15"/>
          </p:nvPr>
        </p:nvSpPr>
        <p:spPr/>
        <p:txBody>
          <a:bodyPr/>
          <a:lstStyle/>
          <a:p>
            <a:r>
              <a:rPr lang="en-US" dirty="0"/>
              <a:t>Analysis and action in the right places</a:t>
            </a:r>
          </a:p>
        </p:txBody>
      </p:sp>
      <p:sp>
        <p:nvSpPr>
          <p:cNvPr id="2" name="TextBox 1"/>
          <p:cNvSpPr txBox="1"/>
          <p:nvPr/>
        </p:nvSpPr>
        <p:spPr>
          <a:xfrm>
            <a:off x="551422" y="2834512"/>
            <a:ext cx="1534260" cy="1015663"/>
          </a:xfrm>
          <a:prstGeom prst="rect">
            <a:avLst/>
          </a:prstGeom>
          <a:noFill/>
        </p:spPr>
        <p:txBody>
          <a:bodyPr wrap="square" rtlCol="0">
            <a:spAutoFit/>
          </a:bodyPr>
          <a:lstStyle/>
          <a:p>
            <a:pPr marL="119063" marR="0" lvl="0" indent="-119063" algn="l" defTabSz="913577" rtl="0" eaLnBrk="1" fontAlgn="auto" latinLnBrk="0" hangingPunct="1">
              <a:lnSpc>
                <a:spcPct val="100000"/>
              </a:lnSpc>
              <a:spcBef>
                <a:spcPts val="3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434A52"/>
                </a:solidFill>
                <a:effectLst/>
                <a:uLnTx/>
                <a:uFillTx/>
                <a:latin typeface="Arial"/>
                <a:ea typeface="+mn-ea"/>
                <a:cs typeface="+mn-cs"/>
              </a:rPr>
              <a:t>Load Forecasting </a:t>
            </a:r>
          </a:p>
          <a:p>
            <a:pPr marL="119063" marR="0" lvl="0" indent="-119063" algn="l" defTabSz="913577" rtl="0" eaLnBrk="1" fontAlgn="auto" latinLnBrk="0" hangingPunct="1">
              <a:lnSpc>
                <a:spcPct val="100000"/>
              </a:lnSpc>
              <a:spcBef>
                <a:spcPts val="3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434A52"/>
                </a:solidFill>
                <a:effectLst/>
                <a:uLnTx/>
                <a:uFillTx/>
                <a:latin typeface="Arial"/>
                <a:ea typeface="+mn-ea"/>
                <a:cs typeface="+mn-cs"/>
              </a:rPr>
              <a:t>Reliability Reporting</a:t>
            </a:r>
          </a:p>
          <a:p>
            <a:pPr marL="119063" marR="0" lvl="0" indent="-119063" algn="l" defTabSz="913577" rtl="0" eaLnBrk="1" fontAlgn="auto" latinLnBrk="0" hangingPunct="1">
              <a:lnSpc>
                <a:spcPct val="100000"/>
              </a:lnSpc>
              <a:spcBef>
                <a:spcPts val="3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434A52"/>
                </a:solidFill>
                <a:effectLst/>
                <a:uLnTx/>
                <a:uFillTx/>
                <a:latin typeface="Arial"/>
                <a:ea typeface="+mn-ea"/>
                <a:cs typeface="+mn-cs"/>
              </a:rPr>
              <a:t>Phase Connectivity</a:t>
            </a:r>
          </a:p>
          <a:p>
            <a:pPr marL="119063" marR="0" lvl="0" indent="-119063" algn="l" defTabSz="913577" rtl="0" eaLnBrk="1" fontAlgn="auto" latinLnBrk="0" hangingPunct="1">
              <a:lnSpc>
                <a:spcPct val="100000"/>
              </a:lnSpc>
              <a:spcBef>
                <a:spcPts val="3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434A52"/>
                </a:solidFill>
                <a:effectLst/>
                <a:uLnTx/>
                <a:uFillTx/>
                <a:latin typeface="Arial"/>
                <a:ea typeface="+mn-ea"/>
                <a:cs typeface="+mn-cs"/>
              </a:rPr>
              <a:t>Transformer Connectivity</a:t>
            </a:r>
          </a:p>
        </p:txBody>
      </p:sp>
      <p:sp>
        <p:nvSpPr>
          <p:cNvPr id="44" name="TextBox 43"/>
          <p:cNvSpPr txBox="1"/>
          <p:nvPr/>
        </p:nvSpPr>
        <p:spPr>
          <a:xfrm>
            <a:off x="2328582" y="2831207"/>
            <a:ext cx="1458154" cy="615553"/>
          </a:xfrm>
          <a:prstGeom prst="rect">
            <a:avLst/>
          </a:prstGeom>
          <a:noFill/>
        </p:spPr>
        <p:txBody>
          <a:bodyPr wrap="square" rtlCol="0">
            <a:spAutoFit/>
          </a:bodyPr>
          <a:lstStyle/>
          <a:p>
            <a:pPr marL="119063" marR="0" lvl="0" indent="-119063" algn="l" defTabSz="913577" rtl="0" eaLnBrk="1" fontAlgn="auto" latinLnBrk="0" hangingPunct="1">
              <a:lnSpc>
                <a:spcPct val="100000"/>
              </a:lnSpc>
              <a:spcBef>
                <a:spcPts val="3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Network Health</a:t>
            </a:r>
          </a:p>
          <a:p>
            <a:pPr marL="119063" marR="0" lvl="0" indent="-119063" algn="l" defTabSz="913577" rtl="0" eaLnBrk="1" fontAlgn="auto" latinLnBrk="0" hangingPunct="1">
              <a:lnSpc>
                <a:spcPct val="100000"/>
              </a:lnSpc>
              <a:spcBef>
                <a:spcPts val="3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Distribution Asset Health</a:t>
            </a:r>
          </a:p>
        </p:txBody>
      </p:sp>
      <p:sp>
        <p:nvSpPr>
          <p:cNvPr id="45" name="TextBox 44"/>
          <p:cNvSpPr txBox="1"/>
          <p:nvPr/>
        </p:nvSpPr>
        <p:spPr>
          <a:xfrm>
            <a:off x="3974392" y="2831207"/>
            <a:ext cx="2518686" cy="1726114"/>
          </a:xfrm>
          <a:prstGeom prst="rect">
            <a:avLst/>
          </a:prstGeom>
          <a:noFill/>
        </p:spPr>
        <p:txBody>
          <a:bodyPr wrap="square" rtlCol="0">
            <a:spAutoFit/>
          </a:bodyPr>
          <a:lstStyle/>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Real</a:t>
            </a:r>
            <a:r>
              <a:rPr lang="en-US" sz="1050" kern="0" dirty="0">
                <a:solidFill>
                  <a:srgbClr val="00587C"/>
                </a:solidFill>
                <a:latin typeface="Arial"/>
              </a:rPr>
              <a:t>-</a:t>
            </a:r>
            <a:r>
              <a:rPr kumimoji="0" lang="en-US" sz="1050" b="0" i="0" u="none" strike="noStrike" kern="0" cap="none" spc="0" normalizeH="0" baseline="0" noProof="0" dirty="0">
                <a:ln>
                  <a:noFill/>
                </a:ln>
                <a:solidFill>
                  <a:srgbClr val="00587C"/>
                </a:solidFill>
                <a:effectLst/>
                <a:uLnTx/>
                <a:uFillTx/>
                <a:latin typeface="Arial"/>
                <a:ea typeface="+mn-ea"/>
                <a:cs typeface="+mn-cs"/>
              </a:rPr>
              <a:t>time Load disaggregation</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Theft Detection</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Outage detection </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Distributed generation/Load control</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High Impedance detection</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Active transformer load management</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Voltage management</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rgbClr val="00587C"/>
                </a:solidFill>
                <a:effectLst/>
                <a:uLnTx/>
                <a:uFillTx/>
                <a:latin typeface="Arial"/>
                <a:ea typeface="+mn-ea"/>
                <a:cs typeface="+mn-cs"/>
              </a:rPr>
              <a:t>Locational awareness (feeder, phase, transformer)</a:t>
            </a:r>
          </a:p>
        </p:txBody>
      </p:sp>
      <p:pic>
        <p:nvPicPr>
          <p:cNvPr id="29" name="Picture 28" descr="Server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287" y="1870024"/>
            <a:ext cx="571814" cy="787240"/>
          </a:xfrm>
          <a:prstGeom prst="rect">
            <a:avLst/>
          </a:prstGeom>
        </p:spPr>
      </p:pic>
      <p:sp>
        <p:nvSpPr>
          <p:cNvPr id="31" name="TextBox 30"/>
          <p:cNvSpPr txBox="1"/>
          <p:nvPr/>
        </p:nvSpPr>
        <p:spPr>
          <a:xfrm>
            <a:off x="2295528" y="1596737"/>
            <a:ext cx="1471187" cy="261368"/>
          </a:xfrm>
          <a:prstGeom prst="rect">
            <a:avLst/>
          </a:prstGeom>
          <a:noFill/>
        </p:spPr>
        <p:txBody>
          <a:bodyPr wrap="square" rtlCol="0">
            <a:spAutoFit/>
          </a:bodyPr>
          <a:lstStyle/>
          <a:p>
            <a:pPr marL="0" marR="0" lvl="0" indent="0" algn="ctr" defTabSz="913577" rtl="0" eaLnBrk="1" fontAlgn="auto" latinLnBrk="0" hangingPunct="1">
              <a:lnSpc>
                <a:spcPct val="100000"/>
              </a:lnSpc>
              <a:spcBef>
                <a:spcPts val="225"/>
              </a:spcBef>
              <a:spcAft>
                <a:spcPts val="0"/>
              </a:spcAft>
              <a:buClrTx/>
              <a:buSzTx/>
              <a:buFontTx/>
              <a:buNone/>
              <a:tabLst/>
              <a:defRPr/>
            </a:pPr>
            <a:r>
              <a:rPr kumimoji="0" lang="en-US" sz="1099" b="1" i="0" u="none" strike="noStrike" kern="0" cap="none" spc="0" normalizeH="0" baseline="0" noProof="0" dirty="0">
                <a:ln>
                  <a:noFill/>
                </a:ln>
                <a:solidFill>
                  <a:srgbClr val="434A52"/>
                </a:solidFill>
                <a:effectLst/>
                <a:uLnTx/>
                <a:uFillTx/>
                <a:latin typeface="Arial"/>
                <a:ea typeface="+mn-ea"/>
                <a:cs typeface="+mn-cs"/>
              </a:rPr>
              <a:t>NETWORK</a:t>
            </a:r>
            <a:endParaRPr kumimoji="0" lang="en-US" sz="1099" b="0" i="0" u="none" strike="noStrike" kern="0" cap="none" spc="0" normalizeH="0" baseline="0" noProof="0" dirty="0">
              <a:ln>
                <a:noFill/>
              </a:ln>
              <a:solidFill>
                <a:srgbClr val="434A52"/>
              </a:solidFill>
              <a:effectLst/>
              <a:uLnTx/>
              <a:uFillTx/>
              <a:latin typeface="Arial"/>
              <a:ea typeface="+mn-ea"/>
              <a:cs typeface="+mn-cs"/>
            </a:endParaRPr>
          </a:p>
        </p:txBody>
      </p:sp>
      <p:pic>
        <p:nvPicPr>
          <p:cNvPr id="33" name="Picture 32" descr="CG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9923" y="1858710"/>
            <a:ext cx="455979" cy="795249"/>
          </a:xfrm>
          <a:prstGeom prst="rect">
            <a:avLst/>
          </a:prstGeom>
        </p:spPr>
      </p:pic>
      <p:sp>
        <p:nvSpPr>
          <p:cNvPr id="35" name="TextBox 34"/>
          <p:cNvSpPr txBox="1"/>
          <p:nvPr/>
        </p:nvSpPr>
        <p:spPr>
          <a:xfrm>
            <a:off x="4366979" y="1606512"/>
            <a:ext cx="1963002" cy="261368"/>
          </a:xfrm>
          <a:prstGeom prst="rect">
            <a:avLst/>
          </a:prstGeom>
          <a:noFill/>
        </p:spPr>
        <p:txBody>
          <a:bodyPr wrap="square" rtlCol="0">
            <a:spAutoFit/>
          </a:bodyPr>
          <a:lstStyle/>
          <a:p>
            <a:pPr marL="0" marR="0" lvl="0" indent="0" algn="ctr" defTabSz="913577" rtl="0" eaLnBrk="1" fontAlgn="auto" latinLnBrk="0" hangingPunct="1">
              <a:lnSpc>
                <a:spcPct val="100000"/>
              </a:lnSpc>
              <a:spcBef>
                <a:spcPts val="225"/>
              </a:spcBef>
              <a:spcAft>
                <a:spcPts val="0"/>
              </a:spcAft>
              <a:buClrTx/>
              <a:buSzTx/>
              <a:buFontTx/>
              <a:buNone/>
              <a:tabLst/>
              <a:defRPr/>
            </a:pPr>
            <a:r>
              <a:rPr kumimoji="0" lang="en-US" sz="1099" b="1" i="0" u="none" strike="noStrike" kern="0" cap="none" spc="0" normalizeH="0" baseline="0" noProof="0" dirty="0">
                <a:ln>
                  <a:noFill/>
                </a:ln>
                <a:solidFill>
                  <a:srgbClr val="434A52"/>
                </a:solidFill>
                <a:effectLst/>
                <a:uLnTx/>
                <a:uFillTx/>
                <a:latin typeface="Arial"/>
                <a:ea typeface="+mn-ea"/>
                <a:cs typeface="+mn-cs"/>
              </a:rPr>
              <a:t>EDGE IoT DEVICES</a:t>
            </a:r>
            <a:endParaRPr kumimoji="0" lang="en-US" sz="1099" b="0" i="0" u="none" strike="noStrike" kern="0" cap="none" spc="0" normalizeH="0" baseline="0" noProof="0" dirty="0">
              <a:ln>
                <a:noFill/>
              </a:ln>
              <a:solidFill>
                <a:srgbClr val="434A52"/>
              </a:solidFill>
              <a:effectLst/>
              <a:uLnTx/>
              <a:uFillTx/>
              <a:latin typeface="Arial"/>
              <a:ea typeface="+mn-ea"/>
              <a:cs typeface="+mn-cs"/>
            </a:endParaRPr>
          </a:p>
        </p:txBody>
      </p:sp>
      <p:cxnSp>
        <p:nvCxnSpPr>
          <p:cNvPr id="36" name="Straight Connector 35"/>
          <p:cNvCxnSpPr/>
          <p:nvPr/>
        </p:nvCxnSpPr>
        <p:spPr>
          <a:xfrm flipH="1">
            <a:off x="1949858" y="2308140"/>
            <a:ext cx="474078" cy="0"/>
          </a:xfrm>
          <a:prstGeom prst="line">
            <a:avLst/>
          </a:prstGeom>
          <a:ln w="19050" cmpd="sng">
            <a:solidFill>
              <a:schemeClr val="accent1"/>
            </a:solidFill>
            <a:prstDash val="sysDot"/>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3649959" y="2307064"/>
            <a:ext cx="474078" cy="0"/>
          </a:xfrm>
          <a:prstGeom prst="line">
            <a:avLst/>
          </a:prstGeom>
          <a:ln w="19050" cmpd="sng">
            <a:solidFill>
              <a:schemeClr val="accent1"/>
            </a:solidFill>
            <a:prstDash val="sysDot"/>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3892185" y="1596738"/>
            <a:ext cx="0" cy="2901303"/>
          </a:xfrm>
          <a:prstGeom prst="line">
            <a:avLst/>
          </a:prstGeom>
          <a:ln w="12700" cap="rnd"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51" name="Content Placeholder 1"/>
          <p:cNvSpPr txBox="1">
            <a:spLocks/>
          </p:cNvSpPr>
          <p:nvPr/>
        </p:nvSpPr>
        <p:spPr>
          <a:xfrm>
            <a:off x="6780988" y="2256334"/>
            <a:ext cx="1990187" cy="899929"/>
          </a:xfrm>
          <a:prstGeom prst="rect">
            <a:avLst/>
          </a:prstGeom>
          <a:noFill/>
        </p:spPr>
        <p:txBody>
          <a:bodyPr/>
          <a:lstStyle>
            <a:lvl1pPr marL="342900" indent="-342900" algn="l" defTabSz="457200" rtl="0" eaLnBrk="1" latinLnBrk="0" hangingPunct="1">
              <a:spcBef>
                <a:spcPct val="20000"/>
              </a:spcBef>
              <a:buClr>
                <a:srgbClr val="ED3024"/>
              </a:buClr>
              <a:buFont typeface="Lucida Grande"/>
              <a:buChar char="»"/>
              <a:defRPr sz="2000" kern="1200">
                <a:solidFill>
                  <a:srgbClr val="51515F"/>
                </a:solidFill>
                <a:latin typeface="Arial"/>
                <a:ea typeface="+mn-ea"/>
                <a:cs typeface="Arial"/>
              </a:defRPr>
            </a:lvl1pPr>
            <a:lvl2pPr marL="742950" indent="-285750" algn="l" defTabSz="457200" rtl="0" eaLnBrk="1" latinLnBrk="0" hangingPunct="1">
              <a:spcBef>
                <a:spcPct val="20000"/>
              </a:spcBef>
              <a:buClr>
                <a:srgbClr val="ED3024"/>
              </a:buClr>
              <a:buSzPct val="100000"/>
              <a:buFont typeface="Arial"/>
              <a:buChar char="•"/>
              <a:defRPr sz="2000" kern="1200">
                <a:solidFill>
                  <a:srgbClr val="51515F"/>
                </a:solidFill>
                <a:latin typeface="Arial"/>
                <a:ea typeface="+mn-ea"/>
                <a:cs typeface="Arial"/>
              </a:defRPr>
            </a:lvl2pPr>
            <a:lvl3pPr marL="1143000" indent="-228600" algn="l" defTabSz="457200" rtl="0" eaLnBrk="1" latinLnBrk="0" hangingPunct="1">
              <a:spcBef>
                <a:spcPct val="20000"/>
              </a:spcBef>
              <a:buClr>
                <a:srgbClr val="ED3024"/>
              </a:buClr>
              <a:buSzPct val="80000"/>
              <a:buFont typeface="Lucida Grande"/>
              <a:buChar char="-"/>
              <a:defRPr sz="2000" kern="1200" baseline="0">
                <a:solidFill>
                  <a:srgbClr val="51515F"/>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D3024"/>
              </a:buClr>
              <a:buSzTx/>
              <a:buFont typeface="Lucida Grande"/>
              <a:buNone/>
              <a:tabLst/>
              <a:defRPr/>
            </a:pPr>
            <a:r>
              <a:rPr lang="en-US" sz="1200" dirty="0"/>
              <a:t>Applying </a:t>
            </a:r>
            <a:r>
              <a:rPr kumimoji="0" lang="en-US" sz="1200" b="0" i="0" u="none" strike="noStrike" kern="1200" cap="none" spc="0" normalizeH="0" baseline="0" noProof="0" dirty="0">
                <a:ln>
                  <a:noFill/>
                </a:ln>
                <a:solidFill>
                  <a:srgbClr val="51515F"/>
                </a:solidFill>
                <a:effectLst/>
                <a:uLnTx/>
                <a:uFillTx/>
                <a:latin typeface="Arial"/>
                <a:ea typeface="+mn-ea"/>
                <a:cs typeface="Arial"/>
              </a:rPr>
              <a:t>operational data where it is best utilized for the most valuable outcome</a:t>
            </a:r>
          </a:p>
        </p:txBody>
      </p:sp>
      <p:cxnSp>
        <p:nvCxnSpPr>
          <p:cNvPr id="52" name="Straight Connector 51"/>
          <p:cNvCxnSpPr/>
          <p:nvPr/>
        </p:nvCxnSpPr>
        <p:spPr>
          <a:xfrm flipV="1">
            <a:off x="6598528" y="957652"/>
            <a:ext cx="0" cy="3599669"/>
          </a:xfrm>
          <a:prstGeom prst="line">
            <a:avLst/>
          </a:prstGeom>
          <a:ln w="635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4275415" y="1901194"/>
            <a:ext cx="1984946" cy="623492"/>
            <a:chOff x="4436348" y="2002054"/>
            <a:chExt cx="1984946" cy="623492"/>
          </a:xfrm>
        </p:grpSpPr>
        <p:grpSp>
          <p:nvGrpSpPr>
            <p:cNvPr id="41" name="Group 40"/>
            <p:cNvGrpSpPr/>
            <p:nvPr/>
          </p:nvGrpSpPr>
          <p:grpSpPr>
            <a:xfrm>
              <a:off x="4436348" y="2124914"/>
              <a:ext cx="892695" cy="479180"/>
              <a:chOff x="4565649" y="2170478"/>
              <a:chExt cx="1015860" cy="545292"/>
            </a:xfrm>
          </p:grpSpPr>
          <p:pic>
            <p:nvPicPr>
              <p:cNvPr id="43" name="Picture 42" descr="Solar Pane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6263" y="2170478"/>
                <a:ext cx="535246" cy="545292"/>
              </a:xfrm>
              <a:prstGeom prst="rect">
                <a:avLst/>
              </a:prstGeom>
            </p:spPr>
          </p:pic>
          <p:pic>
            <p:nvPicPr>
              <p:cNvPr id="47" name="Picture 46" descr="meter.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649" y="2270779"/>
                <a:ext cx="429817" cy="429817"/>
              </a:xfrm>
              <a:prstGeom prst="rect">
                <a:avLst/>
              </a:prstGeom>
            </p:spPr>
          </p:pic>
        </p:grpSp>
        <p:pic>
          <p:nvPicPr>
            <p:cNvPr id="27" name="Picture 2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62177" y="2002054"/>
              <a:ext cx="502485" cy="623492"/>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44046" y="2113150"/>
              <a:ext cx="577248" cy="512396"/>
            </a:xfrm>
            <a:prstGeom prst="rect">
              <a:avLst/>
            </a:prstGeom>
          </p:spPr>
        </p:pic>
      </p:grpSp>
      <p:sp>
        <p:nvSpPr>
          <p:cNvPr id="5" name="Rectangle 4"/>
          <p:cNvSpPr/>
          <p:nvPr/>
        </p:nvSpPr>
        <p:spPr>
          <a:xfrm>
            <a:off x="715945" y="1597228"/>
            <a:ext cx="1104790" cy="261482"/>
          </a:xfrm>
          <a:prstGeom prst="rect">
            <a:avLst/>
          </a:prstGeom>
        </p:spPr>
        <p:txBody>
          <a:bodyPr wrap="none">
            <a:spAutoFit/>
          </a:bodyPr>
          <a:lstStyle/>
          <a:p>
            <a:pPr marL="0" marR="0" lvl="0" indent="0" algn="ctr" defTabSz="913577" rtl="0" eaLnBrk="1" fontAlgn="auto" latinLnBrk="0" hangingPunct="1">
              <a:lnSpc>
                <a:spcPct val="100000"/>
              </a:lnSpc>
              <a:spcBef>
                <a:spcPts val="225"/>
              </a:spcBef>
              <a:spcAft>
                <a:spcPts val="0"/>
              </a:spcAft>
              <a:buClrTx/>
              <a:buSzTx/>
              <a:buFontTx/>
              <a:buNone/>
              <a:tabLst/>
              <a:defRPr/>
            </a:pPr>
            <a:r>
              <a:rPr kumimoji="0" lang="en-US" sz="1099" b="1" i="0" u="none" strike="noStrike" kern="0" cap="none" spc="0" normalizeH="0" baseline="0" noProof="0" dirty="0">
                <a:ln>
                  <a:noFill/>
                </a:ln>
                <a:solidFill>
                  <a:srgbClr val="434A52"/>
                </a:solidFill>
                <a:effectLst/>
                <a:uLnTx/>
                <a:uFillTx/>
                <a:latin typeface="Arial"/>
                <a:ea typeface="+mn-ea"/>
                <a:cs typeface="+mn-cs"/>
              </a:rPr>
              <a:t>BACKOFFICE</a:t>
            </a:r>
          </a:p>
        </p:txBody>
      </p:sp>
      <p:sp>
        <p:nvSpPr>
          <p:cNvPr id="28" name="TextBox 27"/>
          <p:cNvSpPr txBox="1"/>
          <p:nvPr/>
        </p:nvSpPr>
        <p:spPr>
          <a:xfrm>
            <a:off x="2855715" y="1239802"/>
            <a:ext cx="2443968" cy="276999"/>
          </a:xfrm>
          <a:prstGeom prst="rect">
            <a:avLst/>
          </a:prstGeom>
          <a:noFill/>
        </p:spPr>
        <p:txBody>
          <a:bodyPr wrap="square" rtlCol="0">
            <a:spAutoFit/>
          </a:bodyPr>
          <a:lstStyle/>
          <a:p>
            <a:pPr marL="0" marR="0" lvl="0" indent="0" algn="ctr" defTabSz="913577" rtl="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rgbClr val="00587C"/>
                </a:solidFill>
                <a:effectLst/>
                <a:uLnTx/>
                <a:uFillTx/>
                <a:latin typeface="Arial"/>
                <a:ea typeface="+mn-ea"/>
                <a:cs typeface="+mn-cs"/>
              </a:rPr>
              <a:t>DISTRIBUTED</a:t>
            </a:r>
          </a:p>
        </p:txBody>
      </p:sp>
      <p:sp>
        <p:nvSpPr>
          <p:cNvPr id="30" name="TextBox 29"/>
          <p:cNvSpPr txBox="1"/>
          <p:nvPr/>
        </p:nvSpPr>
        <p:spPr>
          <a:xfrm>
            <a:off x="406554" y="1249704"/>
            <a:ext cx="1845989" cy="276999"/>
          </a:xfrm>
          <a:prstGeom prst="rect">
            <a:avLst/>
          </a:prstGeom>
          <a:noFill/>
        </p:spPr>
        <p:txBody>
          <a:bodyPr wrap="square" rtlCol="0">
            <a:spAutoFit/>
          </a:bodyPr>
          <a:lstStyle/>
          <a:p>
            <a:pPr marL="0" marR="0" lvl="0" indent="0" algn="ctr" defTabSz="91357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41619"/>
                </a:solidFill>
                <a:effectLst/>
                <a:uLnTx/>
                <a:uFillTx/>
                <a:latin typeface="Arial"/>
                <a:ea typeface="+mn-ea"/>
                <a:cs typeface="+mn-cs"/>
              </a:rPr>
              <a:t>CENTRALIZED</a:t>
            </a:r>
          </a:p>
        </p:txBody>
      </p:sp>
      <p:cxnSp>
        <p:nvCxnSpPr>
          <p:cNvPr id="34" name="Straight Connector 33"/>
          <p:cNvCxnSpPr/>
          <p:nvPr/>
        </p:nvCxnSpPr>
        <p:spPr>
          <a:xfrm flipV="1">
            <a:off x="2191132" y="1596738"/>
            <a:ext cx="0" cy="2901303"/>
          </a:xfrm>
          <a:prstGeom prst="line">
            <a:avLst/>
          </a:prstGeom>
          <a:ln w="12700" cap="rnd" cmpd="sng">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972470" y="2831207"/>
            <a:ext cx="2518686" cy="1377300"/>
          </a:xfrm>
          <a:prstGeom prst="rect">
            <a:avLst/>
          </a:prstGeom>
          <a:noFill/>
        </p:spPr>
        <p:txBody>
          <a:bodyPr wrap="square" rtlCol="0">
            <a:spAutoFit/>
          </a:bodyPr>
          <a:lstStyle/>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chemeClr val="accent1"/>
                </a:solidFill>
                <a:effectLst/>
                <a:uLnTx/>
                <a:uFillTx/>
                <a:latin typeface="Arial"/>
                <a:ea typeface="+mn-ea"/>
                <a:cs typeface="+mn-cs"/>
              </a:rPr>
              <a:t>Real</a:t>
            </a:r>
            <a:r>
              <a:rPr lang="en-US" sz="1050" kern="0" dirty="0">
                <a:solidFill>
                  <a:schemeClr val="accent1"/>
                </a:solidFill>
                <a:latin typeface="Arial"/>
              </a:rPr>
              <a:t>-</a:t>
            </a:r>
            <a:r>
              <a:rPr kumimoji="0" lang="en-US" sz="1050" b="0" i="0" u="none" strike="noStrike" kern="0" cap="none" spc="0" normalizeH="0" baseline="0" noProof="0" dirty="0">
                <a:ln>
                  <a:noFill/>
                </a:ln>
                <a:solidFill>
                  <a:schemeClr val="accent1"/>
                </a:solidFill>
                <a:effectLst/>
                <a:uLnTx/>
                <a:uFillTx/>
                <a:latin typeface="Arial"/>
                <a:ea typeface="+mn-ea"/>
                <a:cs typeface="+mn-cs"/>
              </a:rPr>
              <a:t>time Load disaggregation</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chemeClr val="accent1"/>
                </a:solidFill>
                <a:effectLst/>
                <a:uLnTx/>
                <a:uFillTx/>
                <a:latin typeface="Arial"/>
                <a:ea typeface="+mn-ea"/>
                <a:cs typeface="+mn-cs"/>
              </a:rPr>
              <a:t>Theft Detection</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endParaRPr kumimoji="0" lang="en-US" sz="1050" b="0" i="0" u="none" strike="noStrike" kern="0" cap="none" spc="0" normalizeH="0" baseline="0" noProof="0" dirty="0">
              <a:ln>
                <a:noFill/>
              </a:ln>
              <a:solidFill>
                <a:schemeClr val="accent1"/>
              </a:solidFill>
              <a:effectLst/>
              <a:uLnTx/>
              <a:uFillTx/>
              <a:latin typeface="Arial"/>
              <a:ea typeface="+mn-ea"/>
              <a:cs typeface="+mn-cs"/>
            </a:endParaRP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chemeClr val="accent1"/>
                </a:solidFill>
                <a:effectLst/>
                <a:uLnTx/>
                <a:uFillTx/>
                <a:latin typeface="Arial"/>
                <a:ea typeface="+mn-ea"/>
                <a:cs typeface="+mn-cs"/>
              </a:rPr>
              <a:t>Distributed generation/Load control</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endParaRPr kumimoji="0" lang="en-US" sz="1050" b="0" i="0" u="none" strike="noStrike" kern="0" cap="none" spc="0" normalizeH="0" baseline="0" noProof="0" dirty="0">
              <a:ln>
                <a:noFill/>
              </a:ln>
              <a:solidFill>
                <a:schemeClr val="accent1"/>
              </a:solidFill>
              <a:effectLst/>
              <a:uLnTx/>
              <a:uFillTx/>
              <a:latin typeface="Arial"/>
              <a:ea typeface="+mn-ea"/>
              <a:cs typeface="+mn-cs"/>
            </a:endParaRP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chemeClr val="accent1"/>
                </a:solidFill>
                <a:effectLst/>
                <a:uLnTx/>
                <a:uFillTx/>
                <a:latin typeface="Arial"/>
                <a:ea typeface="+mn-ea"/>
                <a:cs typeface="+mn-cs"/>
              </a:rPr>
              <a:t>Active transformer load management</a:t>
            </a:r>
          </a:p>
          <a:p>
            <a:pPr marL="119063" marR="0" lvl="0" indent="-119063" algn="l" defTabSz="913577" rtl="0" eaLnBrk="1" fontAlgn="auto" latinLnBrk="0" hangingPunct="1">
              <a:lnSpc>
                <a:spcPct val="100000"/>
              </a:lnSpc>
              <a:spcBef>
                <a:spcPts val="200"/>
              </a:spcBef>
              <a:spcAft>
                <a:spcPts val="0"/>
              </a:spcAft>
              <a:buClr>
                <a:schemeClr val="accent1"/>
              </a:buClr>
              <a:buSzTx/>
              <a:buFont typeface=".HelveticaNeueDeskInterface-Regular" charset="-120"/>
              <a:buChar char="»"/>
              <a:defRPr/>
            </a:pPr>
            <a:r>
              <a:rPr kumimoji="0" lang="en-US" sz="1050" b="0" i="0" u="none" strike="noStrike" kern="0" cap="none" spc="0" normalizeH="0" baseline="0" noProof="0" dirty="0">
                <a:ln>
                  <a:noFill/>
                </a:ln>
                <a:solidFill>
                  <a:schemeClr val="accent1"/>
                </a:solidFill>
                <a:effectLst/>
                <a:uLnTx/>
                <a:uFillTx/>
                <a:latin typeface="Arial"/>
                <a:ea typeface="+mn-ea"/>
                <a:cs typeface="+mn-cs"/>
              </a:rPr>
              <a:t>Voltage management</a:t>
            </a:r>
          </a:p>
        </p:txBody>
      </p:sp>
    </p:spTree>
    <p:extLst>
      <p:ext uri="{BB962C8B-B14F-4D97-AF65-F5344CB8AC3E}">
        <p14:creationId xmlns:p14="http://schemas.microsoft.com/office/powerpoint/2010/main" val="3668825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45"/>
                                        </p:tgtEl>
                                      </p:cBhvr>
                                    </p:animEffect>
                                    <p:set>
                                      <p:cBhvr>
                                        <p:cTn id="7" dur="1" fill="hold">
                                          <p:stCondLst>
                                            <p:cond delay="999"/>
                                          </p:stCondLst>
                                        </p:cTn>
                                        <p:tgtEl>
                                          <p:spTgt spid="45"/>
                                        </p:tgtEl>
                                        <p:attrNameLst>
                                          <p:attrName>style.visibility</p:attrName>
                                        </p:attrNameLst>
                                      </p:cBhvr>
                                      <p:to>
                                        <p:strVal val="hidden"/>
                                      </p:to>
                                    </p:se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7"/>
          <p:cNvSpPr txBox="1">
            <a:spLocks noChangeArrowheads="1"/>
          </p:cNvSpPr>
          <p:nvPr/>
        </p:nvSpPr>
        <p:spPr bwMode="auto">
          <a:xfrm>
            <a:off x="361950" y="1631759"/>
            <a:ext cx="429317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L="171450" marR="0" lvl="0" indent="-171450" defTabSz="914400" eaLnBrk="1" fontAlgn="auto" latinLnBrk="0" hangingPunct="1">
              <a:lnSpc>
                <a:spcPct val="100000"/>
              </a:lnSpc>
              <a:spcBef>
                <a:spcPts val="300"/>
              </a:spcBef>
              <a:spcAft>
                <a:spcPts val="0"/>
              </a:spcAft>
              <a:buClr>
                <a:srgbClr val="C00000"/>
              </a:buClr>
              <a:buSzTx/>
              <a:buFont typeface=".HelveticaNeueDeskInterface-Regular" charset="-120"/>
              <a:buChar char="»"/>
              <a:tabLst/>
              <a:defRPr/>
            </a:pPr>
            <a:r>
              <a:rPr kumimoji="0" lang="en-US" altLang="en-US" sz="1400" b="0" i="0" u="none" strike="noStrike" kern="0" cap="none" spc="0" normalizeH="0" baseline="0" noProof="0" dirty="0">
                <a:ln>
                  <a:noFill/>
                </a:ln>
                <a:solidFill>
                  <a:schemeClr val="bg1"/>
                </a:solidFill>
                <a:effectLst/>
                <a:uLnTx/>
                <a:uFillTx/>
                <a:latin typeface="+mn-lt"/>
                <a:ea typeface="ＭＳ Ｐゴシック" panose="020B0600070205080204" pitchFamily="34" charset="-128"/>
              </a:rPr>
              <a:t>Analysis and detection based on real time analysis of power</a:t>
            </a:r>
            <a:r>
              <a:rPr lang="en-US" altLang="en-US" sz="1400" kern="0" dirty="0">
                <a:solidFill>
                  <a:schemeClr val="bg1"/>
                </a:solidFill>
                <a:latin typeface="+mn-lt"/>
              </a:rPr>
              <a:t> flows and voltage fluctuation; not anecdotal alarms</a:t>
            </a:r>
            <a:endParaRPr kumimoji="0" lang="en-US" altLang="en-US" sz="1400" b="0" i="0" u="none" strike="noStrike" kern="0" cap="none" spc="0" normalizeH="0" baseline="0" noProof="0" dirty="0">
              <a:ln>
                <a:noFill/>
              </a:ln>
              <a:solidFill>
                <a:schemeClr val="bg1"/>
              </a:solidFill>
              <a:effectLst/>
              <a:uLnTx/>
              <a:uFillTx/>
              <a:latin typeface="+mn-lt"/>
              <a:ea typeface="ＭＳ Ｐゴシック" panose="020B0600070205080204" pitchFamily="34" charset="-128"/>
            </a:endParaRPr>
          </a:p>
          <a:p>
            <a:pPr marL="171450" marR="0" lvl="0" indent="-171450" defTabSz="914400" eaLnBrk="1" fontAlgn="auto" latinLnBrk="0" hangingPunct="1">
              <a:lnSpc>
                <a:spcPct val="100000"/>
              </a:lnSpc>
              <a:spcBef>
                <a:spcPts val="600"/>
              </a:spcBef>
              <a:spcAft>
                <a:spcPts val="0"/>
              </a:spcAft>
              <a:buClr>
                <a:srgbClr val="C00000"/>
              </a:buClr>
              <a:buSzTx/>
              <a:buFont typeface=".HelveticaNeueDeskInterface-Regular" charset="-120"/>
              <a:buChar char="»"/>
              <a:tabLst/>
              <a:defRPr/>
            </a:pPr>
            <a:r>
              <a:rPr kumimoji="0" lang="en-US" altLang="en-US" sz="1400" b="0" i="0" u="none" strike="noStrike" kern="0" cap="none" spc="0" normalizeH="0" baseline="0" noProof="0" dirty="0">
                <a:ln>
                  <a:noFill/>
                </a:ln>
                <a:solidFill>
                  <a:schemeClr val="bg1"/>
                </a:solidFill>
                <a:effectLst/>
                <a:uLnTx/>
                <a:uFillTx/>
                <a:latin typeface="+mn-lt"/>
                <a:ea typeface="ＭＳ Ｐゴシック" panose="020B0600070205080204" pitchFamily="34" charset="-128"/>
              </a:rPr>
              <a:t>Increases</a:t>
            </a:r>
            <a:r>
              <a:rPr kumimoji="0" lang="en-US" altLang="en-US" sz="1400" b="0" i="0" u="none" strike="noStrike" kern="0" cap="none" spc="0" normalizeH="0" noProof="0" dirty="0">
                <a:ln>
                  <a:noFill/>
                </a:ln>
                <a:solidFill>
                  <a:schemeClr val="bg1"/>
                </a:solidFill>
                <a:effectLst/>
                <a:uLnTx/>
                <a:uFillTx/>
                <a:latin typeface="+mn-lt"/>
                <a:ea typeface="ＭＳ Ｐゴシック" panose="020B0600070205080204" pitchFamily="34" charset="-128"/>
              </a:rPr>
              <a:t> diversion detection accuracy by 300 percent or more</a:t>
            </a:r>
            <a:endParaRPr kumimoji="0" lang="en-US" altLang="en-US" sz="1400" b="0" i="0" u="none" strike="noStrike" kern="0" cap="none" spc="0" normalizeH="0" baseline="0" noProof="0" dirty="0">
              <a:ln>
                <a:noFill/>
              </a:ln>
              <a:solidFill>
                <a:schemeClr val="bg1"/>
              </a:solidFill>
              <a:effectLst/>
              <a:uLnTx/>
              <a:uFillTx/>
              <a:latin typeface="+mn-lt"/>
              <a:ea typeface="ＭＳ Ｐゴシック" panose="020B0600070205080204" pitchFamily="34" charset="-128"/>
            </a:endParaRPr>
          </a:p>
          <a:p>
            <a:pPr marL="171450" marR="0" lvl="0" indent="-171450" defTabSz="914400" eaLnBrk="1" fontAlgn="auto" latinLnBrk="0" hangingPunct="1">
              <a:lnSpc>
                <a:spcPct val="100000"/>
              </a:lnSpc>
              <a:spcBef>
                <a:spcPts val="600"/>
              </a:spcBef>
              <a:spcAft>
                <a:spcPts val="0"/>
              </a:spcAft>
              <a:buClr>
                <a:srgbClr val="C00000"/>
              </a:buClr>
              <a:buSzTx/>
              <a:buFont typeface=".HelveticaNeueDeskInterface-Regular" charset="-120"/>
              <a:buChar char="»"/>
              <a:tabLst/>
              <a:defRPr/>
            </a:pPr>
            <a:r>
              <a:rPr kumimoji="0" lang="en-US" altLang="en-US" sz="1400" b="0" i="0" u="none" strike="noStrike" kern="0" cap="none" spc="0" normalizeH="0" baseline="0" noProof="0" dirty="0">
                <a:ln>
                  <a:noFill/>
                </a:ln>
                <a:solidFill>
                  <a:schemeClr val="bg1"/>
                </a:solidFill>
                <a:effectLst/>
                <a:uLnTx/>
                <a:uFillTx/>
                <a:latin typeface="+mn-lt"/>
                <a:ea typeface="ＭＳ Ｐゴシック" panose="020B0600070205080204" pitchFamily="34" charset="-128"/>
              </a:rPr>
              <a:t>Identifies</a:t>
            </a:r>
            <a:r>
              <a:rPr kumimoji="0" lang="en-US" altLang="en-US" sz="1400" b="0" i="0" u="none" strike="noStrike" kern="0" cap="none" spc="0" normalizeH="0" noProof="0" dirty="0">
                <a:ln>
                  <a:noFill/>
                </a:ln>
                <a:solidFill>
                  <a:schemeClr val="bg1"/>
                </a:solidFill>
                <a:effectLst/>
                <a:uLnTx/>
                <a:uFillTx/>
                <a:latin typeface="+mn-lt"/>
                <a:ea typeface="ＭＳ Ｐゴシック" panose="020B0600070205080204" pitchFamily="34" charset="-128"/>
              </a:rPr>
              <a:t> location, type of theft and magnitude to prioritization of field investigation resources</a:t>
            </a:r>
          </a:p>
          <a:p>
            <a:pPr marL="171450" marR="0" lvl="0" indent="-171450" defTabSz="914400" eaLnBrk="1" fontAlgn="auto" latinLnBrk="0" hangingPunct="1">
              <a:lnSpc>
                <a:spcPct val="100000"/>
              </a:lnSpc>
              <a:spcBef>
                <a:spcPts val="600"/>
              </a:spcBef>
              <a:spcAft>
                <a:spcPts val="0"/>
              </a:spcAft>
              <a:buClr>
                <a:srgbClr val="C00000"/>
              </a:buClr>
              <a:buSzTx/>
              <a:buFont typeface=".HelveticaNeueDeskInterface-Regular" charset="-120"/>
              <a:buChar char="»"/>
              <a:tabLst/>
              <a:defRPr/>
            </a:pPr>
            <a:r>
              <a:rPr lang="en-US" altLang="en-US" sz="1400" kern="0" noProof="0" dirty="0">
                <a:solidFill>
                  <a:schemeClr val="bg1"/>
                </a:solidFill>
                <a:latin typeface="+mn-lt"/>
              </a:rPr>
              <a:t>Elimination of false positives</a:t>
            </a:r>
          </a:p>
          <a:p>
            <a:pPr marL="171450" marR="0" lvl="0" indent="-171450" defTabSz="914400" eaLnBrk="1" fontAlgn="auto" latinLnBrk="0" hangingPunct="1">
              <a:lnSpc>
                <a:spcPct val="100000"/>
              </a:lnSpc>
              <a:spcBef>
                <a:spcPts val="600"/>
              </a:spcBef>
              <a:spcAft>
                <a:spcPts val="0"/>
              </a:spcAft>
              <a:buClr>
                <a:srgbClr val="C00000"/>
              </a:buClr>
              <a:buSzTx/>
              <a:buFont typeface=".HelveticaNeueDeskInterface-Regular" charset="-120"/>
              <a:buChar char="»"/>
              <a:tabLst/>
              <a:defRPr/>
            </a:pPr>
            <a:r>
              <a:rPr kumimoji="0" lang="en-US" altLang="en-US" sz="1400" b="0" i="0" u="none" strike="noStrike" kern="0" cap="none" spc="0" normalizeH="0" baseline="0" dirty="0">
                <a:ln>
                  <a:noFill/>
                </a:ln>
                <a:solidFill>
                  <a:schemeClr val="bg1"/>
                </a:solidFill>
                <a:effectLst/>
                <a:uLnTx/>
                <a:uFillTx/>
                <a:latin typeface="+mn-lt"/>
                <a:ea typeface="ＭＳ Ｐゴシック" panose="020B0600070205080204" pitchFamily="34" charset="-128"/>
              </a:rPr>
              <a:t>More accurate than</a:t>
            </a:r>
            <a:r>
              <a:rPr kumimoji="0" lang="en-US" altLang="en-US" sz="1400" b="0" i="0" u="none" strike="noStrike" kern="0" cap="none" spc="0" normalizeH="0" dirty="0">
                <a:ln>
                  <a:noFill/>
                </a:ln>
                <a:solidFill>
                  <a:schemeClr val="bg1"/>
                </a:solidFill>
                <a:effectLst/>
                <a:uLnTx/>
                <a:uFillTx/>
                <a:latin typeface="+mn-lt"/>
                <a:ea typeface="ＭＳ Ｐゴシック" panose="020B0600070205080204" pitchFamily="34" charset="-128"/>
              </a:rPr>
              <a:t> transformer-level metering diversion detection solutions</a:t>
            </a:r>
            <a:endParaRPr kumimoji="0" lang="en-US" altLang="en-US" sz="1400" b="0" i="0" u="none" strike="noStrike" kern="0" cap="none" spc="0" normalizeH="0" baseline="0" noProof="0" dirty="0">
              <a:ln>
                <a:noFill/>
              </a:ln>
              <a:solidFill>
                <a:schemeClr val="bg1"/>
              </a:solidFill>
              <a:effectLst/>
              <a:uLnTx/>
              <a:uFillTx/>
              <a:latin typeface="+mn-lt"/>
              <a:ea typeface="ＭＳ Ｐゴシック" panose="020B0600070205080204" pitchFamily="34" charset="-128"/>
            </a:endParaRPr>
          </a:p>
        </p:txBody>
      </p:sp>
      <p:pic>
        <p:nvPicPr>
          <p:cNvPr id="19461" name="Picture 5" descr="cq5dam_web_1280_1280a.jpg"/>
          <p:cNvPicPr>
            <a:picLocks noChangeAspect="1"/>
          </p:cNvPicPr>
          <p:nvPr/>
        </p:nvPicPr>
        <p:blipFill rotWithShape="1">
          <a:blip r:embed="rId3" cstate="screen">
            <a:extLst>
              <a:ext uri="{28A0092B-C50C-407E-A947-70E740481C1C}">
                <a14:useLocalDpi xmlns:a14="http://schemas.microsoft.com/office/drawing/2010/main"/>
              </a:ext>
            </a:extLst>
          </a:blip>
          <a:srcRect l="32807"/>
          <a:stretch/>
        </p:blipFill>
        <p:spPr bwMode="auto">
          <a:xfrm>
            <a:off x="7112150" y="3000248"/>
            <a:ext cx="1664457" cy="152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760722" y="1232573"/>
            <a:ext cx="0" cy="3295764"/>
          </a:xfrm>
          <a:prstGeom prst="line">
            <a:avLst/>
          </a:prstGeom>
          <a:ln w="6350" cmpd="sng">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l="29405"/>
          <a:stretch/>
        </p:blipFill>
        <p:spPr>
          <a:xfrm>
            <a:off x="7143750" y="1304351"/>
            <a:ext cx="1632857" cy="1445633"/>
          </a:xfrm>
          <a:prstGeom prst="rect">
            <a:avLst/>
          </a:prstGeom>
        </p:spPr>
      </p:pic>
      <p:sp>
        <p:nvSpPr>
          <p:cNvPr id="7" name="Title 1"/>
          <p:cNvSpPr txBox="1">
            <a:spLocks/>
          </p:cNvSpPr>
          <p:nvPr/>
        </p:nvSpPr>
        <p:spPr>
          <a:xfrm>
            <a:off x="361950" y="366573"/>
            <a:ext cx="7324726" cy="705954"/>
          </a:xfrm>
          <a:prstGeom prst="rect">
            <a:avLst/>
          </a:prstGeom>
        </p:spPr>
        <p:txBody>
          <a:bodyPr/>
          <a:lstStyle>
            <a:lvl1pPr algn="ctr" defTabSz="456789" rtl="0" eaLnBrk="1" latinLnBrk="0" hangingPunct="1">
              <a:spcBef>
                <a:spcPct val="0"/>
              </a:spcBef>
              <a:buNone/>
              <a:defRPr sz="4396" kern="1200">
                <a:solidFill>
                  <a:schemeClr val="tx1"/>
                </a:solidFill>
                <a:latin typeface="+mj-lt"/>
                <a:ea typeface="+mj-ea"/>
                <a:cs typeface="+mj-cs"/>
              </a:defRPr>
            </a:lvl1pPr>
          </a:lstStyle>
          <a:p>
            <a:pPr marL="0" marR="0" lvl="0" indent="0" algn="l" defTabSz="456789"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mj-lt"/>
                <a:ea typeface="+mj-ea"/>
                <a:cs typeface="+mj-cs"/>
              </a:rPr>
              <a:t>A</a:t>
            </a:r>
            <a:r>
              <a:rPr kumimoji="0" lang="en-US" sz="2400" b="1" i="0" u="none" strike="noStrike" kern="1200" cap="none" spc="0" normalizeH="0" noProof="0" dirty="0">
                <a:ln>
                  <a:noFill/>
                </a:ln>
                <a:solidFill>
                  <a:schemeClr val="accent1"/>
                </a:solidFill>
                <a:effectLst/>
                <a:uLnTx/>
                <a:uFillTx/>
                <a:latin typeface="+mj-lt"/>
                <a:ea typeface="+mj-ea"/>
                <a:cs typeface="+mj-cs"/>
              </a:rPr>
              <a:t> NEW APPROACH TO DIVERSION DETECTION &amp; NON-TECHNICAL LOSS REDUCTION</a:t>
            </a:r>
            <a:endParaRPr kumimoji="0" lang="en-US" sz="24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11" name="Picture 2" descr="C:\Users\lhughes\Pictures\Meter Tamper2.jpg">
            <a:extLst>
              <a:ext uri="{FF2B5EF4-FFF2-40B4-BE49-F238E27FC236}">
                <a16:creationId xmlns:a16="http://schemas.microsoft.com/office/drawing/2014/main" id="{E95DDB1F-59D9-4F22-9271-BE42A058E8FD}"/>
              </a:ext>
            </a:extLst>
          </p:cNvPr>
          <p:cNvPicPr>
            <a:picLocks noChangeAspect="1" noChangeArrowheads="1"/>
          </p:cNvPicPr>
          <p:nvPr/>
        </p:nvPicPr>
        <p:blipFill>
          <a:blip r:embed="rId5"/>
          <a:srcRect/>
          <a:stretch>
            <a:fillRect/>
          </a:stretch>
        </p:blipFill>
        <p:spPr bwMode="auto">
          <a:xfrm>
            <a:off x="5004140" y="1304351"/>
            <a:ext cx="1677988" cy="1498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5" descr="100_4147">
            <a:extLst>
              <a:ext uri="{FF2B5EF4-FFF2-40B4-BE49-F238E27FC236}">
                <a16:creationId xmlns:a16="http://schemas.microsoft.com/office/drawing/2014/main" id="{6DA11D5E-6DEB-4D56-B73F-F006FCC12BFA}"/>
              </a:ext>
            </a:extLst>
          </p:cNvPr>
          <p:cNvPicPr>
            <a:picLocks noChangeAspect="1" noChangeArrowheads="1"/>
          </p:cNvPicPr>
          <p:nvPr/>
        </p:nvPicPr>
        <p:blipFill>
          <a:blip r:embed="rId6"/>
          <a:srcRect/>
          <a:stretch>
            <a:fillRect/>
          </a:stretch>
        </p:blipFill>
        <p:spPr bwMode="auto">
          <a:xfrm>
            <a:off x="4907138" y="3209685"/>
            <a:ext cx="1811337" cy="12398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20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DER Penetration</a:t>
            </a:r>
          </a:p>
        </p:txBody>
      </p:sp>
      <p:grpSp>
        <p:nvGrpSpPr>
          <p:cNvPr id="9" name="Group 8"/>
          <p:cNvGrpSpPr/>
          <p:nvPr/>
        </p:nvGrpSpPr>
        <p:grpSpPr>
          <a:xfrm>
            <a:off x="1471613" y="1200150"/>
            <a:ext cx="6293644" cy="3136105"/>
            <a:chOff x="1443037" y="1321594"/>
            <a:chExt cx="6293644" cy="3136105"/>
          </a:xfrm>
        </p:grpSpPr>
        <p:cxnSp>
          <p:nvCxnSpPr>
            <p:cNvPr id="6" name="Straight Connector 5"/>
            <p:cNvCxnSpPr/>
            <p:nvPr/>
          </p:nvCxnSpPr>
          <p:spPr>
            <a:xfrm>
              <a:off x="1450181" y="1321594"/>
              <a:ext cx="0" cy="3128962"/>
            </a:xfrm>
            <a:prstGeom prst="line">
              <a:avLst/>
            </a:prstGeom>
            <a:ln w="12700">
              <a:solidFill>
                <a:schemeClr val="bg2"/>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443037" y="4457699"/>
              <a:ext cx="6293644" cy="0"/>
            </a:xfrm>
            <a:prstGeom prst="line">
              <a:avLst/>
            </a:prstGeom>
            <a:ln w="12700">
              <a:solidFill>
                <a:schemeClr val="bg2"/>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Pentagon 9"/>
          <p:cNvSpPr/>
          <p:nvPr/>
        </p:nvSpPr>
        <p:spPr>
          <a:xfrm>
            <a:off x="4306451" y="1664495"/>
            <a:ext cx="3058083" cy="850872"/>
          </a:xfrm>
          <a:prstGeom prst="homePlat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p:cNvSpPr/>
          <p:nvPr/>
        </p:nvSpPr>
        <p:spPr>
          <a:xfrm>
            <a:off x="2954322" y="2571368"/>
            <a:ext cx="3867960" cy="850872"/>
          </a:xfrm>
          <a:prstGeom prst="homePlat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entagon 11"/>
          <p:cNvSpPr/>
          <p:nvPr/>
        </p:nvSpPr>
        <p:spPr>
          <a:xfrm>
            <a:off x="1471613" y="3478241"/>
            <a:ext cx="4493419" cy="850872"/>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7"/>
          <p:cNvSpPr txBox="1">
            <a:spLocks noChangeArrowheads="1"/>
          </p:cNvSpPr>
          <p:nvPr/>
        </p:nvSpPr>
        <p:spPr bwMode="auto">
          <a:xfrm>
            <a:off x="4229101" y="1755475"/>
            <a:ext cx="1089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dirty="0">
                <a:ln>
                  <a:noFill/>
                </a:ln>
                <a:solidFill>
                  <a:srgbClr val="FFFFFE"/>
                </a:solidFill>
                <a:effectLst/>
                <a:uLnTx/>
                <a:uFillTx/>
                <a:latin typeface="+mn-lt"/>
              </a:rPr>
              <a:t>Very High DER Adoption</a:t>
            </a:r>
          </a:p>
        </p:txBody>
      </p:sp>
      <p:sp>
        <p:nvSpPr>
          <p:cNvPr id="15" name="TextBox 7"/>
          <p:cNvSpPr txBox="1">
            <a:spLocks noChangeArrowheads="1"/>
          </p:cNvSpPr>
          <p:nvPr/>
        </p:nvSpPr>
        <p:spPr bwMode="auto">
          <a:xfrm>
            <a:off x="5579274" y="1755475"/>
            <a:ext cx="1557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a:ln>
                  <a:noFill/>
                </a:ln>
                <a:solidFill>
                  <a:srgbClr val="FFFFFE"/>
                </a:solidFill>
                <a:effectLst/>
                <a:uLnTx/>
                <a:uFillTx/>
                <a:latin typeface="+mn-lt"/>
              </a:rPr>
              <a:t>Multi-party Transactions &amp; Market Operations</a:t>
            </a:r>
            <a:endParaRPr kumimoji="0" lang="en-US" altLang="en-US" sz="1200" b="0" i="0" u="none" strike="noStrike" kern="0" cap="none" spc="0" normalizeH="0" baseline="0" noProof="0" dirty="0">
              <a:ln>
                <a:noFill/>
              </a:ln>
              <a:solidFill>
                <a:srgbClr val="FFFFFE"/>
              </a:solidFill>
              <a:effectLst/>
              <a:uLnTx/>
              <a:uFillTx/>
              <a:latin typeface="+mn-lt"/>
            </a:endParaRPr>
          </a:p>
        </p:txBody>
      </p:sp>
      <p:sp>
        <p:nvSpPr>
          <p:cNvPr id="20" name="Freeform 19"/>
          <p:cNvSpPr/>
          <p:nvPr/>
        </p:nvSpPr>
        <p:spPr>
          <a:xfrm>
            <a:off x="1485901" y="1439333"/>
            <a:ext cx="5521958" cy="2889779"/>
          </a:xfrm>
          <a:custGeom>
            <a:avLst/>
            <a:gdLst>
              <a:gd name="connsiteX0" fmla="*/ 0 w 5521958"/>
              <a:gd name="connsiteY0" fmla="*/ 2896923 h 2914108"/>
              <a:gd name="connsiteX1" fmla="*/ 792956 w 5521958"/>
              <a:gd name="connsiteY1" fmla="*/ 2896923 h 2914108"/>
              <a:gd name="connsiteX2" fmla="*/ 1693068 w 5521958"/>
              <a:gd name="connsiteY2" fmla="*/ 2718329 h 2914108"/>
              <a:gd name="connsiteX3" fmla="*/ 2421731 w 5521958"/>
              <a:gd name="connsiteY3" fmla="*/ 2389717 h 2914108"/>
              <a:gd name="connsiteX4" fmla="*/ 3264693 w 5521958"/>
              <a:gd name="connsiteY4" fmla="*/ 1639623 h 2914108"/>
              <a:gd name="connsiteX5" fmla="*/ 3800475 w 5521958"/>
              <a:gd name="connsiteY5" fmla="*/ 910961 h 2914108"/>
              <a:gd name="connsiteX6" fmla="*/ 4193381 w 5521958"/>
              <a:gd name="connsiteY6" fmla="*/ 475192 h 2914108"/>
              <a:gd name="connsiteX7" fmla="*/ 4629150 w 5521958"/>
              <a:gd name="connsiteY7" fmla="*/ 189442 h 2914108"/>
              <a:gd name="connsiteX8" fmla="*/ 5079206 w 5521958"/>
              <a:gd name="connsiteY8" fmla="*/ 53711 h 2914108"/>
              <a:gd name="connsiteX9" fmla="*/ 5493543 w 5521958"/>
              <a:gd name="connsiteY9" fmla="*/ 3704 h 2914108"/>
              <a:gd name="connsiteX10" fmla="*/ 5486400 w 5521958"/>
              <a:gd name="connsiteY10" fmla="*/ 3704 h 291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21958" h="2914108">
                <a:moveTo>
                  <a:pt x="0" y="2896923"/>
                </a:moveTo>
                <a:cubicBezTo>
                  <a:pt x="255389" y="2911806"/>
                  <a:pt x="510778" y="2926689"/>
                  <a:pt x="792956" y="2896923"/>
                </a:cubicBezTo>
                <a:cubicBezTo>
                  <a:pt x="1075134" y="2867157"/>
                  <a:pt x="1421606" y="2802863"/>
                  <a:pt x="1693068" y="2718329"/>
                </a:cubicBezTo>
                <a:cubicBezTo>
                  <a:pt x="1964531" y="2633795"/>
                  <a:pt x="2159794" y="2569501"/>
                  <a:pt x="2421731" y="2389717"/>
                </a:cubicBezTo>
                <a:cubicBezTo>
                  <a:pt x="2683669" y="2209933"/>
                  <a:pt x="3034902" y="1886082"/>
                  <a:pt x="3264693" y="1639623"/>
                </a:cubicBezTo>
                <a:cubicBezTo>
                  <a:pt x="3494484" y="1393164"/>
                  <a:pt x="3645694" y="1105033"/>
                  <a:pt x="3800475" y="910961"/>
                </a:cubicBezTo>
                <a:cubicBezTo>
                  <a:pt x="3955256" y="716889"/>
                  <a:pt x="4055269" y="595445"/>
                  <a:pt x="4193381" y="475192"/>
                </a:cubicBezTo>
                <a:cubicBezTo>
                  <a:pt x="4331493" y="354939"/>
                  <a:pt x="4481513" y="259689"/>
                  <a:pt x="4629150" y="189442"/>
                </a:cubicBezTo>
                <a:cubicBezTo>
                  <a:pt x="4776787" y="119195"/>
                  <a:pt x="4935141" y="84667"/>
                  <a:pt x="5079206" y="53711"/>
                </a:cubicBezTo>
                <a:cubicBezTo>
                  <a:pt x="5223271" y="22755"/>
                  <a:pt x="5425677" y="12038"/>
                  <a:pt x="5493543" y="3704"/>
                </a:cubicBezTo>
                <a:cubicBezTo>
                  <a:pt x="5561409" y="-4630"/>
                  <a:pt x="5486400" y="3704"/>
                  <a:pt x="5486400" y="3704"/>
                </a:cubicBezTo>
              </a:path>
            </a:pathLst>
          </a:cu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7"/>
          <p:cNvSpPr txBox="1">
            <a:spLocks noChangeArrowheads="1"/>
          </p:cNvSpPr>
          <p:nvPr/>
        </p:nvSpPr>
        <p:spPr bwMode="auto">
          <a:xfrm>
            <a:off x="3108950" y="2670077"/>
            <a:ext cx="13420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dirty="0">
                <a:ln>
                  <a:noFill/>
                </a:ln>
                <a:solidFill>
                  <a:srgbClr val="FFFFFE"/>
                </a:solidFill>
                <a:effectLst/>
                <a:uLnTx/>
                <a:uFillTx/>
                <a:latin typeface="+mn-lt"/>
              </a:rPr>
              <a:t>Moderate to High Level</a:t>
            </a:r>
            <a:r>
              <a:rPr kumimoji="0" lang="en-US" altLang="en-US" sz="1200" b="0" i="0" u="none" strike="noStrike" kern="0" cap="none" spc="0" normalizeH="0" noProof="0" dirty="0">
                <a:ln>
                  <a:noFill/>
                </a:ln>
                <a:solidFill>
                  <a:srgbClr val="FFFFFE"/>
                </a:solidFill>
                <a:effectLst/>
                <a:uLnTx/>
                <a:uFillTx/>
                <a:latin typeface="+mn-lt"/>
              </a:rPr>
              <a:t> of </a:t>
            </a:r>
            <a:r>
              <a:rPr kumimoji="0" lang="en-US" altLang="en-US" sz="1200" b="0" i="0" u="none" strike="noStrike" kern="0" cap="none" spc="0" normalizeH="0" baseline="0" noProof="0" dirty="0">
                <a:ln>
                  <a:noFill/>
                </a:ln>
                <a:solidFill>
                  <a:srgbClr val="FFFFFE"/>
                </a:solidFill>
                <a:effectLst/>
                <a:uLnTx/>
                <a:uFillTx/>
                <a:latin typeface="+mn-lt"/>
              </a:rPr>
              <a:t>DER Adoption</a:t>
            </a:r>
          </a:p>
        </p:txBody>
      </p:sp>
      <p:sp>
        <p:nvSpPr>
          <p:cNvPr id="22" name="TextBox 7"/>
          <p:cNvSpPr txBox="1">
            <a:spLocks noChangeArrowheads="1"/>
          </p:cNvSpPr>
          <p:nvPr/>
        </p:nvSpPr>
        <p:spPr bwMode="auto">
          <a:xfrm>
            <a:off x="4807669" y="2670077"/>
            <a:ext cx="1763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dirty="0">
                <a:ln>
                  <a:noFill/>
                </a:ln>
                <a:solidFill>
                  <a:srgbClr val="FFFFFE"/>
                </a:solidFill>
                <a:effectLst/>
                <a:uLnTx/>
                <a:uFillTx/>
                <a:latin typeface="+mn-lt"/>
              </a:rPr>
              <a:t>DER Integration &amp; Optimization; Dist. Platform Development</a:t>
            </a:r>
          </a:p>
        </p:txBody>
      </p:sp>
      <p:sp>
        <p:nvSpPr>
          <p:cNvPr id="23" name="TextBox 7"/>
          <p:cNvSpPr txBox="1">
            <a:spLocks noChangeArrowheads="1"/>
          </p:cNvSpPr>
          <p:nvPr/>
        </p:nvSpPr>
        <p:spPr bwMode="auto">
          <a:xfrm>
            <a:off x="1485901" y="3675839"/>
            <a:ext cx="1342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dirty="0">
                <a:ln>
                  <a:noFill/>
                </a:ln>
                <a:solidFill>
                  <a:srgbClr val="FFFFFE"/>
                </a:solidFill>
                <a:effectLst/>
                <a:uLnTx/>
                <a:uFillTx/>
                <a:latin typeface="+mn-lt"/>
              </a:rPr>
              <a:t>Low DER Adoption</a:t>
            </a:r>
          </a:p>
        </p:txBody>
      </p:sp>
      <p:sp>
        <p:nvSpPr>
          <p:cNvPr id="24" name="TextBox 7"/>
          <p:cNvSpPr txBox="1">
            <a:spLocks noChangeArrowheads="1"/>
          </p:cNvSpPr>
          <p:nvPr/>
        </p:nvSpPr>
        <p:spPr bwMode="auto">
          <a:xfrm>
            <a:off x="3894342" y="3576363"/>
            <a:ext cx="1763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dirty="0">
                <a:ln>
                  <a:noFill/>
                </a:ln>
                <a:solidFill>
                  <a:srgbClr val="FFFFFE"/>
                </a:solidFill>
                <a:effectLst/>
                <a:uLnTx/>
                <a:uFillTx/>
                <a:latin typeface="+mn-lt"/>
              </a:rPr>
              <a:t>Smart Grid Investments Aging Infrastructure Refresh</a:t>
            </a:r>
          </a:p>
        </p:txBody>
      </p:sp>
      <p:sp>
        <p:nvSpPr>
          <p:cNvPr id="25" name="TextBox 7"/>
          <p:cNvSpPr txBox="1">
            <a:spLocks noChangeArrowheads="1"/>
          </p:cNvSpPr>
          <p:nvPr/>
        </p:nvSpPr>
        <p:spPr bwMode="auto">
          <a:xfrm>
            <a:off x="1685926" y="1377143"/>
            <a:ext cx="1885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400" b="0" i="0" u="none" strike="noStrike" kern="0" cap="none" spc="0" normalizeH="0" baseline="0" noProof="0" dirty="0">
                <a:ln>
                  <a:noFill/>
                </a:ln>
                <a:solidFill>
                  <a:srgbClr val="00587C"/>
                </a:solidFill>
                <a:effectLst/>
                <a:uLnTx/>
                <a:uFillTx/>
                <a:latin typeface="+mn-lt"/>
              </a:rPr>
              <a:t>Customer Adoption</a:t>
            </a:r>
          </a:p>
        </p:txBody>
      </p:sp>
      <p:sp>
        <p:nvSpPr>
          <p:cNvPr id="26" name="TextBox 7"/>
          <p:cNvSpPr txBox="1">
            <a:spLocks noChangeArrowheads="1"/>
          </p:cNvSpPr>
          <p:nvPr/>
        </p:nvSpPr>
        <p:spPr bwMode="auto">
          <a:xfrm>
            <a:off x="2933785" y="2100040"/>
            <a:ext cx="1281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dirty="0">
                <a:ln>
                  <a:noFill/>
                </a:ln>
                <a:solidFill>
                  <a:schemeClr val="bg1"/>
                </a:solidFill>
                <a:effectLst/>
                <a:uLnTx/>
                <a:uFillTx/>
                <a:latin typeface="+mn-lt"/>
              </a:rPr>
              <a:t>Stage 2: DER Integration</a:t>
            </a:r>
          </a:p>
        </p:txBody>
      </p:sp>
      <p:sp>
        <p:nvSpPr>
          <p:cNvPr id="27" name="TextBox 7"/>
          <p:cNvSpPr txBox="1">
            <a:spLocks noChangeArrowheads="1"/>
          </p:cNvSpPr>
          <p:nvPr/>
        </p:nvSpPr>
        <p:spPr bwMode="auto">
          <a:xfrm>
            <a:off x="4133297" y="1194426"/>
            <a:ext cx="1667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dirty="0">
                <a:ln>
                  <a:noFill/>
                </a:ln>
                <a:solidFill>
                  <a:schemeClr val="bg1"/>
                </a:solidFill>
                <a:effectLst/>
                <a:uLnTx/>
                <a:uFillTx/>
                <a:latin typeface="+mn-lt"/>
              </a:rPr>
              <a:t>Stage 3: </a:t>
            </a:r>
            <a:br>
              <a:rPr kumimoji="0" lang="en-US" altLang="en-US" sz="1200" b="0" i="0" u="none" strike="noStrike" kern="0" cap="none" spc="0" normalizeH="0" baseline="0" noProof="0" dirty="0">
                <a:ln>
                  <a:noFill/>
                </a:ln>
                <a:solidFill>
                  <a:schemeClr val="bg1"/>
                </a:solidFill>
                <a:effectLst/>
                <a:uLnTx/>
                <a:uFillTx/>
                <a:latin typeface="+mn-lt"/>
              </a:rPr>
            </a:br>
            <a:r>
              <a:rPr kumimoji="0" lang="en-US" altLang="en-US" sz="1200" b="0" i="0" u="none" strike="noStrike" kern="0" cap="none" spc="0" normalizeH="0" baseline="0" noProof="0" dirty="0">
                <a:ln>
                  <a:noFill/>
                </a:ln>
                <a:solidFill>
                  <a:schemeClr val="bg1"/>
                </a:solidFill>
                <a:effectLst/>
                <a:uLnTx/>
                <a:uFillTx/>
                <a:latin typeface="+mn-lt"/>
              </a:rPr>
              <a:t>Distributed Markets</a:t>
            </a:r>
          </a:p>
        </p:txBody>
      </p:sp>
      <p:sp>
        <p:nvSpPr>
          <p:cNvPr id="28" name="TextBox 7"/>
          <p:cNvSpPr txBox="1">
            <a:spLocks noChangeArrowheads="1"/>
          </p:cNvSpPr>
          <p:nvPr/>
        </p:nvSpPr>
        <p:spPr bwMode="auto">
          <a:xfrm>
            <a:off x="1530580" y="3007530"/>
            <a:ext cx="1281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200" b="0" i="0" u="none" strike="noStrike" kern="0" cap="none" spc="0" normalizeH="0" baseline="0" noProof="0" dirty="0">
                <a:ln>
                  <a:noFill/>
                </a:ln>
                <a:solidFill>
                  <a:schemeClr val="bg1"/>
                </a:solidFill>
                <a:effectLst/>
                <a:uLnTx/>
                <a:uFillTx/>
                <a:latin typeface="+mn-lt"/>
              </a:rPr>
              <a:t>Stage 1: </a:t>
            </a:r>
            <a:r>
              <a:rPr kumimoji="0" lang="en-US" altLang="en-US" sz="1200" b="0" i="0" u="none" strike="noStrike" kern="0" cap="none" spc="0" normalizeH="0" baseline="0" noProof="0">
                <a:ln>
                  <a:noFill/>
                </a:ln>
                <a:solidFill>
                  <a:schemeClr val="bg1"/>
                </a:solidFill>
                <a:effectLst/>
                <a:uLnTx/>
                <a:uFillTx/>
                <a:latin typeface="+mn-lt"/>
              </a:rPr>
              <a:t>Grid Modernization</a:t>
            </a:r>
            <a:endParaRPr kumimoji="0" lang="en-US" altLang="en-US" sz="1200" b="0" i="0" u="none" strike="noStrike" kern="0" cap="none" spc="0" normalizeH="0" baseline="0" noProof="0" dirty="0">
              <a:ln>
                <a:noFill/>
              </a:ln>
              <a:solidFill>
                <a:schemeClr val="bg1"/>
              </a:solidFill>
              <a:effectLst/>
              <a:uLnTx/>
              <a:uFillTx/>
              <a:latin typeface="+mn-lt"/>
            </a:endParaRPr>
          </a:p>
        </p:txBody>
      </p:sp>
      <p:sp>
        <p:nvSpPr>
          <p:cNvPr id="29" name="TextBox 7"/>
          <p:cNvSpPr txBox="1">
            <a:spLocks noChangeArrowheads="1"/>
          </p:cNvSpPr>
          <p:nvPr/>
        </p:nvSpPr>
        <p:spPr bwMode="auto">
          <a:xfrm>
            <a:off x="5928640" y="3718877"/>
            <a:ext cx="1885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400" b="0" i="0" u="none" strike="noStrike" kern="0" cap="none" spc="0" normalizeH="0" baseline="0" noProof="0">
                <a:ln>
                  <a:noFill/>
                </a:ln>
                <a:solidFill>
                  <a:srgbClr val="00587C"/>
                </a:solidFill>
                <a:effectLst/>
                <a:uLnTx/>
                <a:uFillTx/>
                <a:latin typeface="+mn-lt"/>
              </a:rPr>
              <a:t>Distribution System</a:t>
            </a:r>
            <a:endParaRPr kumimoji="0" lang="en-US" altLang="en-US" sz="1400" b="0" i="0" u="none" strike="noStrike" kern="0" cap="none" spc="0" normalizeH="0" baseline="0" noProof="0" dirty="0">
              <a:ln>
                <a:noFill/>
              </a:ln>
              <a:solidFill>
                <a:srgbClr val="00587C"/>
              </a:solidFill>
              <a:effectLst/>
              <a:uLnTx/>
              <a:uFillTx/>
              <a:latin typeface="+mn-lt"/>
            </a:endParaRPr>
          </a:p>
        </p:txBody>
      </p:sp>
      <p:sp>
        <p:nvSpPr>
          <p:cNvPr id="30" name="TextBox 7"/>
          <p:cNvSpPr txBox="1">
            <a:spLocks noChangeArrowheads="1"/>
          </p:cNvSpPr>
          <p:nvPr/>
        </p:nvSpPr>
        <p:spPr bwMode="auto">
          <a:xfrm rot="16200000">
            <a:off x="-259779" y="2607881"/>
            <a:ext cx="3134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400" b="0" i="0" u="none" strike="noStrike" kern="0" cap="none" spc="0" normalizeH="0" baseline="0" noProof="0" dirty="0">
                <a:ln>
                  <a:noFill/>
                </a:ln>
                <a:solidFill>
                  <a:schemeClr val="tx2"/>
                </a:solidFill>
                <a:effectLst/>
                <a:uLnTx/>
                <a:uFillTx/>
                <a:latin typeface="+mn-lt"/>
              </a:rPr>
              <a:t>DER LEVEL</a:t>
            </a:r>
          </a:p>
        </p:txBody>
      </p:sp>
      <p:sp>
        <p:nvSpPr>
          <p:cNvPr id="31" name="TextBox 7"/>
          <p:cNvSpPr txBox="1">
            <a:spLocks noChangeArrowheads="1"/>
          </p:cNvSpPr>
          <p:nvPr/>
        </p:nvSpPr>
        <p:spPr bwMode="auto">
          <a:xfrm>
            <a:off x="1461453" y="4365442"/>
            <a:ext cx="6303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524"/>
              </a:buClr>
              <a:buFont typeface="Lucida Grande" charset="0"/>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3524"/>
              </a:buClr>
              <a:buFont typeface="Lucida Grande"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3524"/>
              </a:buClr>
              <a:buFont typeface="Lucida Grande" charset="0"/>
              <a:buChar char="–"/>
              <a:defRPr sz="1600">
                <a:solidFill>
                  <a:schemeClr val="tx1"/>
                </a:solidFill>
                <a:latin typeface="Arial" panose="020B0604020202020204" pitchFamily="34" charset="0"/>
                <a:ea typeface="ＭＳ Ｐゴシック" panose="020B0600070205080204" pitchFamily="34" charset="-128"/>
              </a:defRPr>
            </a:lvl9pPr>
          </a:lstStyle>
          <a:p>
            <a:pPr marR="0" lvl="0" algn="ctr" defTabSz="914400" eaLnBrk="1" fontAlgn="auto" latinLnBrk="0" hangingPunct="1">
              <a:lnSpc>
                <a:spcPct val="100000"/>
              </a:lnSpc>
              <a:spcBef>
                <a:spcPts val="300"/>
              </a:spcBef>
              <a:spcAft>
                <a:spcPts val="0"/>
              </a:spcAft>
              <a:buClr>
                <a:srgbClr val="C00000"/>
              </a:buClr>
              <a:buSzTx/>
              <a:buNone/>
              <a:tabLst/>
              <a:defRPr/>
            </a:pPr>
            <a:r>
              <a:rPr kumimoji="0" lang="en-US" altLang="en-US" sz="1400" b="0" i="0" u="none" strike="noStrike" kern="0" cap="none" spc="0" normalizeH="0" baseline="0" noProof="0">
                <a:ln>
                  <a:noFill/>
                </a:ln>
                <a:solidFill>
                  <a:schemeClr val="tx2"/>
                </a:solidFill>
                <a:effectLst/>
                <a:uLnTx/>
                <a:uFillTx/>
                <a:latin typeface="+mn-lt"/>
              </a:rPr>
              <a:t>TIME</a:t>
            </a:r>
            <a:endParaRPr kumimoji="0" lang="en-US" altLang="en-US" sz="1400" b="0" i="0" u="none" strike="noStrike" kern="0" cap="none" spc="0" normalizeH="0" baseline="0" noProof="0" dirty="0">
              <a:ln>
                <a:noFill/>
              </a:ln>
              <a:solidFill>
                <a:schemeClr val="tx2"/>
              </a:solidFill>
              <a:effectLst/>
              <a:uLnTx/>
              <a:uFillTx/>
              <a:latin typeface="+mn-lt"/>
            </a:endParaRPr>
          </a:p>
        </p:txBody>
      </p:sp>
    </p:spTree>
    <p:extLst>
      <p:ext uri="{BB962C8B-B14F-4D97-AF65-F5344CB8AC3E}">
        <p14:creationId xmlns:p14="http://schemas.microsoft.com/office/powerpoint/2010/main" val="3343632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1950" y="366573"/>
            <a:ext cx="5447584" cy="705954"/>
          </a:xfrm>
          <a:prstGeom prst="rect">
            <a:avLst/>
          </a:prstGeom>
        </p:spPr>
        <p:txBody>
          <a:bodyPr/>
          <a:lstStyle>
            <a:lvl1pPr algn="ctr" defTabSz="456789" rtl="0" eaLnBrk="1" latinLnBrk="0" hangingPunct="1">
              <a:spcBef>
                <a:spcPct val="0"/>
              </a:spcBef>
              <a:buNone/>
              <a:defRPr sz="4396" kern="1200">
                <a:solidFill>
                  <a:schemeClr val="tx1"/>
                </a:solidFill>
                <a:latin typeface="+mj-lt"/>
                <a:ea typeface="+mj-ea"/>
                <a:cs typeface="+mj-cs"/>
              </a:defRPr>
            </a:lvl1pPr>
          </a:lstStyle>
          <a:p>
            <a:pPr marL="0" marR="0" lvl="0" indent="0" algn="l" defTabSz="456789"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mj-lt"/>
                <a:ea typeface="+mj-ea"/>
                <a:cs typeface="+mj-cs"/>
              </a:rPr>
              <a:t>AVISTA UTILITIES:</a:t>
            </a:r>
            <a:r>
              <a:rPr kumimoji="0" lang="en-US" sz="2400" b="1" i="0" u="none" strike="noStrike" kern="1200" cap="none" spc="0" normalizeH="0" noProof="0" dirty="0">
                <a:ln>
                  <a:noFill/>
                </a:ln>
                <a:solidFill>
                  <a:schemeClr val="accent1"/>
                </a:solidFill>
                <a:effectLst/>
                <a:uLnTx/>
                <a:uFillTx/>
                <a:latin typeface="+mj-lt"/>
                <a:ea typeface="+mj-ea"/>
                <a:cs typeface="+mj-cs"/>
              </a:rPr>
              <a:t> SHARED ENERGY ECONOMY</a:t>
            </a:r>
            <a:endParaRPr kumimoji="0" lang="en-US" sz="2400" b="1" i="0" u="none" strike="noStrike" kern="1200" cap="none" spc="0" normalizeH="0" baseline="0" noProof="0" dirty="0">
              <a:ln>
                <a:noFill/>
              </a:ln>
              <a:solidFill>
                <a:schemeClr val="accent1"/>
              </a:solidFill>
              <a:effectLst/>
              <a:uLnTx/>
              <a:uFillTx/>
              <a:latin typeface="+mj-lt"/>
              <a:ea typeface="+mj-ea"/>
              <a:cs typeface="+mj-cs"/>
            </a:endParaRPr>
          </a:p>
        </p:txBody>
      </p:sp>
      <p:sp>
        <p:nvSpPr>
          <p:cNvPr id="11" name="TextBox 10"/>
          <p:cNvSpPr txBox="1"/>
          <p:nvPr/>
        </p:nvSpPr>
        <p:spPr>
          <a:xfrm>
            <a:off x="361951" y="1802849"/>
            <a:ext cx="5447583" cy="2492990"/>
          </a:xfrm>
          <a:prstGeom prst="rect">
            <a:avLst/>
          </a:prstGeom>
          <a:noFill/>
        </p:spPr>
        <p:txBody>
          <a:bodyPr wrap="square" rtlCol="0">
            <a:spAutoFit/>
          </a:bodyPr>
          <a:lstStyle/>
          <a:p>
            <a:pPr marL="171450" marR="0" lvl="0" indent="-165100" defTabSz="914400" eaLnBrk="1" fontAlgn="auto" latinLnBrk="0" hangingPunct="1">
              <a:lnSpc>
                <a:spcPct val="100000"/>
              </a:lnSpc>
              <a:spcBef>
                <a:spcPts val="900"/>
              </a:spcBef>
              <a:spcAft>
                <a:spcPts val="0"/>
              </a:spcAft>
              <a:buClr>
                <a:schemeClr val="accent1"/>
              </a:buClr>
              <a:buSzTx/>
              <a:buFont typeface=".HelveticaNeueDeskInterface-Regular" charset="-120"/>
              <a:buChar char="»"/>
              <a:tabLst/>
              <a:defRPr/>
            </a:pPr>
            <a:r>
              <a:rPr kumimoji="0" lang="en-US" sz="1400" b="0" i="0" u="none" strike="noStrike" kern="0" cap="none" spc="0" normalizeH="0" baseline="0" noProof="0" dirty="0">
                <a:ln>
                  <a:noFill/>
                </a:ln>
                <a:solidFill>
                  <a:schemeClr val="bg1"/>
                </a:solidFill>
                <a:effectLst/>
                <a:uLnTx/>
                <a:uFillTx/>
              </a:rPr>
              <a:t>Viewing DER</a:t>
            </a:r>
            <a:r>
              <a:rPr kumimoji="0" lang="en-US" sz="1400" b="0" i="0" u="none" strike="noStrike" kern="0" cap="none" spc="0" normalizeH="0" noProof="0" dirty="0">
                <a:ln>
                  <a:noFill/>
                </a:ln>
                <a:solidFill>
                  <a:schemeClr val="bg1"/>
                </a:solidFill>
                <a:effectLst/>
                <a:uLnTx/>
                <a:uFillTx/>
              </a:rPr>
              <a:t> as business opportunity rather than threat</a:t>
            </a:r>
            <a:endParaRPr kumimoji="0" lang="en-US" sz="1400" b="0" i="0" u="none" strike="noStrike" kern="0" cap="none" spc="0" normalizeH="0" baseline="0" noProof="0" dirty="0">
              <a:ln>
                <a:noFill/>
              </a:ln>
              <a:solidFill>
                <a:schemeClr val="bg1"/>
              </a:solidFill>
              <a:effectLst/>
              <a:uLnTx/>
              <a:uFillTx/>
              <a:cs typeface="Arial" pitchFamily="34" charset="0"/>
            </a:endParaRPr>
          </a:p>
          <a:p>
            <a:pPr marL="171450" marR="0" lvl="0" indent="-165100" defTabSz="914400" eaLnBrk="1" fontAlgn="auto" latinLnBrk="0" hangingPunct="1">
              <a:lnSpc>
                <a:spcPct val="100000"/>
              </a:lnSpc>
              <a:spcBef>
                <a:spcPts val="900"/>
              </a:spcBef>
              <a:spcAft>
                <a:spcPts val="0"/>
              </a:spcAft>
              <a:buClr>
                <a:schemeClr val="accent1"/>
              </a:buClr>
              <a:buSzTx/>
              <a:buFont typeface=".HelveticaNeueDeskInterface-Regular" charset="-120"/>
              <a:buChar char="»"/>
              <a:tabLst/>
              <a:defRPr/>
            </a:pPr>
            <a:r>
              <a:rPr kumimoji="0" lang="en-US" sz="1400" b="0" i="0" u="none" strike="noStrike" kern="0" cap="none" spc="0" normalizeH="0" baseline="0" noProof="0" dirty="0">
                <a:ln>
                  <a:noFill/>
                </a:ln>
                <a:solidFill>
                  <a:schemeClr val="bg1"/>
                </a:solidFill>
                <a:effectLst/>
                <a:uLnTx/>
                <a:uFillTx/>
                <a:cs typeface="Arial" pitchFamily="34" charset="0"/>
              </a:rPr>
              <a:t>Coordinated optimization</a:t>
            </a:r>
            <a:r>
              <a:rPr kumimoji="0" lang="en-US" sz="1400" b="0" i="0" u="none" strike="noStrike" kern="0" cap="none" spc="0" normalizeH="0" noProof="0" dirty="0">
                <a:ln>
                  <a:noFill/>
                </a:ln>
                <a:solidFill>
                  <a:schemeClr val="bg1"/>
                </a:solidFill>
                <a:effectLst/>
                <a:uLnTx/>
                <a:uFillTx/>
                <a:cs typeface="Arial" pitchFamily="34" charset="0"/>
              </a:rPr>
              <a:t> of both utility and customer-owned assets; efficiency gains and “economies of scope”</a:t>
            </a:r>
          </a:p>
          <a:p>
            <a:pPr marL="171450" marR="0" lvl="0" indent="-165100" defTabSz="914400" eaLnBrk="1" fontAlgn="auto" latinLnBrk="0" hangingPunct="1">
              <a:lnSpc>
                <a:spcPct val="100000"/>
              </a:lnSpc>
              <a:spcBef>
                <a:spcPts val="900"/>
              </a:spcBef>
              <a:spcAft>
                <a:spcPts val="0"/>
              </a:spcAft>
              <a:buClr>
                <a:schemeClr val="accent1"/>
              </a:buClr>
              <a:buSzTx/>
              <a:buFont typeface=".HelveticaNeueDeskInterface-Regular" charset="-120"/>
              <a:buChar char="»"/>
              <a:tabLst/>
              <a:defRPr/>
            </a:pPr>
            <a:r>
              <a:rPr lang="en-US" sz="1400" kern="0" dirty="0">
                <a:solidFill>
                  <a:schemeClr val="bg1"/>
                </a:solidFill>
                <a:cs typeface="Arial" pitchFamily="34" charset="0"/>
              </a:rPr>
              <a:t>Project components: DERs (solar, storage, </a:t>
            </a:r>
            <a:r>
              <a:rPr lang="en-US" sz="1400" kern="0" dirty="0" err="1">
                <a:solidFill>
                  <a:schemeClr val="bg1"/>
                </a:solidFill>
                <a:cs typeface="Arial" pitchFamily="34" charset="0"/>
              </a:rPr>
              <a:t>Evs</a:t>
            </a:r>
            <a:r>
              <a:rPr lang="en-US" sz="1400" kern="0" dirty="0">
                <a:solidFill>
                  <a:schemeClr val="bg1"/>
                </a:solidFill>
                <a:cs typeface="Arial" pitchFamily="34" charset="0"/>
              </a:rPr>
              <a:t>, DR) Microgrid, Advanced Metering with Distributed Intelligence</a:t>
            </a:r>
          </a:p>
          <a:p>
            <a:pPr marL="171450" marR="0" lvl="0" indent="-165100" defTabSz="914400" eaLnBrk="1" fontAlgn="auto" latinLnBrk="0" hangingPunct="1">
              <a:lnSpc>
                <a:spcPct val="100000"/>
              </a:lnSpc>
              <a:spcBef>
                <a:spcPts val="900"/>
              </a:spcBef>
              <a:spcAft>
                <a:spcPts val="0"/>
              </a:spcAft>
              <a:buClr>
                <a:schemeClr val="accent1"/>
              </a:buClr>
              <a:buSzTx/>
              <a:buFont typeface=".HelveticaNeueDeskInterface-Regular" charset="-120"/>
              <a:buChar char="»"/>
              <a:tabLst/>
              <a:defRPr/>
            </a:pPr>
            <a:r>
              <a:rPr lang="en-US" sz="1400" kern="0" dirty="0">
                <a:solidFill>
                  <a:schemeClr val="bg1"/>
                </a:solidFill>
                <a:cs typeface="Arial" pitchFamily="34" charset="0"/>
              </a:rPr>
              <a:t>Respond to changing resource availability, grid conditions and customer demand</a:t>
            </a:r>
          </a:p>
          <a:p>
            <a:pPr marL="171450" marR="0" lvl="0" indent="-165100" defTabSz="914400" eaLnBrk="1" fontAlgn="auto" latinLnBrk="0" hangingPunct="1">
              <a:lnSpc>
                <a:spcPct val="100000"/>
              </a:lnSpc>
              <a:spcBef>
                <a:spcPts val="900"/>
              </a:spcBef>
              <a:spcAft>
                <a:spcPts val="0"/>
              </a:spcAft>
              <a:buClr>
                <a:schemeClr val="accent1"/>
              </a:buClr>
              <a:buSzTx/>
              <a:buFont typeface=".HelveticaNeueDeskInterface-Regular" charset="-120"/>
              <a:buChar char="»"/>
              <a:tabLst/>
              <a:defRPr/>
            </a:pPr>
            <a:r>
              <a:rPr lang="en-US" sz="1400" kern="0" dirty="0">
                <a:solidFill>
                  <a:schemeClr val="bg1"/>
                </a:solidFill>
                <a:cs typeface="Arial" pitchFamily="34" charset="0"/>
              </a:rPr>
              <a:t>Value to both utility and customers in the form of lower and avoided costs</a:t>
            </a: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t="-420"/>
          <a:stretch/>
        </p:blipFill>
        <p:spPr>
          <a:xfrm>
            <a:off x="6855448" y="-21575"/>
            <a:ext cx="2288552" cy="5165075"/>
          </a:xfrm>
          <a:prstGeom prst="rect">
            <a:avLst/>
          </a:prstGeom>
        </p:spPr>
      </p:pic>
      <p:pic>
        <p:nvPicPr>
          <p:cNvPr id="12" name="Picture 11" descr="Itron_Solo_Pos_RGB.png"/>
          <p:cNvPicPr>
            <a:picLocks/>
          </p:cNvPicPr>
          <p:nvPr/>
        </p:nvPicPr>
        <p:blipFill>
          <a:blip r:embed="rId4" cstate="screen">
            <a:extLst>
              <a:ext uri="{28A0092B-C50C-407E-A947-70E740481C1C}">
                <a14:useLocalDpi xmlns:a14="http://schemas.microsoft.com/office/drawing/2010/main"/>
              </a:ext>
            </a:extLst>
          </a:blip>
          <a:stretch>
            <a:fillRect/>
          </a:stretch>
        </p:blipFill>
        <p:spPr>
          <a:xfrm>
            <a:off x="314112" y="4869464"/>
            <a:ext cx="333590" cy="135240"/>
          </a:xfrm>
          <a:prstGeom prst="rect">
            <a:avLst/>
          </a:prstGeom>
        </p:spPr>
      </p:pic>
      <p:cxnSp>
        <p:nvCxnSpPr>
          <p:cNvPr id="13" name="Straight Connector 12"/>
          <p:cNvCxnSpPr/>
          <p:nvPr/>
        </p:nvCxnSpPr>
        <p:spPr>
          <a:xfrm>
            <a:off x="314110" y="4815191"/>
            <a:ext cx="640673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87402" y="4882153"/>
            <a:ext cx="2711450" cy="184538"/>
          </a:xfrm>
          <a:prstGeom prst="rect">
            <a:avLst/>
          </a:prstGeom>
          <a:noFill/>
        </p:spPr>
        <p:txBody>
          <a:bodyPr wrap="square" rtlCol="0">
            <a:spAutoFit/>
          </a:bodyPr>
          <a:lstStyle/>
          <a:p>
            <a:pPr algn="l"/>
            <a:r>
              <a:rPr lang="en-US" sz="599" kern="1200" dirty="0">
                <a:solidFill>
                  <a:schemeClr val="tx2">
                    <a:lumMod val="60000"/>
                    <a:lumOff val="40000"/>
                  </a:schemeClr>
                </a:solidFill>
                <a:latin typeface="+mn-lt"/>
                <a:ea typeface="+mn-ea"/>
                <a:cs typeface="+mn-cs"/>
              </a:rPr>
              <a:t>©2017  ITRON CONFIDENTIAL PROPRIETARY</a:t>
            </a:r>
            <a:endParaRPr lang="en-US" sz="599" dirty="0">
              <a:solidFill>
                <a:schemeClr val="tx2">
                  <a:lumMod val="60000"/>
                  <a:lumOff val="40000"/>
                </a:schemeClr>
              </a:solidFill>
            </a:endParaRPr>
          </a:p>
        </p:txBody>
      </p:sp>
      <p:pic>
        <p:nvPicPr>
          <p:cNvPr id="18" name="Picture 10" descr="https://upload.wikimedia.org/wikipedia/en/thumb/f/f9/Avista_company_logo.jpg/800px-Avista_company_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908" y="1470392"/>
            <a:ext cx="1097862" cy="24564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p:nvSpPr>
        <p:spPr>
          <a:xfrm>
            <a:off x="6326911" y="4818765"/>
            <a:ext cx="471769"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6748BB7D-C966-584A-99DC-7CBCA81285AF}" type="slidenum">
              <a:rPr lang="en-US" smtClean="0"/>
              <a:t>9</a:t>
            </a:fld>
            <a:endParaRPr lang="en-US" dirty="0"/>
          </a:p>
        </p:txBody>
      </p:sp>
      <p:sp>
        <p:nvSpPr>
          <p:cNvPr id="16" name="Footer Placeholder 4"/>
          <p:cNvSpPr txBox="1">
            <a:spLocks/>
          </p:cNvSpPr>
          <p:nvPr/>
        </p:nvSpPr>
        <p:spPr>
          <a:xfrm>
            <a:off x="4889770" y="4814809"/>
            <a:ext cx="1799784" cy="272797"/>
          </a:xfrm>
          <a:prstGeom prst="rect">
            <a:avLst/>
          </a:prstGeom>
        </p:spPr>
        <p:txBody>
          <a:bodyPr vert="horz" lIns="91438" tIns="45719" rIns="91438" bIns="45719" rtlCol="0" anchor="ctr"/>
          <a:lstStyle>
            <a:defPPr>
              <a:defRPr lang="en-US"/>
            </a:defPPr>
            <a:lvl1pPr marL="0" marR="0" indent="0" algn="r" defTabSz="456767" rtl="0" eaLnBrk="1" fontAlgn="auto" latinLnBrk="0" hangingPunct="1">
              <a:lnSpc>
                <a:spcPct val="100000"/>
              </a:lnSpc>
              <a:spcBef>
                <a:spcPts val="0"/>
              </a:spcBef>
              <a:spcAft>
                <a:spcPts val="0"/>
              </a:spcAft>
              <a:buClrTx/>
              <a:buSzTx/>
              <a:buFontTx/>
              <a:buNone/>
              <a:tabLst/>
              <a:defRPr sz="800" b="0" kern="1200">
                <a:solidFill>
                  <a:schemeClr val="bg1">
                    <a:lumMod val="60000"/>
                    <a:lumOff val="40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r>
              <a:rPr lang="en-US" sz="900" dirty="0"/>
              <a:t>Driving Energy Affordably</a:t>
            </a:r>
            <a:r>
              <a:rPr lang="en-US" sz="900" baseline="0" dirty="0"/>
              <a:t>  |</a:t>
            </a:r>
            <a:endParaRPr lang="en-US" sz="900" dirty="0"/>
          </a:p>
        </p:txBody>
      </p:sp>
    </p:spTree>
    <p:extLst>
      <p:ext uri="{BB962C8B-B14F-4D97-AF65-F5344CB8AC3E}">
        <p14:creationId xmlns:p14="http://schemas.microsoft.com/office/powerpoint/2010/main" val="14979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Divider Slid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8980ac2-5f2c-4748-96f1-35c3fe1ab52c">External Presentations</Category>
    <Notes0 xmlns="18980ac2-5f2c-4748-96f1-35c3fe1ab5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5A353D57A8D543A8CAD4879B4A773E" ma:contentTypeVersion="2" ma:contentTypeDescription="Create a new document." ma:contentTypeScope="" ma:versionID="5bec7540a3f8ffa0ebfde82cdbd522be">
  <xsd:schema xmlns:xsd="http://www.w3.org/2001/XMLSchema" xmlns:xs="http://www.w3.org/2001/XMLSchema" xmlns:p="http://schemas.microsoft.com/office/2006/metadata/properties" xmlns:ns2="18980ac2-5f2c-4748-96f1-35c3fe1ab52c" targetNamespace="http://schemas.microsoft.com/office/2006/metadata/properties" ma:root="true" ma:fieldsID="e8b7d5debe88489b6a16bf3e3ecc7c35" ns2:_="">
    <xsd:import namespace="18980ac2-5f2c-4748-96f1-35c3fe1ab52c"/>
    <xsd:element name="properties">
      <xsd:complexType>
        <xsd:sequence>
          <xsd:element name="documentManagement">
            <xsd:complexType>
              <xsd:all>
                <xsd:element ref="ns2:Notes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80ac2-5f2c-4748-96f1-35c3fe1ab52c" elementFormDefault="qualified">
    <xsd:import namespace="http://schemas.microsoft.com/office/2006/documentManagement/types"/>
    <xsd:import namespace="http://schemas.microsoft.com/office/infopath/2007/PartnerControls"/>
    <xsd:element name="Notes0" ma:index="8" nillable="true" ma:displayName="Notes" ma:internalName="Notes0">
      <xsd:simpleType>
        <xsd:restriction base="dms:Note">
          <xsd:maxLength value="255"/>
        </xsd:restriction>
      </xsd:simpleType>
    </xsd:element>
    <xsd:element name="Category" ma:index="9" nillable="true" ma:displayName="Category" ma:default="External Presentations" ma:format="Dropdown" ma:internalName="Category">
      <xsd:simpleType>
        <xsd:restriction base="dms:Choice">
          <xsd:enumeration value="External Presentations"/>
          <xsd:enumeration value="Brochures"/>
          <xsd:enumeration value="Whitepapers"/>
          <xsd:enumeration value="Videos"/>
          <xsd:enumeration value="Articles"/>
          <xsd:enumeration value="Event materials"/>
          <xsd:enumeration value="Product Information"/>
          <xsd:enumeration value="Demo materials"/>
          <xsd:enumeration value="Interactive Use Case Tool"/>
          <xsd:enumeration value="Customer Projects &amp; Case Studi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7A902E-1902-47C1-88FB-B5E73C11EA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8980ac2-5f2c-4748-96f1-35c3fe1ab52c"/>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48E8962-FC6F-4DFE-AE00-405A80DFCD52}">
  <ds:schemaRefs>
    <ds:schemaRef ds:uri="http://schemas.microsoft.com/sharepoint/v3/contenttype/forms"/>
  </ds:schemaRefs>
</ds:datastoreItem>
</file>

<file path=customXml/itemProps3.xml><?xml version="1.0" encoding="utf-8"?>
<ds:datastoreItem xmlns:ds="http://schemas.openxmlformats.org/officeDocument/2006/customXml" ds:itemID="{02AAD8AB-074C-4328-B20C-C3AE68B66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980ac2-5f2c-4748-96f1-35c3fe1ab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9233</TotalTime>
  <Words>1117</Words>
  <Application>Microsoft Office PowerPoint</Application>
  <PresentationFormat>On-screen Show (16:9)</PresentationFormat>
  <Paragraphs>240</Paragraphs>
  <Slides>12</Slides>
  <Notes>10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12</vt:i4>
      </vt:variant>
    </vt:vector>
  </HeadingPairs>
  <TitlesOfParts>
    <vt:vector size="29" baseType="lpstr">
      <vt:lpstr>ＭＳ Ｐゴシック</vt:lpstr>
      <vt:lpstr>.HelveticaNeueDeskInterface-Regular</vt:lpstr>
      <vt:lpstr>Arial</vt:lpstr>
      <vt:lpstr>Calibri</vt:lpstr>
      <vt:lpstr>Courier New</vt:lpstr>
      <vt:lpstr>Lucida Grande</vt:lpstr>
      <vt:lpstr>Office Theme</vt:lpstr>
      <vt:lpstr>1_Office Theme</vt:lpstr>
      <vt:lpstr>Default Theme</vt:lpstr>
      <vt:lpstr>2_Custom Design</vt:lpstr>
      <vt:lpstr>1_Thank You</vt:lpstr>
      <vt:lpstr>5_Default Theme</vt:lpstr>
      <vt:lpstr>6_Default Theme</vt:lpstr>
      <vt:lpstr>Divider Slide</vt:lpstr>
      <vt:lpstr>7_Default Theme</vt:lpstr>
      <vt:lpstr>8_Default Theme</vt:lpstr>
      <vt:lpstr>3_Default Theme</vt:lpstr>
      <vt:lpstr>PowerPoint Presentation</vt:lpstr>
      <vt:lpstr>Global drivers</vt:lpstr>
      <vt:lpstr>Smart Metering Cost Reduction Benefits</vt:lpstr>
      <vt:lpstr>Technology Evolution</vt:lpstr>
      <vt:lpstr>PowerPoint Presentation</vt:lpstr>
      <vt:lpstr>Active Grid OPERATIONAL USE CASES</vt:lpstr>
      <vt:lpstr>PowerPoint Presentation</vt:lpstr>
      <vt:lpstr>Managing DER Penetration</vt:lpstr>
      <vt:lpstr>PowerPoint Presentation</vt:lpstr>
      <vt:lpstr>PowerPoint Presentation</vt:lpstr>
      <vt:lpstr>PowerPoint Presentation</vt:lpstr>
      <vt:lpstr>PowerPoint Presentation</vt:lpstr>
    </vt:vector>
  </TitlesOfParts>
  <Company>Magner Sanborn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OpenWay Riva Electricity Pitch Deck 3.10.17</dc:title>
  <dc:creator>Scott Wallace</dc:creator>
  <cp:lastModifiedBy>Wolf, Tim</cp:lastModifiedBy>
  <cp:revision>727</cp:revision>
  <dcterms:created xsi:type="dcterms:W3CDTF">2016-07-26T22:09:38Z</dcterms:created>
  <dcterms:modified xsi:type="dcterms:W3CDTF">2017-08-02T18:56:59Z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0x0101006B5A353D57A8D543A8CAD4879B4A773E</vt:lpwstr>
  </property>
</Properties>
</file>