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64" r:id="rId2"/>
  </p:sldMasterIdLst>
  <p:notesMasterIdLst>
    <p:notesMasterId r:id="rId41"/>
  </p:notesMasterIdLst>
  <p:sldIdLst>
    <p:sldId id="365" r:id="rId3"/>
    <p:sldId id="368" r:id="rId4"/>
    <p:sldId id="289" r:id="rId5"/>
    <p:sldId id="275" r:id="rId6"/>
    <p:sldId id="293" r:id="rId7"/>
    <p:sldId id="294" r:id="rId8"/>
    <p:sldId id="334" r:id="rId9"/>
    <p:sldId id="295" r:id="rId10"/>
    <p:sldId id="329" r:id="rId11"/>
    <p:sldId id="296" r:id="rId12"/>
    <p:sldId id="301" r:id="rId13"/>
    <p:sldId id="302" r:id="rId14"/>
    <p:sldId id="303" r:id="rId15"/>
    <p:sldId id="304" r:id="rId16"/>
    <p:sldId id="305" r:id="rId17"/>
    <p:sldId id="306" r:id="rId18"/>
    <p:sldId id="356" r:id="rId19"/>
    <p:sldId id="307" r:id="rId20"/>
    <p:sldId id="308" r:id="rId21"/>
    <p:sldId id="310" r:id="rId22"/>
    <p:sldId id="314" r:id="rId23"/>
    <p:sldId id="315" r:id="rId24"/>
    <p:sldId id="319" r:id="rId25"/>
    <p:sldId id="321" r:id="rId26"/>
    <p:sldId id="322" r:id="rId27"/>
    <p:sldId id="326" r:id="rId28"/>
    <p:sldId id="327" r:id="rId29"/>
    <p:sldId id="341" r:id="rId30"/>
    <p:sldId id="343" r:id="rId31"/>
    <p:sldId id="344" r:id="rId32"/>
    <p:sldId id="354" r:id="rId33"/>
    <p:sldId id="359" r:id="rId34"/>
    <p:sldId id="364" r:id="rId35"/>
    <p:sldId id="361" r:id="rId36"/>
    <p:sldId id="362" r:id="rId37"/>
    <p:sldId id="363" r:id="rId38"/>
    <p:sldId id="360" r:id="rId39"/>
    <p:sldId id="366" r:id="rId40"/>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7">
          <p15:clr>
            <a:srgbClr val="A4A3A4"/>
          </p15:clr>
        </p15:guide>
        <p15:guide id="2" orient="horz" pos="912">
          <p15:clr>
            <a:srgbClr val="A4A3A4"/>
          </p15:clr>
        </p15:guide>
        <p15:guide id="3" orient="horz" pos="3832">
          <p15:clr>
            <a:srgbClr val="A4A3A4"/>
          </p15:clr>
        </p15:guide>
        <p15:guide id="4" pos="5282">
          <p15:clr>
            <a:srgbClr val="A4A3A4"/>
          </p15:clr>
        </p15:guide>
        <p15:guide id="5" pos="379">
          <p15:clr>
            <a:srgbClr val="A4A3A4"/>
          </p15:clr>
        </p15:guide>
        <p15:guide id="6" pos="2590">
          <p15:clr>
            <a:srgbClr val="A4A3A4"/>
          </p15:clr>
        </p15:guide>
        <p15:guide id="7" pos="26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Murdock" initials="HM" lastIdx="38" clrIdx="0">
    <p:extLst>
      <p:ext uri="{19B8F6BF-5375-455C-9EA6-DF929625EA0E}">
        <p15:presenceInfo xmlns:p15="http://schemas.microsoft.com/office/powerpoint/2012/main" userId="S-1-5-21-105422770-3925311859-3175272333-38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EC"/>
    <a:srgbClr val="0077AE"/>
    <a:srgbClr val="0075AC"/>
    <a:srgbClr val="418BD6"/>
    <a:srgbClr val="F9F9F9"/>
    <a:srgbClr val="E9EDF6"/>
    <a:srgbClr val="00933C"/>
    <a:srgbClr val="FECC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5" autoAdjust="0"/>
    <p:restoredTop sz="86355" autoAdjust="0"/>
  </p:normalViewPr>
  <p:slideViewPr>
    <p:cSldViewPr snapToGrid="0" snapToObjects="1" showGuides="1">
      <p:cViewPr varScale="1">
        <p:scale>
          <a:sx n="84" d="100"/>
          <a:sy n="84" d="100"/>
        </p:scale>
        <p:origin x="60" y="306"/>
      </p:cViewPr>
      <p:guideLst>
        <p:guide orient="horz" pos="557"/>
        <p:guide orient="horz" pos="912"/>
        <p:guide orient="horz" pos="3832"/>
        <p:guide pos="5282"/>
        <p:guide pos="379"/>
        <p:guide pos="2590"/>
        <p:guide pos="2689"/>
      </p:guideLst>
    </p:cSldViewPr>
  </p:slideViewPr>
  <p:outlineViewPr>
    <p:cViewPr>
      <p:scale>
        <a:sx n="33" d="100"/>
        <a:sy n="33" d="100"/>
      </p:scale>
      <p:origin x="0" y="-1998"/>
    </p:cViewPr>
  </p:outlineViewPr>
  <p:notesTextViewPr>
    <p:cViewPr>
      <p:scale>
        <a:sx n="100" d="100"/>
        <a:sy n="100" d="100"/>
      </p:scale>
      <p:origin x="0" y="0"/>
    </p:cViewPr>
  </p:notesTextViewPr>
  <p:sorterViewPr>
    <p:cViewPr>
      <p:scale>
        <a:sx n="100" d="100"/>
        <a:sy n="100" d="100"/>
      </p:scale>
      <p:origin x="0" y="-12162"/>
    </p:cViewPr>
  </p:sorterViewPr>
  <p:notesViewPr>
    <p:cSldViewPr snapToGrid="0" snapToObjects="1">
      <p:cViewPr varScale="1">
        <p:scale>
          <a:sx n="57" d="100"/>
          <a:sy n="57" d="100"/>
        </p:scale>
        <p:origin x="19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86378-805A-7A4F-91D9-2DABA2034258}" type="datetimeFigureOut">
              <a:rPr lang="de-DE"/>
              <a:pPr/>
              <a:t>10.08.2017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A455F8-C9B9-834C-8057-69D144C4088E}" type="slidenum">
              <a:rPr/>
              <a:pPr/>
              <a:t>‹#›</a:t>
            </a:fld>
            <a:endParaRPr lang="de-DE"/>
          </a:p>
        </p:txBody>
      </p:sp>
    </p:spTree>
    <p:extLst>
      <p:ext uri="{BB962C8B-B14F-4D97-AF65-F5344CB8AC3E}">
        <p14:creationId xmlns:p14="http://schemas.microsoft.com/office/powerpoint/2010/main" val="12348662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 21 - </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a:t>
            </a:fld>
            <a:endParaRPr lang="en-US"/>
          </a:p>
        </p:txBody>
      </p:sp>
    </p:spTree>
    <p:extLst>
      <p:ext uri="{BB962C8B-B14F-4D97-AF65-F5344CB8AC3E}">
        <p14:creationId xmlns:p14="http://schemas.microsoft.com/office/powerpoint/2010/main" val="480275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contribution of bioenergy to final energy demand for heat in buildings and industry far outweighs its use for electricity and transport combined.</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Biomass accounted for </a:t>
            </a:r>
            <a:r>
              <a:rPr lang="en-US" dirty="0" smtClean="0"/>
              <a:t>14.1% </a:t>
            </a:r>
            <a:r>
              <a:rPr lang="en-US" b="0" dirty="0" smtClean="0"/>
              <a:t>of total final energy consumption, up only slightly from the previous year</a:t>
            </a:r>
            <a:r>
              <a:rPr lang="en-US" b="0" baseline="0" dirty="0" smtClean="0"/>
              <a:t> (14%).</a:t>
            </a:r>
            <a:endParaRPr lang="en-US" b="0" dirty="0" smtClean="0"/>
          </a:p>
          <a:p>
            <a:endParaRPr lang="en-US" b="0" dirty="0" smtClean="0"/>
          </a:p>
          <a:p>
            <a:r>
              <a:rPr lang="en-US" b="0" dirty="0" smtClean="0"/>
              <a:t>Traditional biomass continues to make up the majority of biomass consumption.</a:t>
            </a:r>
            <a:endParaRPr lang="en-US" b="0"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10</a:t>
            </a:fld>
            <a:endParaRPr lang="en-US"/>
          </a:p>
        </p:txBody>
      </p:sp>
    </p:spTree>
    <p:extLst>
      <p:ext uri="{BB962C8B-B14F-4D97-AF65-F5344CB8AC3E}">
        <p14:creationId xmlns:p14="http://schemas.microsoft.com/office/powerpoint/2010/main" val="31378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countries with the largest amounts of geothermal power generating capacity at the end of 2016 were the United States (3.6 GW), the Philippines (1.9 GW), Indonesia (1.6 GW), New Zealand (1.0 GW), Mexico (0.9 GW), Italy (0.8 GW), Turkey (0.8 GW), Iceland (0.7 GW), Kenya (0.6 GW) and Japan (0.5 GW).</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11</a:t>
            </a:fld>
            <a:endParaRPr lang="en-US"/>
          </a:p>
        </p:txBody>
      </p:sp>
    </p:spTree>
    <p:extLst>
      <p:ext uri="{BB962C8B-B14F-4D97-AF65-F5344CB8AC3E}">
        <p14:creationId xmlns:p14="http://schemas.microsoft.com/office/powerpoint/2010/main" val="173728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hydropower capacity additions in 2016 are estimated to be at least 25 GW, with total capacity reaching approximately 1,096 GW. </a:t>
            </a:r>
          </a:p>
          <a:p>
            <a:endParaRPr lang="en-US" dirty="0" smtClean="0"/>
          </a:p>
          <a:p>
            <a:r>
              <a:rPr lang="en-US" dirty="0" smtClean="0"/>
              <a:t>The top countries for hydropower capacity are China, Brazil, the United States, Canada, Russia, India and Norway, which together accounted for about 62% of installed capacity at the end of 2016.</a:t>
            </a:r>
          </a:p>
          <a:p>
            <a:endParaRPr lang="en-US" dirty="0" smtClean="0"/>
          </a:p>
          <a:p>
            <a:r>
              <a:rPr lang="en-US" dirty="0" smtClean="0"/>
              <a:t>Global hydropower generation was estimated to be 4,102 </a:t>
            </a:r>
            <a:r>
              <a:rPr lang="en-US" dirty="0" err="1" smtClean="0"/>
              <a:t>TWh</a:t>
            </a:r>
            <a:r>
              <a:rPr lang="en-US" dirty="0" smtClean="0"/>
              <a:t> in 2016, up by about 3.2% over 2015. </a:t>
            </a:r>
          </a:p>
          <a:p>
            <a:endParaRPr lang="en-US" dirty="0" smtClean="0"/>
          </a:p>
          <a:p>
            <a:r>
              <a:rPr lang="en-US" dirty="0" smtClean="0"/>
              <a:t>Global pumped storage capacity (which is counted separately) was an estimated 150 GW at year's end, with about 6.4 GW added in 2016.</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12</a:t>
            </a:fld>
            <a:endParaRPr lang="en-US"/>
          </a:p>
        </p:txBody>
      </p:sp>
    </p:spTree>
    <p:extLst>
      <p:ext uri="{BB962C8B-B14F-4D97-AF65-F5344CB8AC3E}">
        <p14:creationId xmlns:p14="http://schemas.microsoft.com/office/powerpoint/2010/main" val="16438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At least 25 GW </a:t>
            </a:r>
            <a:r>
              <a:rPr lang="en-US" b="0" dirty="0" smtClean="0"/>
              <a:t>of new hydropower capacity was commissioned in 2016.</a:t>
            </a:r>
            <a:endParaRPr lang="en-US" dirty="0" smtClean="0"/>
          </a:p>
          <a:p>
            <a:endParaRPr lang="en-US" dirty="0" smtClean="0"/>
          </a:p>
          <a:p>
            <a:r>
              <a:rPr lang="en-US" dirty="0" smtClean="0"/>
              <a:t>More than one-third of new hydropower capacity was commissioned in China. After China, the countries adding the most capacity in 2016 were Brazil, Ecuador, Ethiopia, Vietnam, Peru, Turkey, Laos, Malaysia and India. </a:t>
            </a:r>
          </a:p>
          <a:p>
            <a:endParaRPr lang="en-US" dirty="0" smtClean="0"/>
          </a:p>
          <a:p>
            <a:r>
              <a:rPr lang="en-US" dirty="0" smtClean="0"/>
              <a:t>China also was the leading installer of pumped storage capability during the year, followed by South Africa, Switzerland, Portugal and the Russian Federation.</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13</a:t>
            </a:fld>
            <a:endParaRPr lang="en-US"/>
          </a:p>
        </p:txBody>
      </p:sp>
    </p:spTree>
    <p:extLst>
      <p:ext uri="{BB962C8B-B14F-4D97-AF65-F5344CB8AC3E}">
        <p14:creationId xmlns:p14="http://schemas.microsoft.com/office/powerpoint/2010/main" val="420222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During 2016, at least 75 </a:t>
            </a:r>
            <a:r>
              <a:rPr lang="en-US" dirty="0" err="1" smtClean="0"/>
              <a:t>GWdc</a:t>
            </a:r>
            <a:r>
              <a:rPr lang="en-US" dirty="0" smtClean="0"/>
              <a:t> of solar PV capacity was added worldwide - equivalent to the installation of more than </a:t>
            </a:r>
            <a:r>
              <a:rPr lang="en-US" b="1" dirty="0" smtClean="0"/>
              <a:t>31,000 solar panels every hour.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More solar PV capacity was installed in 2016 (up 48% over 2015) than the cumulative world capacity five years earlier.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By year's end, global solar PV capacity </a:t>
            </a:r>
            <a:r>
              <a:rPr lang="en-US" dirty="0" err="1" smtClean="0"/>
              <a:t>totalled</a:t>
            </a:r>
            <a:r>
              <a:rPr lang="en-US" dirty="0" smtClean="0"/>
              <a:t> at least 303 GW.</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14</a:t>
            </a:fld>
            <a:endParaRPr lang="en-US"/>
          </a:p>
        </p:txBody>
      </p:sp>
    </p:spTree>
    <p:extLst>
      <p:ext uri="{BB962C8B-B14F-4D97-AF65-F5344CB8AC3E}">
        <p14:creationId xmlns:p14="http://schemas.microsoft.com/office/powerpoint/2010/main" val="3519344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For the fourth consecutive year, Asia eclipsed all other markets, accounting for about two-thirds of global additions.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top five markets - China, United States, Japan, India and the United Kingdom - accounted for about 85% of additions; others in the top 10 for additions were Germany, the Republic of Korea, Australia, the Philippines and Chile.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For cumulative capacity, the top countries were China, Japan (which passed Germany) and the United States, with Italy a distant fifth.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While China continued to dominate both the use and manufacturing of solar PV, emerging markets on all continents have begun to contribute significantly to global growth.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By end-2016, every continent had installed at least 1 GW, at least 24 countries had 1 GW or more of capacity, and at least 114 countries had more than 10 MW.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leaders for solar PV capacity per inhabitant were Germany, Japan, Italy, Belgium and Australia.</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15</a:t>
            </a:fld>
            <a:endParaRPr lang="en-US"/>
          </a:p>
        </p:txBody>
      </p:sp>
    </p:spTree>
    <p:extLst>
      <p:ext uri="{BB962C8B-B14F-4D97-AF65-F5344CB8AC3E}">
        <p14:creationId xmlns:p14="http://schemas.microsoft.com/office/powerpoint/2010/main" val="953152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China added 34.5 GW (up 126% over 2015), increasing its total solar PV capacity 45% to 77.4 GW, far more than that of any other country. </a:t>
            </a:r>
          </a:p>
          <a:p>
            <a:endParaRPr lang="en-US" dirty="0" smtClean="0"/>
          </a:p>
          <a:p>
            <a:r>
              <a:rPr lang="en-US" dirty="0" smtClean="0"/>
              <a:t>The record increase came despite a downwards adjustment in China's target for 2020, made in response to a slowdown in the growth of electricity demand. </a:t>
            </a:r>
          </a:p>
          <a:p>
            <a:endParaRPr lang="en-US" dirty="0" smtClean="0"/>
          </a:p>
          <a:p>
            <a:r>
              <a:rPr lang="en-US" dirty="0" smtClean="0"/>
              <a:t>A rush of installations (an estimated 20 GW) came online in advance of a mid-year cut-off date for approved projects to receive the 2015 FIT rate. </a:t>
            </a:r>
          </a:p>
          <a:p>
            <a:endParaRPr lang="en-US" dirty="0" smtClean="0"/>
          </a:p>
          <a:p>
            <a:r>
              <a:rPr lang="en-US" dirty="0" smtClean="0"/>
              <a:t>Following a brief dip, the market picked up again and continued strongly into 2017, in anticipation of the next cut-off deadline (June).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Solar PV is playing an important role in providing energy access in </a:t>
            </a:r>
            <a:r>
              <a:rPr lang="en-US" dirty="0" smtClean="0"/>
              <a:t>Latin America and the Caribbean</a:t>
            </a:r>
            <a:r>
              <a:rPr lang="en-US" b="0" dirty="0" smtClean="0"/>
              <a:t>, although the vast majority of capacity installed to date has been in large-scale projects. </a:t>
            </a:r>
          </a:p>
          <a:p>
            <a:endParaRPr lang="en-US" dirty="0" smtClean="0"/>
          </a:p>
          <a:p>
            <a:r>
              <a:rPr lang="en-US" dirty="0" smtClean="0"/>
              <a:t>Chile was the region's top installer and ranked tenth globally for newly added capacity, thanks to a booming mining industry that has pushed rapid development in the north.</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country added over 0.7 GW in 2016 for a year-end total of 1.6 GW.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16</a:t>
            </a:fld>
            <a:endParaRPr lang="en-US"/>
          </a:p>
        </p:txBody>
      </p:sp>
    </p:spTree>
    <p:extLst>
      <p:ext uri="{BB962C8B-B14F-4D97-AF65-F5344CB8AC3E}">
        <p14:creationId xmlns:p14="http://schemas.microsoft.com/office/powerpoint/2010/main" val="83467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China added 34.5 GW (up 126% over 2015), increasing its total solar PV capacity 45% to 77.4 GW, far more than that of any other country. </a:t>
            </a:r>
          </a:p>
          <a:p>
            <a:endParaRPr lang="en-US" dirty="0" smtClean="0"/>
          </a:p>
          <a:p>
            <a:r>
              <a:rPr lang="en-US" dirty="0" smtClean="0"/>
              <a:t>The record increase came despite a downwards adjustment in China's target for 2020, made in response to a slowdown in the growth of electricity demand. </a:t>
            </a:r>
          </a:p>
          <a:p>
            <a:endParaRPr lang="en-US" dirty="0" smtClean="0"/>
          </a:p>
          <a:p>
            <a:r>
              <a:rPr lang="en-US" dirty="0" smtClean="0"/>
              <a:t>A rush of installations (an estimated 20 GW) came online in advance of a mid-year cut-off date for approved projects to receive the 2015 FIT rate. </a:t>
            </a:r>
          </a:p>
          <a:p>
            <a:endParaRPr lang="en-US" dirty="0" smtClean="0"/>
          </a:p>
          <a:p>
            <a:r>
              <a:rPr lang="en-US" dirty="0" smtClean="0"/>
              <a:t>Following a brief dip, the market picked up again and continued strongly into 2017, in anticipation of the next cut-off deadline (June).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Solar PV is playing an important role in providing energy access in </a:t>
            </a:r>
            <a:r>
              <a:rPr lang="en-US" dirty="0" smtClean="0"/>
              <a:t>Latin America and the Caribbean</a:t>
            </a:r>
            <a:r>
              <a:rPr lang="en-US" b="0" dirty="0" smtClean="0"/>
              <a:t>, although the vast majority of capacity installed to date has been in large-scale projects. </a:t>
            </a:r>
          </a:p>
          <a:p>
            <a:endParaRPr lang="en-US" dirty="0" smtClean="0"/>
          </a:p>
          <a:p>
            <a:r>
              <a:rPr lang="en-US" dirty="0" smtClean="0"/>
              <a:t>Chile was the region's top installer and ranked tenth globally for newly added capacity, thanks to a booming mining industry that has pushed rapid development in the north.</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country added over 0.7 GW in 2016 for a year-end total of 1.6 GW.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17</a:t>
            </a:fld>
            <a:endParaRPr lang="en-US"/>
          </a:p>
        </p:txBody>
      </p:sp>
    </p:spTree>
    <p:extLst>
      <p:ext uri="{BB962C8B-B14F-4D97-AF65-F5344CB8AC3E}">
        <p14:creationId xmlns:p14="http://schemas.microsoft.com/office/powerpoint/2010/main" val="4061304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demand is expanding rapidly for off-grid solar PV, the capacity of grid-connected systems is rising more quickly and continues to account for the vast majority of solar PV installations worldwide. </a:t>
            </a:r>
          </a:p>
          <a:p>
            <a:endParaRPr lang="en-US" dirty="0" smtClean="0"/>
          </a:p>
          <a:p>
            <a:r>
              <a:rPr lang="en-US" dirty="0" err="1" smtClean="0"/>
              <a:t>Decentralised</a:t>
            </a:r>
            <a:r>
              <a:rPr lang="en-US" dirty="0" smtClean="0"/>
              <a:t> (residential, commercial and industrial rooftop systems) grid-connected applications have struggled to maintain a roughly stable global market (in terms of capacity added annually) since 2011, particularly with the transition from FITs and net metering to self-consumption. </a:t>
            </a:r>
          </a:p>
          <a:p>
            <a:endParaRPr lang="en-US" dirty="0" smtClean="0"/>
          </a:p>
          <a:p>
            <a:r>
              <a:rPr lang="en-US" dirty="0" err="1" smtClean="0"/>
              <a:t>Centralised</a:t>
            </a:r>
            <a:r>
              <a:rPr lang="en-US" dirty="0" smtClean="0"/>
              <a:t> large-scale projects, by contrast, have comprised a rising share of annual installations - particularly in emerging markets - despite grid connection challenges, and now represent the majority of annual installations.</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18</a:t>
            </a:fld>
            <a:endParaRPr lang="en-US"/>
          </a:p>
        </p:txBody>
      </p:sp>
    </p:spTree>
    <p:extLst>
      <p:ext uri="{BB962C8B-B14F-4D97-AF65-F5344CB8AC3E}">
        <p14:creationId xmlns:p14="http://schemas.microsoft.com/office/powerpoint/2010/main" val="637692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Concentrating solar thermal power (CSP), also known as solar thermal electricity (STE), saw 110 MW of capacity come online in 2016, bringing global capacity to slightly below 4.9 GW by year's end.</a:t>
            </a:r>
          </a:p>
          <a:p>
            <a:endParaRPr lang="en-US" dirty="0" smtClean="0"/>
          </a:p>
          <a:p>
            <a:r>
              <a:rPr lang="en-US" dirty="0" smtClean="0"/>
              <a:t>This was the lowest annual increase in total global capacity in 10 years, at just over 2%. </a:t>
            </a:r>
          </a:p>
          <a:p>
            <a:endParaRPr lang="en-US" dirty="0" smtClean="0"/>
          </a:p>
          <a:p>
            <a:r>
              <a:rPr lang="en-US" dirty="0" smtClean="0"/>
              <a:t>Even so, CSP remains on a strong growth trajectory, with as much as 900 MW expected to enter operation during the course of 2017.</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19</a:t>
            </a:fld>
            <a:endParaRPr lang="en-US"/>
          </a:p>
        </p:txBody>
      </p:sp>
    </p:spTree>
    <p:extLst>
      <p:ext uri="{BB962C8B-B14F-4D97-AF65-F5344CB8AC3E}">
        <p14:creationId xmlns:p14="http://schemas.microsoft.com/office/powerpoint/2010/main" val="191971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REN21 is the global renewable energy policy multi-stakeholder network that connects a wide range of key actors. REN21’s goal is to facilitate knowledge</a:t>
            </a:r>
          </a:p>
          <a:p>
            <a:r>
              <a:rPr lang="en-US" sz="1200" b="0" i="0" u="none" strike="noStrike" kern="1200" baseline="0" dirty="0" smtClean="0">
                <a:solidFill>
                  <a:schemeClr val="tx1"/>
                </a:solidFill>
                <a:latin typeface="+mn-lt"/>
                <a:ea typeface="+mn-ea"/>
                <a:cs typeface="+mn-cs"/>
              </a:rPr>
              <a:t>exchange, policy development, and joint action towards a rapid global transition </a:t>
            </a:r>
            <a:r>
              <a:rPr lang="de-DE" sz="1200" b="0" i="0" u="none" strike="noStrike" kern="1200" baseline="0" dirty="0" smtClean="0">
                <a:solidFill>
                  <a:schemeClr val="tx1"/>
                </a:solidFill>
                <a:latin typeface="+mn-lt"/>
                <a:ea typeface="+mn-ea"/>
                <a:cs typeface="+mn-cs"/>
              </a:rPr>
              <a:t>to renewable energy.</a:t>
            </a:r>
          </a:p>
          <a:p>
            <a:endParaRPr lang="de-D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REN21 brings together governments, nongovernmental </a:t>
            </a:r>
            <a:r>
              <a:rPr lang="en-US" sz="1200" b="0" i="0" u="none" strike="noStrike" kern="1200" baseline="0" dirty="0" err="1" smtClean="0">
                <a:solidFill>
                  <a:schemeClr val="tx1"/>
                </a:solidFill>
                <a:latin typeface="+mn-lt"/>
                <a:ea typeface="+mn-ea"/>
                <a:cs typeface="+mn-cs"/>
              </a:rPr>
              <a:t>organisations</a:t>
            </a:r>
            <a:r>
              <a:rPr lang="en-US" sz="1200" b="0" i="0" u="none" strike="noStrike" kern="1200" baseline="0" dirty="0" smtClean="0">
                <a:solidFill>
                  <a:schemeClr val="tx1"/>
                </a:solidFill>
                <a:latin typeface="+mn-lt"/>
                <a:ea typeface="+mn-ea"/>
                <a:cs typeface="+mn-cs"/>
              </a:rPr>
              <a:t>, research and academic institutions, international </a:t>
            </a:r>
            <a:r>
              <a:rPr lang="en-US" sz="1200" b="0" i="0" u="none" strike="noStrike" kern="1200" baseline="0" dirty="0" err="1" smtClean="0">
                <a:solidFill>
                  <a:schemeClr val="tx1"/>
                </a:solidFill>
                <a:latin typeface="+mn-lt"/>
                <a:ea typeface="+mn-ea"/>
                <a:cs typeface="+mn-cs"/>
              </a:rPr>
              <a:t>organisations</a:t>
            </a:r>
            <a:r>
              <a:rPr lang="en-US" sz="1200" b="0" i="0" u="none" strike="noStrike" kern="1200" baseline="0" dirty="0" smtClean="0">
                <a:solidFill>
                  <a:schemeClr val="tx1"/>
                </a:solidFill>
                <a:latin typeface="+mn-lt"/>
                <a:ea typeface="+mn-ea"/>
                <a:cs typeface="+mn-cs"/>
              </a:rPr>
              <a:t>, and industry to learn from</a:t>
            </a:r>
          </a:p>
          <a:p>
            <a:r>
              <a:rPr lang="en-US" sz="1200" b="0" i="0" u="none" strike="noStrike" kern="1200" baseline="0" dirty="0" smtClean="0">
                <a:solidFill>
                  <a:schemeClr val="tx1"/>
                </a:solidFill>
                <a:latin typeface="+mn-lt"/>
                <a:ea typeface="+mn-ea"/>
                <a:cs typeface="+mn-cs"/>
              </a:rPr>
              <a:t>one another and build on successes that advance renewable energy.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REN21 network is supported by a lean Secretariat based at United Nations Environment in Paris, France.</a:t>
            </a:r>
            <a:endParaRPr lang="de-DE" dirty="0" smtClean="0"/>
          </a:p>
        </p:txBody>
      </p:sp>
      <p:sp>
        <p:nvSpPr>
          <p:cNvPr id="4" name="Slide Number Placeholder 3"/>
          <p:cNvSpPr>
            <a:spLocks noGrp="1"/>
          </p:cNvSpPr>
          <p:nvPr>
            <p:ph type="sldNum" sz="quarter" idx="10"/>
          </p:nvPr>
        </p:nvSpPr>
        <p:spPr/>
        <p:txBody>
          <a:bodyPr/>
          <a:lstStyle/>
          <a:p>
            <a:fld id="{D5A455F8-C9B9-834C-8057-69D144C4088E}" type="slidenum">
              <a:rPr lang="en-US" smtClean="0"/>
              <a:pPr/>
              <a:t>2</a:t>
            </a:fld>
            <a:endParaRPr lang="en-US"/>
          </a:p>
        </p:txBody>
      </p:sp>
    </p:spTree>
    <p:extLst>
      <p:ext uri="{BB962C8B-B14F-4D97-AF65-F5344CB8AC3E}">
        <p14:creationId xmlns:p14="http://schemas.microsoft.com/office/powerpoint/2010/main" val="347267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Solar thermal technology is used extensively in all regions of the world to provide hot water, to heat and cool space, to dry products and to provide heat, steam or refrigeration for industrial processes or commercial cooking.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By the end of 2016, solar heating and cooling technologies had been sold in at least 127 countries.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cumulative capacity of glazed (flat plate and vacuum tube technology) and unglazed collectors in operation increased to a year-end total of 456 </a:t>
            </a:r>
            <a:r>
              <a:rPr lang="en-US" dirty="0" err="1" smtClean="0"/>
              <a:t>GWth</a:t>
            </a:r>
            <a:r>
              <a:rPr lang="en-US" dirty="0" smtClean="0"/>
              <a:t>, up from 435 </a:t>
            </a:r>
            <a:r>
              <a:rPr lang="en-US" dirty="0" err="1" smtClean="0"/>
              <a:t>GWth</a:t>
            </a:r>
            <a:r>
              <a:rPr lang="en-US" dirty="0" smtClean="0"/>
              <a:t> a year earlier. </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20</a:t>
            </a:fld>
            <a:endParaRPr lang="en-US"/>
          </a:p>
        </p:txBody>
      </p:sp>
    </p:spTree>
    <p:extLst>
      <p:ext uri="{BB962C8B-B14F-4D97-AF65-F5344CB8AC3E}">
        <p14:creationId xmlns:p14="http://schemas.microsoft.com/office/powerpoint/2010/main" val="415481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55 GW of wind power capacity was added during 2016, increasing the global total about 12% to nearly 487 GW. </a:t>
            </a:r>
          </a:p>
          <a:p>
            <a:endParaRPr lang="en-US" dirty="0" smtClean="0"/>
          </a:p>
          <a:p>
            <a:r>
              <a:rPr lang="en-US" dirty="0" smtClean="0"/>
              <a:t>Gross additions were 14% below the record high in 2015, but they represented the second largest annual market to date. </a:t>
            </a:r>
          </a:p>
          <a:p>
            <a:endParaRPr lang="en-US" dirty="0" smtClean="0"/>
          </a:p>
          <a:p>
            <a:r>
              <a:rPr lang="en-US" dirty="0" smtClean="0"/>
              <a:t>By the end of 2016, over 90 countries had seen commercial wind power activity, and 29 countries - representing every region - had </a:t>
            </a:r>
            <a:r>
              <a:rPr lang="en-US" dirty="0" err="1" smtClean="0"/>
              <a:t>mroe</a:t>
            </a:r>
            <a:r>
              <a:rPr lang="en-US" dirty="0" smtClean="0"/>
              <a:t> than 1 GW in operation.</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21</a:t>
            </a:fld>
            <a:endParaRPr lang="en-US"/>
          </a:p>
        </p:txBody>
      </p:sp>
    </p:spTree>
    <p:extLst>
      <p:ext uri="{BB962C8B-B14F-4D97-AF65-F5344CB8AC3E}">
        <p14:creationId xmlns:p14="http://schemas.microsoft.com/office/powerpoint/2010/main" val="8239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significant decline in the Chinese market (following a very strong 2015) was responsible for most of the market contraction. </a:t>
            </a:r>
          </a:p>
          <a:p>
            <a:endParaRPr lang="en-US" dirty="0" smtClean="0"/>
          </a:p>
          <a:p>
            <a:r>
              <a:rPr lang="en-US" dirty="0" smtClean="0"/>
              <a:t>Even so, China retained its lead for new installations, followed distantly by the United States and Germany, with India passing Brazil to rank fourth. </a:t>
            </a:r>
          </a:p>
          <a:p>
            <a:endParaRPr lang="en-US" dirty="0" smtClean="0"/>
          </a:p>
          <a:p>
            <a:r>
              <a:rPr lang="en-US" dirty="0" smtClean="0"/>
              <a:t>Others in the top 10 additions were France, Turkey, the Netherlands, the United Kingdom and Canada.</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22</a:t>
            </a:fld>
            <a:endParaRPr lang="en-US"/>
          </a:p>
        </p:txBody>
      </p:sp>
    </p:spTree>
    <p:extLst>
      <p:ext uri="{BB962C8B-B14F-4D97-AF65-F5344CB8AC3E}">
        <p14:creationId xmlns:p14="http://schemas.microsoft.com/office/powerpoint/2010/main" val="1989404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Approximately 1.19 billion people (about 16% of the global population) lived without electricity in 2014, about 15 million people fewer than in 2013.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Numbers and trends differ greatly by region.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vast majority of people without access to electricity and clean cooking are in sub-Saharan Africa and the Asia-Pacific region, and most of them live in rural areas.</a:t>
            </a:r>
          </a:p>
        </p:txBody>
      </p:sp>
      <p:sp>
        <p:nvSpPr>
          <p:cNvPr id="4" name="Slide Number Placeholder 3"/>
          <p:cNvSpPr>
            <a:spLocks noGrp="1"/>
          </p:cNvSpPr>
          <p:nvPr>
            <p:ph type="sldNum" sz="quarter" idx="10"/>
          </p:nvPr>
        </p:nvSpPr>
        <p:spPr/>
        <p:txBody>
          <a:bodyPr/>
          <a:lstStyle/>
          <a:p>
            <a:fld id="{D5A455F8-C9B9-834C-8057-69D144C4088E}" type="slidenum">
              <a:rPr lang="en-US" smtClean="0"/>
              <a:pPr/>
              <a:t>23</a:t>
            </a:fld>
            <a:endParaRPr lang="en-US"/>
          </a:p>
        </p:txBody>
      </p:sp>
    </p:spTree>
    <p:extLst>
      <p:ext uri="{BB962C8B-B14F-4D97-AF65-F5344CB8AC3E}">
        <p14:creationId xmlns:p14="http://schemas.microsoft.com/office/powerpoint/2010/main" val="185437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 the distributed solar industry, sales in four of the top five countries (India, Kenya, Ethiopia, Uganda and Tanzania) increased in the first half of 2016 compared with the second half of 2015. </a:t>
            </a:r>
          </a:p>
          <a:p>
            <a:endParaRPr lang="en-US" dirty="0" smtClean="0"/>
          </a:p>
          <a:p>
            <a:r>
              <a:rPr lang="en-US" dirty="0" smtClean="0"/>
              <a:t>Sales were highest in sub-Saharan Africa, although sales in that region decreased for the first half of 2016 compared to the second half of 2015.</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24</a:t>
            </a:fld>
            <a:endParaRPr lang="en-US"/>
          </a:p>
        </p:txBody>
      </p:sp>
    </p:spTree>
    <p:extLst>
      <p:ext uri="{BB962C8B-B14F-4D97-AF65-F5344CB8AC3E}">
        <p14:creationId xmlns:p14="http://schemas.microsoft.com/office/powerpoint/2010/main" val="24368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deployment of renewable mini-grids accelerated in 2016 as well, and this market now exceeds USD 200 billion annually. </a:t>
            </a:r>
          </a:p>
          <a:p>
            <a:endParaRPr lang="en-US" dirty="0" smtClean="0"/>
          </a:p>
          <a:p>
            <a:r>
              <a:rPr lang="en-US" dirty="0" smtClean="0"/>
              <a:t>Renewable mini/micro-grids are either emerging or mature in markets on almost every continent. </a:t>
            </a:r>
          </a:p>
          <a:p>
            <a:endParaRPr lang="en-US" dirty="0" smtClean="0"/>
          </a:p>
          <a:p>
            <a:r>
              <a:rPr lang="en-US" dirty="0" smtClean="0"/>
              <a:t>Mini-grid projects are being implemented with an increasing interest in interconnection, both to </a:t>
            </a:r>
            <a:r>
              <a:rPr lang="en-US" dirty="0" err="1" smtClean="0"/>
              <a:t>centralised</a:t>
            </a:r>
            <a:r>
              <a:rPr lang="en-US" dirty="0" smtClean="0"/>
              <a:t> grids and/or to other mini-grids.</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25</a:t>
            </a:fld>
            <a:endParaRPr lang="en-US"/>
          </a:p>
        </p:txBody>
      </p:sp>
    </p:spTree>
    <p:extLst>
      <p:ext uri="{BB962C8B-B14F-4D97-AF65-F5344CB8AC3E}">
        <p14:creationId xmlns:p14="http://schemas.microsoft.com/office/powerpoint/2010/main" val="1880792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achieve the objective of universal access to energy by 2030, the Sustainable Energy for All (</a:t>
            </a:r>
            <a:r>
              <a:rPr lang="en-US" dirty="0" err="1" smtClean="0"/>
              <a:t>SEforALL</a:t>
            </a:r>
            <a:r>
              <a:rPr lang="en-US" dirty="0" smtClean="0"/>
              <a:t>) platform recommends an annual investment of USD 50 billion. </a:t>
            </a:r>
          </a:p>
          <a:p>
            <a:endParaRPr lang="en-US" dirty="0" smtClean="0"/>
          </a:p>
          <a:p>
            <a:r>
              <a:rPr lang="en-US" dirty="0" smtClean="0"/>
              <a:t>Current levels (around USD 13 billion in 2013, focused mostly on electricity) are far from this target. </a:t>
            </a:r>
          </a:p>
          <a:p>
            <a:endParaRPr lang="en-US" dirty="0" smtClean="0"/>
          </a:p>
          <a:p>
            <a:r>
              <a:rPr lang="en-US" dirty="0" smtClean="0"/>
              <a:t>Funding from multilateral </a:t>
            </a:r>
            <a:r>
              <a:rPr lang="en-US" dirty="0" err="1" smtClean="0"/>
              <a:t>organisations</a:t>
            </a:r>
            <a:r>
              <a:rPr lang="en-US" dirty="0" smtClean="0"/>
              <a:t> and bilateral donors continued to be the main source of financing for energy access investments (accounting for 55% of all such investments in 2013). </a:t>
            </a:r>
          </a:p>
          <a:p>
            <a:endParaRPr lang="en-US" dirty="0" smtClean="0"/>
          </a:p>
          <a:p>
            <a:r>
              <a:rPr lang="en-US" dirty="0" smtClean="0"/>
              <a:t>Although public international finance for climate change and clean energy systems - one of many channels through which DRE is financed - reached about USD 14.1 billion between 2003 and 2015, only 3% or USD 475 million was allocated to DRE-specific activities. </a:t>
            </a:r>
          </a:p>
          <a:p>
            <a:endParaRPr lang="en-US" dirty="0" smtClean="0"/>
          </a:p>
          <a:p>
            <a:r>
              <a:rPr lang="en-US" dirty="0" smtClean="0"/>
              <a:t>Debt financing, equity and to some extent grants are the main financing vehicles in the DRE sector.</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26</a:t>
            </a:fld>
            <a:endParaRPr lang="en-US"/>
          </a:p>
        </p:txBody>
      </p:sp>
    </p:spTree>
    <p:extLst>
      <p:ext uri="{BB962C8B-B14F-4D97-AF65-F5344CB8AC3E}">
        <p14:creationId xmlns:p14="http://schemas.microsoft.com/office/powerpoint/2010/main" val="1297210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Investment in off-grid solar PV continued to grow in 2016, dominated mainly by investments in PAYG companies. </a:t>
            </a:r>
          </a:p>
          <a:p>
            <a:endParaRPr lang="en-US" dirty="0" smtClean="0"/>
          </a:p>
          <a:p>
            <a:r>
              <a:rPr lang="en-US" dirty="0" smtClean="0"/>
              <a:t>In 2016, some USD 223 million was raised by PAYG solar PV companies, an increase of about 40% from 2015. </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27</a:t>
            </a:fld>
            <a:endParaRPr lang="en-US"/>
          </a:p>
        </p:txBody>
      </p:sp>
    </p:spTree>
    <p:extLst>
      <p:ext uri="{BB962C8B-B14F-4D97-AF65-F5344CB8AC3E}">
        <p14:creationId xmlns:p14="http://schemas.microsoft.com/office/powerpoint/2010/main" val="3335708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Global grid-connected and stationary energy storage capacity in 2016 </a:t>
            </a:r>
            <a:r>
              <a:rPr lang="en-US" dirty="0" err="1" smtClean="0"/>
              <a:t>totalled</a:t>
            </a:r>
            <a:r>
              <a:rPr lang="en-US" dirty="0" smtClean="0"/>
              <a:t> an estimated 156 GW, including 6.4 GW of new advanced storage.</a:t>
            </a:r>
            <a:r>
              <a:rPr lang="en-US" baseline="0"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P</a:t>
            </a:r>
            <a:r>
              <a:rPr lang="en-US" dirty="0" smtClean="0"/>
              <a:t>umped storage hydropower accounting for the vast majority. </a:t>
            </a:r>
          </a:p>
          <a:p>
            <a:endParaRPr lang="en-US" dirty="0" smtClean="0"/>
          </a:p>
          <a:p>
            <a:r>
              <a:rPr lang="en-US" dirty="0" smtClean="0"/>
              <a:t>More than 6 GW of pumped storage capacity was commissioned in 2016, for a year-end total of approximately 150 GW. </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28</a:t>
            </a:fld>
            <a:endParaRPr lang="en-US"/>
          </a:p>
        </p:txBody>
      </p:sp>
    </p:spTree>
    <p:extLst>
      <p:ext uri="{BB962C8B-B14F-4D97-AF65-F5344CB8AC3E}">
        <p14:creationId xmlns:p14="http://schemas.microsoft.com/office/powerpoint/2010/main" val="1946089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Deployment of EVs for road transport, and particularly passenger vehicles, has grown rapidly in recent years. </a:t>
            </a:r>
          </a:p>
          <a:p>
            <a:endParaRPr lang="en-US" dirty="0" smtClean="0"/>
          </a:p>
          <a:p>
            <a:r>
              <a:rPr lang="en-US" dirty="0" smtClean="0"/>
              <a:t>In 2016, global sales reached an estimated 775,000 units, and more than 2 million passenger EVs were on the world's roads by year's end. </a:t>
            </a:r>
          </a:p>
          <a:p>
            <a:endParaRPr lang="en-US" dirty="0" smtClean="0"/>
          </a:p>
          <a:p>
            <a:r>
              <a:rPr lang="en-US" dirty="0" smtClean="0"/>
              <a:t>The EV passenger car market (including PHEVs) accounted for around 1% of global passenger car sales in 2016. </a:t>
            </a:r>
          </a:p>
          <a:p>
            <a:endParaRPr lang="en-US" dirty="0" smtClean="0"/>
          </a:p>
          <a:p>
            <a:r>
              <a:rPr lang="en-US" dirty="0" smtClean="0"/>
              <a:t>The top five countries for total passenger EV deployment in 2016 were China, the United States, Japan, Norway and the Netherlands; together, they accounted for 78% of the year's global sales. </a:t>
            </a:r>
          </a:p>
          <a:p>
            <a:endParaRPr lang="en-US" dirty="0" smtClean="0"/>
          </a:p>
          <a:p>
            <a:r>
              <a:rPr lang="en-US" dirty="0" smtClean="0"/>
              <a:t>China and the United States are the market leaders in unit sales, while Norway is well ahead of all other countries in terms of market penetration.</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29</a:t>
            </a:fld>
            <a:endParaRPr lang="en-US"/>
          </a:p>
        </p:txBody>
      </p:sp>
    </p:spTree>
    <p:extLst>
      <p:ext uri="{BB962C8B-B14F-4D97-AF65-F5344CB8AC3E}">
        <p14:creationId xmlns:p14="http://schemas.microsoft.com/office/powerpoint/2010/main" val="266889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Total global capacity was up 9% compared to 2015, to more than 2,016 GW at year’s end (920 GW not including hydro).  Solar PV saw record additions and, for the first time, accounted for more additional power capacity than any other generating technology.  Solar PV represented about 47% of newly installed renewable power capacity in 2016, and wind and hydropower accounted for most of the remainder, contributing 34% and 15.5%, respectively. </a:t>
            </a: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a:t>
            </a:fld>
            <a:endParaRPr lang="en-US"/>
          </a:p>
        </p:txBody>
      </p:sp>
    </p:spTree>
    <p:extLst>
      <p:ext uri="{BB962C8B-B14F-4D97-AF65-F5344CB8AC3E}">
        <p14:creationId xmlns:p14="http://schemas.microsoft.com/office/powerpoint/2010/main" val="3041706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2015, global primary energy intensity improved by 2.6%. </a:t>
            </a:r>
          </a:p>
          <a:p>
            <a:endParaRPr lang="en-US" dirty="0" smtClean="0"/>
          </a:p>
          <a:p>
            <a:r>
              <a:rPr lang="en-US" dirty="0" smtClean="0"/>
              <a:t>That is the average rate that needs to be achieved between 2010 and 2030 to meet the Sustainable Development Goal 7 target of doubling the rate of improvement in energy efficiency. </a:t>
            </a:r>
          </a:p>
          <a:p>
            <a:endParaRPr lang="en-US" dirty="0" smtClean="0"/>
          </a:p>
          <a:p>
            <a:r>
              <a:rPr lang="en-US" dirty="0" smtClean="0"/>
              <a:t>However, between 2010 and 2015, energy intensity declined by only 10.2% overall - an average annual rate of 2.1%. </a:t>
            </a:r>
          </a:p>
          <a:p>
            <a:endParaRPr lang="en-US" dirty="0" smtClean="0"/>
          </a:p>
          <a:p>
            <a:r>
              <a:rPr lang="en-US" dirty="0" smtClean="0"/>
              <a:t>Over the same period, TPES grew by 1.3% per year, amounting to a total increase of 6.8%.</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30</a:t>
            </a:fld>
            <a:endParaRPr lang="en-US"/>
          </a:p>
        </p:txBody>
      </p:sp>
    </p:spTree>
    <p:extLst>
      <p:ext uri="{BB962C8B-B14F-4D97-AF65-F5344CB8AC3E}">
        <p14:creationId xmlns:p14="http://schemas.microsoft.com/office/powerpoint/2010/main" val="2271929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0" indent="0">
              <a:spcBef>
                <a:spcPct val="20000"/>
              </a:spcBef>
              <a:buClr>
                <a:srgbClr val="0077AE"/>
              </a:buClr>
              <a:buSzPct val="100000"/>
              <a:buFont typeface="Lucida Grande"/>
              <a:buNone/>
            </a:pPr>
            <a:r>
              <a:rPr lang="en-US" sz="1200" dirty="0" smtClean="0">
                <a:solidFill>
                  <a:prstClr val="black"/>
                </a:solidFill>
              </a:rPr>
              <a:t>This year has shown that a global energy transition is well under way.</a:t>
            </a:r>
          </a:p>
          <a:p>
            <a:pPr marL="0" lvl="0" indent="0">
              <a:spcBef>
                <a:spcPct val="20000"/>
              </a:spcBef>
              <a:buClr>
                <a:srgbClr val="0077AE"/>
              </a:buClr>
              <a:buSzPct val="100000"/>
              <a:buFont typeface="Lucida Grande"/>
              <a:buNone/>
            </a:pPr>
            <a:endParaRPr lang="en-US" sz="1200" dirty="0" smtClean="0">
              <a:solidFill>
                <a:prstClr val="black"/>
              </a:solidFill>
            </a:endParaRPr>
          </a:p>
          <a:p>
            <a:pPr marL="0" lvl="0" indent="0">
              <a:spcBef>
                <a:spcPct val="20000"/>
              </a:spcBef>
              <a:buClr>
                <a:srgbClr val="0077AE"/>
              </a:buClr>
              <a:buSzPct val="100000"/>
              <a:buFont typeface="Lucida Grande"/>
              <a:buNone/>
            </a:pPr>
            <a:r>
              <a:rPr lang="en-US" sz="1200" dirty="0" smtClean="0">
                <a:solidFill>
                  <a:prstClr val="black"/>
                </a:solidFill>
              </a:rPr>
              <a:t>There were record new additions of installed renewable energy capacity</a:t>
            </a:r>
            <a:r>
              <a:rPr lang="en-US" sz="1200" baseline="0" dirty="0" smtClean="0">
                <a:solidFill>
                  <a:prstClr val="black"/>
                </a:solidFill>
              </a:rPr>
              <a:t> and r</a:t>
            </a:r>
            <a:r>
              <a:rPr lang="en-US" sz="1200" dirty="0" smtClean="0">
                <a:solidFill>
                  <a:prstClr val="black"/>
                </a:solidFill>
              </a:rPr>
              <a:t>apidly falling costs, particularly for solar PV and wind power.</a:t>
            </a:r>
          </a:p>
          <a:p>
            <a:pPr marL="0" lvl="0" indent="0">
              <a:spcBef>
                <a:spcPct val="20000"/>
              </a:spcBef>
              <a:buClr>
                <a:srgbClr val="0077AE"/>
              </a:buClr>
              <a:buSzPct val="100000"/>
              <a:buFont typeface="Lucida Grande"/>
              <a:buNone/>
            </a:pPr>
            <a:endParaRPr lang="en-US" sz="1200" dirty="0" smtClean="0">
              <a:solidFill>
                <a:prstClr val="black"/>
              </a:solidFill>
            </a:endParaRPr>
          </a:p>
          <a:p>
            <a:pPr marL="0" lvl="0" indent="0">
              <a:spcBef>
                <a:spcPct val="20000"/>
              </a:spcBef>
              <a:buClr>
                <a:srgbClr val="0077AE"/>
              </a:buClr>
              <a:buSzPct val="100000"/>
              <a:buFont typeface="Lucida Grande"/>
              <a:buNone/>
            </a:pPr>
            <a:r>
              <a:rPr lang="en-US" sz="1200" dirty="0" smtClean="0">
                <a:solidFill>
                  <a:prstClr val="black"/>
                </a:solidFill>
              </a:rPr>
              <a:t>There was decoupling of economic growth and energy-related carbon dioxide (CO</a:t>
            </a:r>
            <a:r>
              <a:rPr lang="en-US" sz="1200" baseline="-25000" dirty="0" smtClean="0">
                <a:solidFill>
                  <a:prstClr val="black"/>
                </a:solidFill>
              </a:rPr>
              <a:t>2</a:t>
            </a:r>
            <a:r>
              <a:rPr lang="en-US" sz="1200" dirty="0" smtClean="0">
                <a:solidFill>
                  <a:prstClr val="black"/>
                </a:solidFill>
              </a:rPr>
              <a:t>) emissions for the third year running. </a:t>
            </a:r>
          </a:p>
          <a:p>
            <a:pPr marL="0" lvl="0" indent="0">
              <a:spcBef>
                <a:spcPct val="20000"/>
              </a:spcBef>
              <a:buClr>
                <a:srgbClr val="0077AE"/>
              </a:buClr>
              <a:buSzPct val="100000"/>
              <a:buFont typeface="Lucida Grande"/>
              <a:buNone/>
            </a:pPr>
            <a:endParaRPr lang="en-US" sz="1200" dirty="0" smtClean="0">
              <a:solidFill>
                <a:prstClr val="black"/>
              </a:solidFill>
            </a:endParaRPr>
          </a:p>
          <a:p>
            <a:pPr marL="0" lvl="0" indent="0">
              <a:spcBef>
                <a:spcPct val="20000"/>
              </a:spcBef>
              <a:buClr>
                <a:srgbClr val="0077AE"/>
              </a:buClr>
              <a:buSzPct val="100000"/>
              <a:buFont typeface="Lucida Grande"/>
              <a:buNone/>
            </a:pPr>
            <a:r>
              <a:rPr lang="en-US" sz="1200" dirty="0" smtClean="0">
                <a:solidFill>
                  <a:prstClr val="black"/>
                </a:solidFill>
              </a:rPr>
              <a:t>There are </a:t>
            </a:r>
            <a:r>
              <a:rPr lang="en-US" sz="1200" baseline="0" dirty="0" smtClean="0">
                <a:solidFill>
                  <a:prstClr val="black"/>
                </a:solidFill>
              </a:rPr>
              <a:t>i</a:t>
            </a:r>
            <a:r>
              <a:rPr lang="en-US" sz="1200" dirty="0" smtClean="0">
                <a:solidFill>
                  <a:prstClr val="black"/>
                </a:solidFill>
              </a:rPr>
              <a:t>nnovative and more sustainable ways of meeting our energy needs - through better-integrated sectoral planning,</a:t>
            </a:r>
            <a:r>
              <a:rPr lang="en-US" sz="1200" baseline="0" dirty="0" smtClean="0">
                <a:solidFill>
                  <a:prstClr val="black"/>
                </a:solidFill>
              </a:rPr>
              <a:t> t</a:t>
            </a:r>
            <a:r>
              <a:rPr lang="en-US" sz="1200" dirty="0" smtClean="0">
                <a:solidFill>
                  <a:prstClr val="black"/>
                </a:solidFill>
              </a:rPr>
              <a:t>he adoption of new business models,</a:t>
            </a:r>
            <a:r>
              <a:rPr lang="en-US" sz="1200" baseline="0" dirty="0" smtClean="0">
                <a:solidFill>
                  <a:prstClr val="black"/>
                </a:solidFill>
              </a:rPr>
              <a:t> and </a:t>
            </a:r>
            <a:r>
              <a:rPr lang="en-US" sz="1200" dirty="0" smtClean="0">
                <a:solidFill>
                  <a:prstClr val="black"/>
                </a:solidFill>
              </a:rPr>
              <a:t>more use of enabling technologies.</a:t>
            </a:r>
          </a:p>
          <a:p>
            <a:pPr marL="0" lvl="0" indent="0">
              <a:spcBef>
                <a:spcPct val="20000"/>
              </a:spcBef>
              <a:buClr>
                <a:srgbClr val="0077AE"/>
              </a:buClr>
              <a:buSzPct val="100000"/>
              <a:buFont typeface="Lucida Grande"/>
              <a:buNone/>
            </a:pPr>
            <a:endParaRPr lang="en-US" sz="1200" dirty="0" smtClean="0">
              <a:solidFill>
                <a:prstClr val="black"/>
              </a:solidFill>
            </a:endParaRPr>
          </a:p>
          <a:p>
            <a:pPr marL="0" marR="0" indent="0" algn="l" defTabSz="457200" rtl="0" eaLnBrk="1" fontAlgn="ctr" latinLnBrk="0" hangingPunct="1">
              <a:lnSpc>
                <a:spcPct val="100000"/>
              </a:lnSpc>
              <a:spcBef>
                <a:spcPts val="0"/>
              </a:spcBef>
              <a:spcAft>
                <a:spcPts val="0"/>
              </a:spcAft>
              <a:buClrTx/>
              <a:buSzTx/>
              <a:buFontTx/>
              <a:buNone/>
              <a:tabLst/>
              <a:defRPr/>
            </a:pPr>
            <a:r>
              <a:rPr lang="en-US" sz="1200" dirty="0" smtClean="0">
                <a:solidFill>
                  <a:prstClr val="black"/>
                </a:solidFill>
              </a:rPr>
              <a:t>These developments are accelerating the paradigm shift away from a world run on fossil fuels.</a:t>
            </a:r>
            <a:r>
              <a:rPr lang="de-DE" sz="1200" baseline="0" dirty="0" smtClean="0">
                <a:solidFill>
                  <a:prstClr val="black"/>
                </a:solidFill>
              </a:rPr>
              <a:t> </a:t>
            </a:r>
            <a:r>
              <a:rPr lang="en-US" sz="1200" b="1" kern="1200" dirty="0" smtClean="0">
                <a:solidFill>
                  <a:schemeClr val="tx1"/>
                </a:solidFill>
                <a:effectLst/>
                <a:latin typeface="+mn-lt"/>
                <a:ea typeface="+mn-ea"/>
                <a:cs typeface="+mn-cs"/>
              </a:rPr>
              <a:t>However, the share of renewables in total final energy consumption is not growing as quickly as it needs to be. </a:t>
            </a:r>
          </a:p>
          <a:p>
            <a:pPr marL="0" marR="0" indent="0" algn="l" defTabSz="457200" rtl="0" eaLnBrk="1" fontAlgn="ctr"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Climate commitments can only</a:t>
            </a:r>
            <a:r>
              <a:rPr lang="en-GB" sz="1200" b="1" kern="1200" baseline="0" dirty="0" smtClean="0">
                <a:solidFill>
                  <a:schemeClr val="tx1"/>
                </a:solidFill>
                <a:effectLst/>
                <a:latin typeface="+mn-lt"/>
                <a:ea typeface="+mn-ea"/>
                <a:cs typeface="+mn-cs"/>
              </a:rPr>
              <a:t> be reached if</a:t>
            </a:r>
            <a:r>
              <a:rPr lang="en-GB" sz="1200" b="1" kern="1200" dirty="0" smtClean="0">
                <a:solidFill>
                  <a:schemeClr val="tx1"/>
                </a:solidFill>
                <a:effectLst/>
                <a:latin typeface="+mn-lt"/>
                <a:ea typeface="+mn-ea"/>
                <a:cs typeface="+mn-cs"/>
              </a:rPr>
              <a:t> the majority of remaining fossil fuel reserves are kept in the ground, and both renewable energy and energy efficiency will have to be scaled-up dramatically. </a:t>
            </a:r>
          </a:p>
          <a:p>
            <a:pPr marL="0" marR="0" indent="0" algn="l" defTabSz="457200" rtl="0" eaLnBrk="1" fontAlgn="ctr"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indent="0" algn="l" defTabSz="457200" rtl="0" eaLnBrk="1" fontAlgn="ctr"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accelerate the transition to a healthier, more-secure and climate-safe future, we therefore need to build a smarter, more flexible system that </a:t>
            </a:r>
            <a:r>
              <a:rPr lang="en-US" sz="1200" kern="1200" dirty="0" err="1" smtClean="0">
                <a:solidFill>
                  <a:schemeClr val="tx1"/>
                </a:solidFill>
                <a:effectLst/>
                <a:latin typeface="+mn-lt"/>
                <a:ea typeface="+mn-ea"/>
                <a:cs typeface="+mn-cs"/>
              </a:rPr>
              <a:t>maximises</a:t>
            </a:r>
            <a:r>
              <a:rPr lang="en-US" sz="1200" kern="1200" dirty="0" smtClean="0">
                <a:solidFill>
                  <a:schemeClr val="tx1"/>
                </a:solidFill>
                <a:effectLst/>
                <a:latin typeface="+mn-lt"/>
                <a:ea typeface="+mn-ea"/>
                <a:cs typeface="+mn-cs"/>
              </a:rPr>
              <a:t> the use of variable sources of renewable energy, and accommodates both centralised as well as </a:t>
            </a:r>
            <a:r>
              <a:rPr lang="en-US" sz="1200" kern="1200" dirty="0" err="1" smtClean="0">
                <a:solidFill>
                  <a:schemeClr val="tx1"/>
                </a:solidFill>
                <a:effectLst/>
                <a:latin typeface="+mn-lt"/>
                <a:ea typeface="+mn-ea"/>
                <a:cs typeface="+mn-cs"/>
              </a:rPr>
              <a:t>decentralised</a:t>
            </a:r>
            <a:r>
              <a:rPr lang="en-US" sz="1200" kern="1200" dirty="0" smtClean="0">
                <a:solidFill>
                  <a:schemeClr val="tx1"/>
                </a:solidFill>
                <a:effectLst/>
                <a:latin typeface="+mn-lt"/>
                <a:ea typeface="+mn-ea"/>
                <a:cs typeface="+mn-cs"/>
              </a:rPr>
              <a:t> and community-based generation. </a:t>
            </a:r>
            <a:endParaRPr lang="de-D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31</a:t>
            </a:fld>
            <a:endParaRPr lang="en-US"/>
          </a:p>
        </p:txBody>
      </p:sp>
    </p:spTree>
    <p:extLst>
      <p:ext uri="{BB962C8B-B14F-4D97-AF65-F5344CB8AC3E}">
        <p14:creationId xmlns:p14="http://schemas.microsoft.com/office/powerpoint/2010/main" val="2304907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33</a:t>
            </a:fld>
            <a:endParaRPr lang="en-US"/>
          </a:p>
        </p:txBody>
      </p:sp>
    </p:spTree>
    <p:extLst>
      <p:ext uri="{BB962C8B-B14F-4D97-AF65-F5344CB8AC3E}">
        <p14:creationId xmlns:p14="http://schemas.microsoft.com/office/powerpoint/2010/main" val="1100987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90"/>
          <p:cNvSpPr>
            <a:spLocks noGrp="1"/>
          </p:cNvSpPr>
          <p:nvPr>
            <p:ph type="body" idx="1"/>
          </p:nvPr>
        </p:nvSpPr>
        <p:spPr bwMode="auto">
          <a:noFill/>
        </p:spPr>
        <p:txBody>
          <a:bodyPr wrap="square" lIns="91425" tIns="91425" rIns="91425" bIns="91425" numCol="1" anchor="ctr" anchorCtr="0" compatLnSpc="1">
            <a:prstTxWarp prst="textNoShape">
              <a:avLst/>
            </a:prstTxWarp>
          </a:bodyPr>
          <a:lstStyle/>
          <a:p>
            <a:pPr eaLnBrk="1" hangingPunct="1">
              <a:spcBef>
                <a:spcPct val="0"/>
              </a:spcBef>
            </a:pPr>
            <a:endParaRPr lang="en-US" altLang="en-US" dirty="0" smtClean="0"/>
          </a:p>
        </p:txBody>
      </p:sp>
      <p:sp>
        <p:nvSpPr>
          <p:cNvPr id="18435" name="Shape 91"/>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p:spPr>
      </p:sp>
    </p:spTree>
    <p:extLst>
      <p:ext uri="{BB962C8B-B14F-4D97-AF65-F5344CB8AC3E}">
        <p14:creationId xmlns:p14="http://schemas.microsoft.com/office/powerpoint/2010/main" val="4056562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Shape 112"/>
          <p:cNvSpPr>
            <a:spLocks noGrp="1"/>
          </p:cNvSpPr>
          <p:nvPr>
            <p:ph type="body" idx="1"/>
          </p:nvPr>
        </p:nvSpPr>
        <p:spPr bwMode="auto">
          <a:noFill/>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mtClean="0"/>
          </a:p>
        </p:txBody>
      </p:sp>
      <p:sp>
        <p:nvSpPr>
          <p:cNvPr id="19459" name="Shape 11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p:spPr>
      </p:sp>
    </p:spTree>
    <p:extLst>
      <p:ext uri="{BB962C8B-B14F-4D97-AF65-F5344CB8AC3E}">
        <p14:creationId xmlns:p14="http://schemas.microsoft.com/office/powerpoint/2010/main" val="583736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36</a:t>
            </a:fld>
            <a:endParaRPr lang="en-US"/>
          </a:p>
        </p:txBody>
      </p:sp>
    </p:spTree>
    <p:extLst>
      <p:ext uri="{BB962C8B-B14F-4D97-AF65-F5344CB8AC3E}">
        <p14:creationId xmlns:p14="http://schemas.microsoft.com/office/powerpoint/2010/main" val="204947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2015, renewable energy provided an estimated 19.3% of global final energy consumption. </a:t>
            </a:r>
          </a:p>
          <a:p>
            <a:endParaRPr lang="en-US" dirty="0" smtClean="0"/>
          </a:p>
          <a:p>
            <a:r>
              <a:rPr lang="en-US" dirty="0" smtClean="0"/>
              <a:t>Of this total share, traditional biomass, used primarily for cooking and heating in remote and rural areas of developing countries, accounted for about 9.1%, and modern renewables (not including traditional biomass) </a:t>
            </a:r>
            <a:r>
              <a:rPr lang="en-US" dirty="0" smtClean="0">
                <a:solidFill>
                  <a:srgbClr val="FF0000"/>
                </a:solidFill>
              </a:rPr>
              <a:t>increased </a:t>
            </a:r>
            <a:r>
              <a:rPr lang="en-US" dirty="0" smtClean="0"/>
              <a:t>their share relative to 2014 to approximately 10.2%. </a:t>
            </a:r>
          </a:p>
          <a:p>
            <a:endParaRPr lang="en-US" dirty="0" smtClean="0"/>
          </a:p>
          <a:p>
            <a:r>
              <a:rPr lang="en-US" dirty="0" smtClean="0"/>
              <a:t>In 2015, hydropower accounted for an estimated 3.6% of total final energy consumption, other renewable power sources comprised 1.6%, renewable heat energy accounted for approximately 4.2%, and transport biofuels provided about 0.8%.</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4</a:t>
            </a:fld>
            <a:endParaRPr lang="en-US"/>
          </a:p>
        </p:txBody>
      </p:sp>
    </p:spTree>
    <p:extLst>
      <p:ext uri="{BB962C8B-B14F-4D97-AF65-F5344CB8AC3E}">
        <p14:creationId xmlns:p14="http://schemas.microsoft.com/office/powerpoint/2010/main" val="266546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world now adds more renewable power capacity annually than it adds (net) capacity from all fossil fuels combined.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2016, renewables accounted for an estimated nearly 62% of net additions to global power generating capacity, and represented far higher shares of capacity added in several countries around the world.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year’s end, renewables comprised an estimated 30% of the world’s power generating capacity – enough to supply an estimated 24.5% of global electricity</a:t>
            </a:r>
            <a:r>
              <a:rPr lang="en-US" sz="1200" kern="1200" baseline="0" dirty="0" smtClean="0">
                <a:solidFill>
                  <a:schemeClr val="tx1"/>
                </a:solidFill>
                <a:effectLst/>
                <a:latin typeface="+mn-lt"/>
                <a:ea typeface="+mn-ea"/>
                <a:cs typeface="+mn-cs"/>
              </a:rPr>
              <a:t> (up from 23.7 the year before)</a:t>
            </a:r>
            <a:r>
              <a:rPr lang="en-US" sz="1200" kern="1200" dirty="0" smtClean="0">
                <a:solidFill>
                  <a:schemeClr val="tx1"/>
                </a:solidFill>
                <a:effectLst/>
                <a:latin typeface="+mn-lt"/>
                <a:ea typeface="+mn-ea"/>
                <a:cs typeface="+mn-cs"/>
              </a:rPr>
              <a:t>, with hydropower providing about 16.6%.</a:t>
            </a:r>
            <a:endParaRPr lang="de-DE"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5</a:t>
            </a:fld>
            <a:endParaRPr lang="en-US"/>
          </a:p>
        </p:txBody>
      </p:sp>
    </p:spTree>
    <p:extLst>
      <p:ext uri="{BB962C8B-B14F-4D97-AF65-F5344CB8AC3E}">
        <p14:creationId xmlns:p14="http://schemas.microsoft.com/office/powerpoint/2010/main" val="412472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By the end of 2016, the top countries for total installed renewable electric capacity continued to be China, the United States, Brazil, Germany and Canada.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China was home to more than one-quarter of the world’s renewable power capacity – </a:t>
            </a:r>
            <a:r>
              <a:rPr lang="en-US" dirty="0" err="1" smtClean="0"/>
              <a:t>totalling</a:t>
            </a:r>
            <a:r>
              <a:rPr lang="en-US" dirty="0" smtClean="0"/>
              <a:t> approximately 564 GW, including about 305 GW of hydropower.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Considering only non-hydro  capacity, the top countries were China, the United States and Germany; they were followed by Japan, India and Italy, and by Spain and the United Kingdom (with about equal amounts of capacity by year’s end).</a:t>
            </a:r>
          </a:p>
        </p:txBody>
      </p:sp>
      <p:sp>
        <p:nvSpPr>
          <p:cNvPr id="4" name="Slide Number Placeholder 3"/>
          <p:cNvSpPr>
            <a:spLocks noGrp="1"/>
          </p:cNvSpPr>
          <p:nvPr>
            <p:ph type="sldNum" sz="quarter" idx="10"/>
          </p:nvPr>
        </p:nvSpPr>
        <p:spPr/>
        <p:txBody>
          <a:bodyPr/>
          <a:lstStyle/>
          <a:p>
            <a:fld id="{D5A455F8-C9B9-834C-8057-69D144C4088E}" type="slidenum">
              <a:rPr lang="en-US" smtClean="0"/>
              <a:pPr/>
              <a:t>6</a:t>
            </a:fld>
            <a:endParaRPr lang="en-US"/>
          </a:p>
        </p:txBody>
      </p:sp>
    </p:spTree>
    <p:extLst>
      <p:ext uri="{BB962C8B-B14F-4D97-AF65-F5344CB8AC3E}">
        <p14:creationId xmlns:p14="http://schemas.microsoft.com/office/powerpoint/2010/main" val="278235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Policy support specifically for renewable energy in 2016, as in past years, was focused mostly on power generation, whereas support for renewable technologies in the heating and cooling and transport sectors developed at a slower pace.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of year-end 2016, 126 countries had enacted power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policies.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68 countries worldwide had policy frameworks for renewable</a:t>
            </a:r>
            <a:r>
              <a:rPr lang="en-GB" sz="1200" kern="1200" baseline="0" dirty="0" smtClean="0">
                <a:solidFill>
                  <a:schemeClr val="tx1"/>
                </a:solidFill>
                <a:effectLst/>
                <a:latin typeface="+mn-lt"/>
                <a:ea typeface="+mn-ea"/>
                <a:cs typeface="+mn-cs"/>
              </a:rPr>
              <a:t> energy in the transport sector in place – an increase of only 2 countries from the previous year</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21 countries </a:t>
            </a:r>
            <a:r>
              <a:rPr lang="en-GB" sz="1200" kern="1200" dirty="0" smtClean="0">
                <a:solidFill>
                  <a:schemeClr val="tx1"/>
                </a:solidFill>
                <a:effectLst/>
                <a:latin typeface="+mn-lt"/>
                <a:ea typeface="+mn-ea"/>
                <a:cs typeface="+mn-cs"/>
              </a:rPr>
              <a:t>for renewable heating or cooling policies</a:t>
            </a:r>
            <a:r>
              <a:rPr lang="en-GB" sz="1200" kern="1200" baseline="0" dirty="0" smtClean="0">
                <a:solidFill>
                  <a:schemeClr val="tx1"/>
                </a:solidFill>
                <a:effectLst/>
                <a:latin typeface="+mn-lt"/>
                <a:ea typeface="+mn-ea"/>
                <a:cs typeface="+mn-cs"/>
              </a:rPr>
              <a:t> – the third year in a row that not a single new country has adopted a renewable heat obligation</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A455F8-C9B9-834C-8057-69D144C4088E}" type="slidenum">
              <a:rPr lang="en-US" smtClean="0"/>
              <a:pPr/>
              <a:t>7</a:t>
            </a:fld>
            <a:endParaRPr lang="en-US"/>
          </a:p>
        </p:txBody>
      </p:sp>
    </p:spTree>
    <p:extLst>
      <p:ext uri="{BB962C8B-B14F-4D97-AF65-F5344CB8AC3E}">
        <p14:creationId xmlns:p14="http://schemas.microsoft.com/office/powerpoint/2010/main" val="264314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renewable energy sector employed 9.8 million people in 2016 - a 1.1% increase over 2015. </a:t>
            </a:r>
          </a:p>
          <a:p>
            <a:endParaRPr lang="en-US" dirty="0" smtClean="0"/>
          </a:p>
          <a:p>
            <a:r>
              <a:rPr lang="en-US" dirty="0" smtClean="0"/>
              <a:t>Jobs in renewables, excluding large-scale hydropower, increased 2.8% to 8.3 million in 2016. </a:t>
            </a:r>
          </a:p>
          <a:p>
            <a:endParaRPr lang="en-US" dirty="0" smtClean="0"/>
          </a:p>
          <a:p>
            <a:r>
              <a:rPr lang="en-US" dirty="0" smtClean="0"/>
              <a:t>In some major markets, job losses followed policy changes, a decrease in investment and rising automation. </a:t>
            </a:r>
          </a:p>
          <a:p>
            <a:endParaRPr lang="en-US" dirty="0" smtClean="0"/>
          </a:p>
          <a:p>
            <a:r>
              <a:rPr lang="en-US" dirty="0" smtClean="0"/>
              <a:t>Even so, global employment numbers continued to rise due to record deployment of renewables, driven by falling prices and supportive policies in several markets. Solar PV was the largest employer, followed by biofuels, large-scale hydropower, wind energy and solar heating and cooling.</a:t>
            </a:r>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8</a:t>
            </a:fld>
            <a:endParaRPr lang="en-US"/>
          </a:p>
        </p:txBody>
      </p:sp>
    </p:spTree>
    <p:extLst>
      <p:ext uri="{BB962C8B-B14F-4D97-AF65-F5344CB8AC3E}">
        <p14:creationId xmlns:p14="http://schemas.microsoft.com/office/powerpoint/2010/main" val="73974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Global new investment in renewable power and fuels (not including hydropower projects larger than 50 MW) was USD 241.6 billion in 2016, as estimated by Bloomberg New Energy Finance (BNEF)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Although this represents a decrease of 23% compared to the previous year, the decline accompanied a record installation of renewable power capacity worldwide in 2016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Investment in renewable power and fuels has exceeded USD 200 billion per year for the past seven years.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Developing and emerging economies overtook developed countries in renewable energy investment for the first time in 2015, but developed countries retook the lead in 2016.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5A455F8-C9B9-834C-8057-69D144C4088E}" type="slidenum">
              <a:rPr lang="en-US" smtClean="0"/>
              <a:pPr/>
              <a:t>9</a:t>
            </a:fld>
            <a:endParaRPr lang="en-US"/>
          </a:p>
        </p:txBody>
      </p:sp>
    </p:spTree>
    <p:extLst>
      <p:ext uri="{BB962C8B-B14F-4D97-AF65-F5344CB8AC3E}">
        <p14:creationId xmlns:p14="http://schemas.microsoft.com/office/powerpoint/2010/main" val="2947059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90146"/>
            <a:ext cx="2904966" cy="146785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 name="Titel 1"/>
          <p:cNvSpPr>
            <a:spLocks noGrp="1"/>
          </p:cNvSpPr>
          <p:nvPr>
            <p:ph type="title"/>
          </p:nvPr>
        </p:nvSpPr>
        <p:spPr>
          <a:xfrm>
            <a:off x="606426" y="249654"/>
            <a:ext cx="7778750" cy="744608"/>
          </a:xfrm>
          <a:prstGeom prst="rect">
            <a:avLst/>
          </a:prstGeom>
        </p:spPr>
        <p:txBody>
          <a:bodyPr lIns="0" anchor="b"/>
          <a:lstStyle>
            <a:lvl1pPr algn="l">
              <a:defRPr sz="2600" b="1">
                <a:solidFill>
                  <a:schemeClr val="tx1"/>
                </a:solidFill>
              </a:defRPr>
            </a:lvl1pPr>
          </a:lstStyle>
          <a:p>
            <a:r>
              <a:rPr lang="de-DE"/>
              <a:t>Mastertitelformat bearbeiten</a:t>
            </a:r>
          </a:p>
        </p:txBody>
      </p:sp>
      <p:sp>
        <p:nvSpPr>
          <p:cNvPr id="4" name="Rechteck 3"/>
          <p:cNvSpPr/>
          <p:nvPr userDrawn="1"/>
        </p:nvSpPr>
        <p:spPr>
          <a:xfrm>
            <a:off x="0" y="1447800"/>
            <a:ext cx="8385174"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Bildplatzhalter 5"/>
          <p:cNvSpPr>
            <a:spLocks noGrp="1"/>
          </p:cNvSpPr>
          <p:nvPr>
            <p:ph type="pic" sz="quarter" idx="10"/>
          </p:nvPr>
        </p:nvSpPr>
        <p:spPr>
          <a:xfrm>
            <a:off x="0" y="1447800"/>
            <a:ext cx="8385174" cy="4635500"/>
          </a:xfrm>
          <a:prstGeom prst="rect">
            <a:avLst/>
          </a:prstGeom>
        </p:spPr>
        <p:txBody>
          <a:bodyPr vert="horz" anchor="ctr"/>
          <a:lstStyle>
            <a:lvl1pPr algn="ctr">
              <a:buFontTx/>
              <a:buNone/>
              <a:defRPr sz="1600"/>
            </a:lvl1pPr>
          </a:lstStyle>
          <a:p>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16" name="Rechteck 15"/>
          <p:cNvSpPr/>
          <p:nvPr userDrawn="1"/>
        </p:nvSpPr>
        <p:spPr>
          <a:xfrm>
            <a:off x="0" y="1447800"/>
            <a:ext cx="8385174"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haltsplatzhalter 25"/>
          <p:cNvSpPr>
            <a:spLocks noGrp="1"/>
          </p:cNvSpPr>
          <p:nvPr>
            <p:ph sz="quarter" idx="12"/>
          </p:nvPr>
        </p:nvSpPr>
        <p:spPr>
          <a:xfrm>
            <a:off x="4268788" y="1450975"/>
            <a:ext cx="4090987" cy="4635500"/>
          </a:xfrm>
          <a:prstGeom prst="rect">
            <a:avLst/>
          </a:prstGeom>
        </p:spPr>
        <p:txBody>
          <a:bodyPr vert="horz" lIns="324000" tIns="374400"/>
          <a:lstStyle>
            <a:lvl1pPr>
              <a:buClr>
                <a:srgbClr val="0077AE"/>
              </a:buClr>
              <a:buFont typeface="Lucida Grande"/>
              <a:buChar char="➜"/>
              <a:defRPr sz="1800" b="1"/>
            </a:lvl1pPr>
            <a:lvl2pPr marL="533400" indent="-177800">
              <a:buFont typeface="Arial"/>
              <a:buChar char="•"/>
              <a:defRPr sz="1600"/>
            </a:lvl2pPr>
            <a:lvl3pPr marL="723900" indent="-190500">
              <a:buFont typeface="Lucida Grande"/>
              <a:buChar char="-"/>
              <a:defRPr sz="1600"/>
            </a:lvl3pPr>
            <a:lvl4pPr>
              <a:defRPr sz="1600"/>
            </a:lvl4pPr>
            <a:lvl5pPr>
              <a:defRPr sz="1600"/>
            </a:lvl5pPr>
          </a:lstStyle>
          <a:p>
            <a:pPr lvl="0"/>
            <a:endParaRPr lang="de-DE"/>
          </a:p>
        </p:txBody>
      </p:sp>
      <p:sp>
        <p:nvSpPr>
          <p:cNvPr id="9" name="Titel 1"/>
          <p:cNvSpPr>
            <a:spLocks noGrp="1"/>
          </p:cNvSpPr>
          <p:nvPr>
            <p:ph type="title"/>
          </p:nvPr>
        </p:nvSpPr>
        <p:spPr>
          <a:xfrm>
            <a:off x="606426" y="249654"/>
            <a:ext cx="7778750" cy="744608"/>
          </a:xfrm>
          <a:prstGeom prst="rect">
            <a:avLst/>
          </a:prstGeom>
        </p:spPr>
        <p:txBody>
          <a:bodyPr lIns="0" anchor="b"/>
          <a:lstStyle>
            <a:lvl1pPr algn="l">
              <a:defRPr sz="2600" b="1">
                <a:solidFill>
                  <a:schemeClr val="tx1"/>
                </a:solidFill>
              </a:defRPr>
            </a:lvl1pPr>
          </a:lstStyle>
          <a:p>
            <a:r>
              <a:rPr lang="de-DE"/>
              <a:t>Mastertitelformat bearbeiten</a:t>
            </a:r>
          </a:p>
        </p:txBody>
      </p:sp>
      <p:sp>
        <p:nvSpPr>
          <p:cNvPr id="13" name="Textplatzhalter 12"/>
          <p:cNvSpPr>
            <a:spLocks noGrp="1"/>
          </p:cNvSpPr>
          <p:nvPr>
            <p:ph type="body" sz="quarter" idx="10"/>
          </p:nvPr>
        </p:nvSpPr>
        <p:spPr>
          <a:xfrm>
            <a:off x="601662" y="1778009"/>
            <a:ext cx="3509963" cy="1612891"/>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a:t>Zweite Ebene</a:t>
            </a:r>
          </a:p>
          <a:p>
            <a:pPr lvl="2"/>
            <a:r>
              <a:rPr lang="de-DE"/>
              <a:t>Dritte Ebene</a:t>
            </a: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90146"/>
            <a:ext cx="2904966" cy="146785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5" name="Rechteck 14"/>
          <p:cNvSpPr/>
          <p:nvPr userDrawn="1"/>
        </p:nvSpPr>
        <p:spPr>
          <a:xfrm>
            <a:off x="4268788" y="1447800"/>
            <a:ext cx="4111625"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p:cNvSpPr/>
          <p:nvPr userDrawn="1"/>
        </p:nvSpPr>
        <p:spPr>
          <a:xfrm>
            <a:off x="0" y="1447800"/>
            <a:ext cx="4111625"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itel 1"/>
          <p:cNvSpPr>
            <a:spLocks noGrp="1"/>
          </p:cNvSpPr>
          <p:nvPr>
            <p:ph type="title"/>
          </p:nvPr>
        </p:nvSpPr>
        <p:spPr>
          <a:xfrm>
            <a:off x="606426" y="249654"/>
            <a:ext cx="7778750" cy="744608"/>
          </a:xfrm>
          <a:prstGeom prst="rect">
            <a:avLst/>
          </a:prstGeom>
        </p:spPr>
        <p:txBody>
          <a:bodyPr lIns="0" anchor="b"/>
          <a:lstStyle>
            <a:lvl1pPr algn="l">
              <a:defRPr sz="2600" b="1">
                <a:solidFill>
                  <a:schemeClr val="tx1"/>
                </a:solidFill>
              </a:defRPr>
            </a:lvl1pPr>
          </a:lstStyle>
          <a:p>
            <a:r>
              <a:rPr lang="de-DE"/>
              <a:t>Mastertitelformat bearbeiten</a:t>
            </a:r>
          </a:p>
        </p:txBody>
      </p:sp>
      <p:sp>
        <p:nvSpPr>
          <p:cNvPr id="20" name="Textplatzhalter 12"/>
          <p:cNvSpPr>
            <a:spLocks noGrp="1"/>
          </p:cNvSpPr>
          <p:nvPr>
            <p:ph type="body" sz="quarter" idx="10"/>
          </p:nvPr>
        </p:nvSpPr>
        <p:spPr>
          <a:xfrm>
            <a:off x="601663" y="1778009"/>
            <a:ext cx="3336688" cy="3825747"/>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a:t>Zweite Ebene</a:t>
            </a:r>
          </a:p>
          <a:p>
            <a:pPr lvl="2"/>
            <a:r>
              <a:rPr lang="de-DE"/>
              <a:t>Dritte Ebene</a:t>
            </a:r>
          </a:p>
        </p:txBody>
      </p:sp>
      <p:sp>
        <p:nvSpPr>
          <p:cNvPr id="26" name="Inhaltsplatzhalter 25"/>
          <p:cNvSpPr>
            <a:spLocks noGrp="1"/>
          </p:cNvSpPr>
          <p:nvPr>
            <p:ph sz="quarter" idx="12"/>
          </p:nvPr>
        </p:nvSpPr>
        <p:spPr>
          <a:xfrm>
            <a:off x="4268788" y="1450975"/>
            <a:ext cx="4090987" cy="4635500"/>
          </a:xfrm>
          <a:prstGeom prst="rect">
            <a:avLst/>
          </a:prstGeom>
        </p:spPr>
        <p:txBody>
          <a:bodyPr vert="horz" lIns="324000" tIns="374400"/>
          <a:lstStyle>
            <a:lvl1pPr>
              <a:buClr>
                <a:srgbClr val="0077AE"/>
              </a:buClr>
              <a:buFont typeface="Lucida Grande"/>
              <a:buChar char="➜"/>
              <a:defRPr sz="1800" b="1"/>
            </a:lvl1pPr>
            <a:lvl2pPr marL="533400" indent="-177800">
              <a:buFont typeface="Arial"/>
              <a:buChar char="•"/>
              <a:defRPr sz="1600"/>
            </a:lvl2pPr>
            <a:lvl3pPr marL="723900" indent="-190500">
              <a:buFont typeface="Lucida Grande"/>
              <a:buChar char="-"/>
              <a:defRPr sz="1600"/>
            </a:lvl3pPr>
            <a:lvl4pPr>
              <a:defRPr sz="1600"/>
            </a:lvl4pPr>
            <a:lvl5pPr>
              <a:defRPr sz="1600"/>
            </a:lvl5pPr>
          </a:lstStyle>
          <a:p>
            <a:pPr lvl="0"/>
            <a:r>
              <a:rPr lang="de-DE"/>
              <a:t>Mastertextformat bearbeiten</a:t>
            </a:r>
          </a:p>
          <a:p>
            <a:pPr lvl="1"/>
            <a:r>
              <a:rPr lang="de-DE"/>
              <a:t>Zweite Ebene</a:t>
            </a:r>
          </a:p>
          <a:p>
            <a:pPr lvl="2"/>
            <a:r>
              <a:rPr lang="de-DE"/>
              <a:t>Dritte Ebene</a:t>
            </a:r>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90146"/>
            <a:ext cx="2904966" cy="146785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4" name="Rechteck 13"/>
          <p:cNvSpPr/>
          <p:nvPr userDrawn="1"/>
        </p:nvSpPr>
        <p:spPr>
          <a:xfrm>
            <a:off x="0" y="1447800"/>
            <a:ext cx="3664193"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itel 1"/>
          <p:cNvSpPr>
            <a:spLocks noGrp="1"/>
          </p:cNvSpPr>
          <p:nvPr>
            <p:ph type="title"/>
          </p:nvPr>
        </p:nvSpPr>
        <p:spPr>
          <a:xfrm>
            <a:off x="606426" y="249654"/>
            <a:ext cx="7778750" cy="744608"/>
          </a:xfrm>
          <a:prstGeom prst="rect">
            <a:avLst/>
          </a:prstGeom>
        </p:spPr>
        <p:txBody>
          <a:bodyPr lIns="0" anchor="b"/>
          <a:lstStyle>
            <a:lvl1pPr algn="l">
              <a:defRPr sz="2600" b="1">
                <a:solidFill>
                  <a:schemeClr val="tx1"/>
                </a:solidFill>
              </a:defRPr>
            </a:lvl1pPr>
          </a:lstStyle>
          <a:p>
            <a:r>
              <a:rPr lang="de-DE"/>
              <a:t>Mastertitelformat bearbeiten</a:t>
            </a:r>
          </a:p>
        </p:txBody>
      </p:sp>
      <p:sp>
        <p:nvSpPr>
          <p:cNvPr id="20" name="Textplatzhalter 12"/>
          <p:cNvSpPr>
            <a:spLocks noGrp="1"/>
          </p:cNvSpPr>
          <p:nvPr>
            <p:ph type="body" sz="quarter" idx="10"/>
          </p:nvPr>
        </p:nvSpPr>
        <p:spPr>
          <a:xfrm>
            <a:off x="601663" y="1778009"/>
            <a:ext cx="2909855" cy="3825747"/>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a:t>Zweite Ebene</a:t>
            </a:r>
          </a:p>
          <a:p>
            <a:pPr lvl="2"/>
            <a:r>
              <a:rPr lang="de-DE"/>
              <a:t>Dritte Ebene</a:t>
            </a:r>
          </a:p>
        </p:txBody>
      </p:sp>
      <p:pic>
        <p:nvPicPr>
          <p:cNvPr id="6" name="Bild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90146"/>
            <a:ext cx="2904966" cy="14678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60:40)">
    <p:spTree>
      <p:nvGrpSpPr>
        <p:cNvPr id="1" name=""/>
        <p:cNvGrpSpPr/>
        <p:nvPr/>
      </p:nvGrpSpPr>
      <p:grpSpPr>
        <a:xfrm>
          <a:off x="0" y="0"/>
          <a:ext cx="0" cy="0"/>
          <a:chOff x="0" y="0"/>
          <a:chExt cx="0" cy="0"/>
        </a:xfrm>
      </p:grpSpPr>
      <p:sp>
        <p:nvSpPr>
          <p:cNvPr id="15" name="Rechteck 14"/>
          <p:cNvSpPr/>
          <p:nvPr userDrawn="1"/>
        </p:nvSpPr>
        <p:spPr>
          <a:xfrm>
            <a:off x="5017927" y="1447800"/>
            <a:ext cx="3367250"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p:cNvSpPr/>
          <p:nvPr userDrawn="1"/>
        </p:nvSpPr>
        <p:spPr>
          <a:xfrm>
            <a:off x="1" y="1447800"/>
            <a:ext cx="4924978"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 </a:t>
            </a:r>
          </a:p>
        </p:txBody>
      </p:sp>
      <p:sp>
        <p:nvSpPr>
          <p:cNvPr id="17" name="Bildplatzhalter 16"/>
          <p:cNvSpPr>
            <a:spLocks noGrp="1"/>
          </p:cNvSpPr>
          <p:nvPr>
            <p:ph type="pic" sz="quarter" idx="10"/>
          </p:nvPr>
        </p:nvSpPr>
        <p:spPr>
          <a:xfrm>
            <a:off x="5026894" y="1447799"/>
            <a:ext cx="3358283" cy="4638675"/>
          </a:xfrm>
          <a:prstGeom prst="rect">
            <a:avLst/>
          </a:prstGeom>
          <a:noFill/>
        </p:spPr>
        <p:txBody>
          <a:bodyPr vert="horz" anchor="ctr"/>
          <a:lstStyle>
            <a:lvl1pPr algn="ctr">
              <a:buFontTx/>
              <a:buNone/>
              <a:defRPr sz="2000"/>
            </a:lvl1pPr>
          </a:lstStyle>
          <a:p>
            <a:endParaRPr lang="de-DE"/>
          </a:p>
        </p:txBody>
      </p:sp>
      <p:sp>
        <p:nvSpPr>
          <p:cNvPr id="19" name="Titel 1"/>
          <p:cNvSpPr>
            <a:spLocks noGrp="1"/>
          </p:cNvSpPr>
          <p:nvPr>
            <p:ph type="title"/>
          </p:nvPr>
        </p:nvSpPr>
        <p:spPr>
          <a:xfrm>
            <a:off x="606426" y="249654"/>
            <a:ext cx="7778750" cy="744608"/>
          </a:xfrm>
          <a:prstGeom prst="rect">
            <a:avLst/>
          </a:prstGeom>
        </p:spPr>
        <p:txBody>
          <a:bodyPr lIns="0" anchor="b"/>
          <a:lstStyle>
            <a:lvl1pPr algn="l">
              <a:defRPr sz="2600" b="1">
                <a:solidFill>
                  <a:schemeClr val="tx1"/>
                </a:solidFill>
              </a:defRPr>
            </a:lvl1pPr>
          </a:lstStyle>
          <a:p>
            <a:r>
              <a:rPr lang="de-DE"/>
              <a:t>Mastertitelformat bearbeiten</a:t>
            </a:r>
          </a:p>
        </p:txBody>
      </p:sp>
      <p:sp>
        <p:nvSpPr>
          <p:cNvPr id="20" name="Textplatzhalter 12"/>
          <p:cNvSpPr>
            <a:spLocks noGrp="1"/>
          </p:cNvSpPr>
          <p:nvPr>
            <p:ph type="body" sz="quarter" idx="11"/>
          </p:nvPr>
        </p:nvSpPr>
        <p:spPr>
          <a:xfrm>
            <a:off x="601662" y="1778009"/>
            <a:ext cx="3928867" cy="3825747"/>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a:t>Zweite Ebene</a:t>
            </a:r>
          </a:p>
          <a:p>
            <a:pPr lvl="2"/>
            <a:r>
              <a:rPr lang="de-DE"/>
              <a:t>Dritte Ebene</a:t>
            </a:r>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90146"/>
            <a:ext cx="2904966" cy="146785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third two thirds">
    <p:spTree>
      <p:nvGrpSpPr>
        <p:cNvPr id="1" name=""/>
        <p:cNvGrpSpPr/>
        <p:nvPr/>
      </p:nvGrpSpPr>
      <p:grpSpPr>
        <a:xfrm>
          <a:off x="0" y="0"/>
          <a:ext cx="0" cy="0"/>
          <a:chOff x="0" y="0"/>
          <a:chExt cx="0" cy="0"/>
        </a:xfrm>
      </p:grpSpPr>
      <p:sp>
        <p:nvSpPr>
          <p:cNvPr id="12" name="Rechteck 11"/>
          <p:cNvSpPr/>
          <p:nvPr userDrawn="1"/>
        </p:nvSpPr>
        <p:spPr>
          <a:xfrm>
            <a:off x="3146585" y="1447800"/>
            <a:ext cx="5238590"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userDrawn="1"/>
        </p:nvSpPr>
        <p:spPr>
          <a:xfrm>
            <a:off x="0" y="1447800"/>
            <a:ext cx="2989422" cy="4638675"/>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2"/>
          <p:cNvSpPr>
            <a:spLocks noGrp="1"/>
          </p:cNvSpPr>
          <p:nvPr>
            <p:ph type="body" sz="quarter" idx="11"/>
          </p:nvPr>
        </p:nvSpPr>
        <p:spPr>
          <a:xfrm>
            <a:off x="601663" y="1778009"/>
            <a:ext cx="2237946" cy="3825747"/>
          </a:xfrm>
          <a:prstGeom prst="rect">
            <a:avLst/>
          </a:prstGeom>
        </p:spPr>
        <p:txBody>
          <a:bodyPr vert="horz" lIns="0"/>
          <a:lstStyle>
            <a:lvl1pPr>
              <a:buClr>
                <a:srgbClr val="0077AE"/>
              </a:buClr>
              <a:buSzPct val="100000"/>
              <a:buFont typeface="Lucida Grande"/>
              <a:buChar char="➜"/>
              <a:defRPr sz="1600" b="1"/>
            </a:lvl1pPr>
            <a:lvl2pPr marL="534988" indent="-177800">
              <a:buClr>
                <a:schemeClr val="tx1"/>
              </a:buClr>
              <a:buFont typeface="Arial"/>
              <a:buChar char="•"/>
              <a:defRPr sz="1400" b="0" i="0">
                <a:solidFill>
                  <a:srgbClr val="000000"/>
                </a:solidFill>
                <a:latin typeface="+mn-lt"/>
              </a:defRPr>
            </a:lvl2pPr>
            <a:lvl3pPr marL="720725" indent="-185738">
              <a:buClr>
                <a:schemeClr val="tx1"/>
              </a:buClr>
              <a:buFont typeface="Lucida Grande"/>
              <a:buChar char="-"/>
              <a:defRPr sz="14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a:t>Zweite Ebene</a:t>
            </a:r>
          </a:p>
          <a:p>
            <a:pPr lvl="2"/>
            <a:r>
              <a:rPr lang="de-DE"/>
              <a:t>Dritte Ebene</a:t>
            </a:r>
          </a:p>
        </p:txBody>
      </p:sp>
      <p:sp>
        <p:nvSpPr>
          <p:cNvPr id="19" name="Titel 1"/>
          <p:cNvSpPr>
            <a:spLocks noGrp="1"/>
          </p:cNvSpPr>
          <p:nvPr>
            <p:ph type="title"/>
          </p:nvPr>
        </p:nvSpPr>
        <p:spPr>
          <a:xfrm>
            <a:off x="606426" y="249654"/>
            <a:ext cx="7778750" cy="744608"/>
          </a:xfrm>
          <a:prstGeom prst="rect">
            <a:avLst/>
          </a:prstGeom>
        </p:spPr>
        <p:txBody>
          <a:bodyPr lIns="0" anchor="b"/>
          <a:lstStyle>
            <a:lvl1pPr algn="l">
              <a:defRPr sz="2600" b="1">
                <a:solidFill>
                  <a:schemeClr val="tx1"/>
                </a:solidFill>
              </a:defRPr>
            </a:lvl1pPr>
          </a:lstStyle>
          <a:p>
            <a:r>
              <a:rPr lang="de-DE"/>
              <a:t>Mastertitelformat bearbeiten</a:t>
            </a:r>
          </a:p>
        </p:txBody>
      </p:sp>
      <p:sp>
        <p:nvSpPr>
          <p:cNvPr id="20" name="Inhaltsplatzhalter 25"/>
          <p:cNvSpPr>
            <a:spLocks noGrp="1"/>
          </p:cNvSpPr>
          <p:nvPr>
            <p:ph sz="quarter" idx="13"/>
          </p:nvPr>
        </p:nvSpPr>
        <p:spPr>
          <a:xfrm>
            <a:off x="3146585" y="1450975"/>
            <a:ext cx="5238590" cy="4635500"/>
          </a:xfrm>
          <a:prstGeom prst="rect">
            <a:avLst/>
          </a:prstGeom>
        </p:spPr>
        <p:txBody>
          <a:bodyPr vert="horz" lIns="324000" tIns="374400"/>
          <a:lstStyle>
            <a:lvl1pPr>
              <a:buClr>
                <a:srgbClr val="0077AE"/>
              </a:buClr>
              <a:buFont typeface="Lucida Grande"/>
              <a:buChar char="➜"/>
              <a:defRPr sz="1600" b="1"/>
            </a:lvl1pPr>
            <a:lvl2pPr marL="533400" indent="-177800">
              <a:buFont typeface="Arial"/>
              <a:buChar char="•"/>
              <a:defRPr sz="1400"/>
            </a:lvl2pPr>
            <a:lvl3pPr marL="723900" indent="-190500">
              <a:buFont typeface="Lucida Grande"/>
              <a:buChar char="-"/>
              <a:defRPr sz="1400"/>
            </a:lvl3pPr>
            <a:lvl4pPr>
              <a:defRPr sz="1600"/>
            </a:lvl4pPr>
            <a:lvl5pPr>
              <a:defRPr sz="1600"/>
            </a:lvl5pPr>
          </a:lstStyle>
          <a:p>
            <a:pPr lvl="0"/>
            <a:r>
              <a:rPr lang="de-DE"/>
              <a:t>Mastertextformat bearbeiten</a:t>
            </a:r>
          </a:p>
          <a:p>
            <a:pPr lvl="1"/>
            <a:r>
              <a:rPr lang="de-DE"/>
              <a:t>Zweite Ebene</a:t>
            </a:r>
          </a:p>
          <a:p>
            <a:pPr lvl="2"/>
            <a:r>
              <a:rPr lang="de-DE"/>
              <a:t>Dritte Ebene</a:t>
            </a:r>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90146"/>
            <a:ext cx="2904966" cy="146785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908050"/>
            <a:ext cx="6480175" cy="7207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68313" y="1916113"/>
            <a:ext cx="8229600" cy="44656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56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06924"/>
          </a:xfrm>
        </p:spPr>
        <p:txBody>
          <a:bodyPr anchor="t">
            <a:normAutofit/>
          </a:bodyPr>
          <a:lstStyle>
            <a:lvl1pPr algn="ctr">
              <a:defRPr sz="1800" b="1" cap="all">
                <a:solidFill>
                  <a:schemeClr val="bg1"/>
                </a:solidFill>
              </a:defRPr>
            </a:lvl1pPr>
          </a:lstStyle>
          <a:p>
            <a:r>
              <a:rPr lang="de-DE"/>
              <a:t>Mastertitelformat bearbeiten</a:t>
            </a:r>
          </a:p>
        </p:txBody>
      </p:sp>
      <p:sp>
        <p:nvSpPr>
          <p:cNvPr id="3" name="Inhaltsplatzhalter 2"/>
          <p:cNvSpPr>
            <a:spLocks noGrp="1"/>
          </p:cNvSpPr>
          <p:nvPr>
            <p:ph idx="1"/>
          </p:nvPr>
        </p:nvSpPr>
        <p:spPr>
          <a:xfrm>
            <a:off x="457200" y="1107212"/>
            <a:ext cx="8229600" cy="5018951"/>
          </a:xfrm>
        </p:spPr>
        <p:txBody>
          <a:bodyPr>
            <a:normAutofit/>
          </a:bodyPr>
          <a:lstStyle>
            <a:lvl1pPr marL="179388" indent="-179388">
              <a:defRPr sz="1600">
                <a:solidFill>
                  <a:schemeClr val="bg1"/>
                </a:solidFill>
              </a:defRPr>
            </a:lvl1pPr>
            <a:lvl2pPr marL="358775" indent="-179388">
              <a:buFontTx/>
              <a:buNone/>
              <a:defRPr sz="1600">
                <a:solidFill>
                  <a:schemeClr val="bg1"/>
                </a:solidFill>
              </a:defRPr>
            </a:lvl2pPr>
            <a:lvl3pPr marL="358775" indent="-179388">
              <a:defRPr sz="1600">
                <a:solidFill>
                  <a:schemeClr val="bg1"/>
                </a:solidFill>
              </a:defRPr>
            </a:lvl3pPr>
            <a:lvl4pPr marL="628650" indent="-266700">
              <a:buFontTx/>
              <a:buNone/>
              <a:defRPr sz="1600">
                <a:solidFill>
                  <a:schemeClr val="bg1"/>
                </a:solidFill>
              </a:defRPr>
            </a:lvl4pPr>
            <a:lvl5pPr marL="628650" indent="-266700">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oliennummernplatzhalter 5"/>
          <p:cNvSpPr>
            <a:spLocks noGrp="1"/>
          </p:cNvSpPr>
          <p:nvPr>
            <p:ph type="sldNum" sz="quarter" idx="4"/>
          </p:nvPr>
        </p:nvSpPr>
        <p:spPr>
          <a:xfrm>
            <a:off x="130214" y="6380773"/>
            <a:ext cx="1530481" cy="365125"/>
          </a:xfrm>
          <a:prstGeom prst="rect">
            <a:avLst/>
          </a:prstGeom>
        </p:spPr>
        <p:txBody>
          <a:bodyPr anchor="b"/>
          <a:lstStyle>
            <a:lvl1pPr>
              <a:defRPr sz="1000"/>
            </a:lvl1pPr>
          </a:lstStyle>
          <a:p>
            <a:fld id="{BC5F9DED-7124-D447-91B4-52009E79BB80}" type="slidenum">
              <a:rPr lang="de-DE"/>
              <a:pPr/>
              <a:t>‹#›</a:t>
            </a:fld>
            <a:endParaRPr lang="de-DE"/>
          </a:p>
        </p:txBody>
      </p:sp>
      <p:sp>
        <p:nvSpPr>
          <p:cNvPr id="14" name="Fußzeilenplatzhalter 4"/>
          <p:cNvSpPr>
            <a:spLocks noGrp="1"/>
          </p:cNvSpPr>
          <p:nvPr>
            <p:ph type="ftr" sz="quarter" idx="3"/>
          </p:nvPr>
        </p:nvSpPr>
        <p:spPr>
          <a:xfrm>
            <a:off x="1823509" y="6380772"/>
            <a:ext cx="5437962" cy="365125"/>
          </a:xfrm>
          <a:prstGeom prst="rect">
            <a:avLst/>
          </a:prstGeom>
        </p:spPr>
        <p:txBody>
          <a:bodyPr anchor="b"/>
          <a:lstStyle>
            <a:lvl1pPr algn="ctr">
              <a:defRPr sz="1000"/>
            </a:lvl1pPr>
          </a:lstStyle>
          <a:p>
            <a:endParaRPr lang="de-DE"/>
          </a:p>
        </p:txBody>
      </p:sp>
      <p:pic>
        <p:nvPicPr>
          <p:cNvPr id="8" name="Bild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083764"/>
            <a:ext cx="9144000" cy="766562"/>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92" r:id="rId2"/>
    <p:sldLayoutId id="2147483688" r:id="rId3"/>
    <p:sldLayoutId id="2147483689" r:id="rId4"/>
    <p:sldLayoutId id="2147483693" r:id="rId5"/>
    <p:sldLayoutId id="2147483691" r:id="rId6"/>
    <p:sldLayoutId id="2147483690" r:id="rId7"/>
    <p:sldLayoutId id="2147483694"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p:cNvSpPr/>
          <p:nvPr userDrawn="1"/>
        </p:nvSpPr>
        <p:spPr>
          <a:xfrm>
            <a:off x="0" y="0"/>
            <a:ext cx="9144000" cy="6858000"/>
          </a:xfrm>
          <a:prstGeom prst="rect">
            <a:avLst/>
          </a:prstGeom>
          <a:solidFill>
            <a:srgbClr val="00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www.ren21.net/wpcontent/uploads/2017/06/178399_GSR_2017_Full_Report_0621_Opt.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2381" y="770028"/>
            <a:ext cx="6480175" cy="720725"/>
          </a:xfrm>
        </p:spPr>
        <p:txBody>
          <a:bodyPr/>
          <a:lstStyle/>
          <a:p>
            <a:r>
              <a:rPr lang="en-US" sz="6000" dirty="0" smtClean="0"/>
              <a:t>Renewables 2017 </a:t>
            </a:r>
            <a:br>
              <a:rPr lang="en-US" sz="6000" dirty="0" smtClean="0"/>
            </a:br>
            <a:r>
              <a:rPr lang="en-US" sz="6000" dirty="0" smtClean="0"/>
              <a:t/>
            </a:r>
            <a:br>
              <a:rPr lang="en-US" sz="6000" dirty="0" smtClean="0"/>
            </a:br>
            <a:r>
              <a:rPr lang="en-US" dirty="0" smtClean="0"/>
              <a:t>REN 21 Global Status Report</a:t>
            </a:r>
            <a:br>
              <a:rPr lang="en-US" dirty="0" smtClean="0"/>
            </a:br>
            <a:endParaRPr lang="en-US" dirty="0"/>
          </a:p>
        </p:txBody>
      </p:sp>
      <p:pic>
        <p:nvPicPr>
          <p:cNvPr id="4"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848" y="3863869"/>
            <a:ext cx="3208052" cy="22695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feld 6"/>
          <p:cNvSpPr txBox="1"/>
          <p:nvPr/>
        </p:nvSpPr>
        <p:spPr>
          <a:xfrm>
            <a:off x="7362556" y="6110570"/>
            <a:ext cx="2009173" cy="553998"/>
          </a:xfrm>
          <a:prstGeom prst="rect">
            <a:avLst/>
          </a:prstGeom>
          <a:noFill/>
        </p:spPr>
        <p:txBody>
          <a:bodyPr wrap="square" rtlCol="0" anchor="b">
            <a:spAutoFit/>
          </a:bodyPr>
          <a:lstStyle/>
          <a:p>
            <a:r>
              <a:rPr lang="de-DE" sz="1400" b="1" dirty="0" smtClean="0"/>
              <a:t>7 June 2017</a:t>
            </a:r>
          </a:p>
          <a:p>
            <a:r>
              <a:rPr lang="de-DE" sz="1600" b="1" dirty="0" smtClean="0"/>
              <a:t> </a:t>
            </a:r>
            <a:endParaRPr lang="de-DE" sz="1600" dirty="0"/>
          </a:p>
        </p:txBody>
      </p:sp>
      <p:sp>
        <p:nvSpPr>
          <p:cNvPr id="6" name="TextBox 5"/>
          <p:cNvSpPr txBox="1"/>
          <p:nvPr/>
        </p:nvSpPr>
        <p:spPr>
          <a:xfrm>
            <a:off x="989351" y="5187240"/>
            <a:ext cx="3717561" cy="1200329"/>
          </a:xfrm>
          <a:prstGeom prst="rect">
            <a:avLst/>
          </a:prstGeom>
          <a:noFill/>
        </p:spPr>
        <p:txBody>
          <a:bodyPr wrap="square" rtlCol="0">
            <a:spAutoFit/>
          </a:bodyPr>
          <a:lstStyle/>
          <a:p>
            <a:r>
              <a:rPr lang="en-US" dirty="0">
                <a:hlinkClick r:id="rId4"/>
              </a:rPr>
              <a:t>http</a:t>
            </a:r>
            <a:r>
              <a:rPr lang="en-US" dirty="0" smtClean="0">
                <a:hlinkClick r:id="rId4"/>
              </a:rPr>
              <a:t>://www.ren21.net/wpcontent/uploads/2017/06/178399_GSR_2017_Full_Report_0621_Opt.pdf</a:t>
            </a:r>
            <a:endParaRPr lang="en-US" dirty="0" smtClean="0"/>
          </a:p>
          <a:p>
            <a:endParaRPr lang="en-US" dirty="0"/>
          </a:p>
        </p:txBody>
      </p:sp>
    </p:spTree>
    <p:extLst>
      <p:ext uri="{BB962C8B-B14F-4D97-AF65-F5344CB8AC3E}">
        <p14:creationId xmlns:p14="http://schemas.microsoft.com/office/powerpoint/2010/main" val="3584510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6462" y="1575833"/>
            <a:ext cx="1634783" cy="2435772"/>
          </a:xfrm>
        </p:spPr>
        <p:txBody>
          <a:bodyPr/>
          <a:lstStyle/>
          <a:p>
            <a:pPr marL="0" indent="0">
              <a:buNone/>
            </a:pPr>
            <a:r>
              <a:rPr lang="en-US" b="0" dirty="0" smtClean="0"/>
              <a:t>Biomass accounted for </a:t>
            </a:r>
            <a:r>
              <a:rPr lang="en-US" dirty="0" smtClean="0"/>
              <a:t>14.1% </a:t>
            </a:r>
            <a:r>
              <a:rPr lang="en-US" b="0" dirty="0" smtClean="0"/>
              <a:t>of total final energy consumption</a:t>
            </a:r>
          </a:p>
          <a:p>
            <a:endParaRPr lang="en-US" dirty="0"/>
          </a:p>
          <a:p>
            <a:endParaRPr lang="en-US" dirty="0"/>
          </a:p>
        </p:txBody>
      </p:sp>
      <p:sp>
        <p:nvSpPr>
          <p:cNvPr id="5" name="Title 4"/>
          <p:cNvSpPr>
            <a:spLocks noGrp="1"/>
          </p:cNvSpPr>
          <p:nvPr>
            <p:ph type="title"/>
          </p:nvPr>
        </p:nvSpPr>
        <p:spPr/>
        <p:txBody>
          <a:bodyPr/>
          <a:lstStyle/>
          <a:p>
            <a:r>
              <a:rPr lang="en-US" dirty="0" smtClean="0"/>
              <a:t>Biomass Energy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389" y="1574431"/>
            <a:ext cx="6095634" cy="4406433"/>
          </a:xfrm>
          <a:prstGeom prst="rect">
            <a:avLst/>
          </a:prstGeom>
        </p:spPr>
      </p:pic>
    </p:spTree>
    <p:extLst>
      <p:ext uri="{BB962C8B-B14F-4D97-AF65-F5344CB8AC3E}">
        <p14:creationId xmlns:p14="http://schemas.microsoft.com/office/powerpoint/2010/main" val="508144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5323" y="1548310"/>
            <a:ext cx="1828168" cy="3727244"/>
          </a:xfrm>
        </p:spPr>
        <p:txBody>
          <a:bodyPr/>
          <a:lstStyle/>
          <a:p>
            <a:pPr marL="0" indent="0">
              <a:buNone/>
            </a:pPr>
            <a:r>
              <a:rPr lang="en-US" b="0" dirty="0"/>
              <a:t>The </a:t>
            </a:r>
            <a:r>
              <a:rPr lang="en-US" b="0" dirty="0" smtClean="0"/>
              <a:t>United States had the most geothermal </a:t>
            </a:r>
            <a:r>
              <a:rPr lang="en-US" b="0" dirty="0"/>
              <a:t>power generating capacity at the end of 2016 </a:t>
            </a:r>
            <a:r>
              <a:rPr lang="en-US" b="0" dirty="0" smtClean="0"/>
              <a:t>with </a:t>
            </a:r>
            <a:r>
              <a:rPr lang="en-US" dirty="0" smtClean="0"/>
              <a:t>3.6 GW</a:t>
            </a:r>
            <a:endParaRPr lang="en-US" b="0" dirty="0" smtClean="0"/>
          </a:p>
        </p:txBody>
      </p:sp>
      <p:sp>
        <p:nvSpPr>
          <p:cNvPr id="6" name="Titel 1"/>
          <p:cNvSpPr>
            <a:spLocks noGrp="1"/>
          </p:cNvSpPr>
          <p:nvPr>
            <p:ph type="title"/>
          </p:nvPr>
        </p:nvSpPr>
        <p:spPr>
          <a:xfrm>
            <a:off x="606426" y="249654"/>
            <a:ext cx="7778750" cy="744608"/>
          </a:xfrm>
        </p:spPr>
        <p:txBody>
          <a:bodyPr/>
          <a:lstStyle/>
          <a:p>
            <a:r>
              <a:rPr lang="de-DE" dirty="0" smtClean="0"/>
              <a:t>Geothermal Power and Heat</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098" y="1546722"/>
            <a:ext cx="6095634" cy="4406433"/>
          </a:xfrm>
          <a:prstGeom prst="rect">
            <a:avLst/>
          </a:prstGeom>
        </p:spPr>
      </p:pic>
    </p:spTree>
    <p:extLst>
      <p:ext uri="{BB962C8B-B14F-4D97-AF65-F5344CB8AC3E}">
        <p14:creationId xmlns:p14="http://schemas.microsoft.com/office/powerpoint/2010/main" val="1330115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6181" y="1590965"/>
            <a:ext cx="2005772" cy="1769490"/>
          </a:xfrm>
        </p:spPr>
        <p:txBody>
          <a:bodyPr/>
          <a:lstStyle/>
          <a:p>
            <a:pPr marL="0" indent="0">
              <a:buNone/>
            </a:pPr>
            <a:r>
              <a:rPr lang="en-US" b="0" dirty="0" smtClean="0"/>
              <a:t>Total global hydropower capacity increased to </a:t>
            </a:r>
            <a:r>
              <a:rPr lang="en-US" dirty="0" smtClean="0"/>
              <a:t>1,096 GW</a:t>
            </a:r>
          </a:p>
          <a:p>
            <a:endParaRPr lang="en-US" dirty="0" smtClean="0"/>
          </a:p>
          <a:p>
            <a:pPr marL="0" indent="0">
              <a:buNone/>
            </a:pPr>
            <a:r>
              <a:rPr lang="en-US" b="0" dirty="0" smtClean="0"/>
              <a:t>Global hydropower generation reached </a:t>
            </a:r>
            <a:r>
              <a:rPr lang="en-US" dirty="0" smtClean="0"/>
              <a:t>4,102 </a:t>
            </a:r>
            <a:r>
              <a:rPr lang="en-US" dirty="0" err="1" smtClean="0"/>
              <a:t>TWh</a:t>
            </a:r>
            <a:r>
              <a:rPr lang="en-US" dirty="0"/>
              <a:t> </a:t>
            </a:r>
            <a:r>
              <a:rPr lang="en-US" b="0" dirty="0" smtClean="0"/>
              <a:t>– up by 3.2% over 2015</a:t>
            </a:r>
            <a:endParaRPr lang="en-US" b="0" dirty="0"/>
          </a:p>
        </p:txBody>
      </p:sp>
      <p:sp>
        <p:nvSpPr>
          <p:cNvPr id="6" name="Titel 1"/>
          <p:cNvSpPr>
            <a:spLocks noGrp="1"/>
          </p:cNvSpPr>
          <p:nvPr>
            <p:ph type="title"/>
          </p:nvPr>
        </p:nvSpPr>
        <p:spPr/>
        <p:txBody>
          <a:bodyPr/>
          <a:lstStyle/>
          <a:p>
            <a:r>
              <a:rPr lang="de-DE" dirty="0" smtClean="0"/>
              <a:t>Hydropower</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953" y="1560577"/>
            <a:ext cx="6095634" cy="4406433"/>
          </a:xfrm>
          <a:prstGeom prst="rect">
            <a:avLst/>
          </a:prstGeom>
        </p:spPr>
      </p:pic>
    </p:spTree>
    <p:extLst>
      <p:ext uri="{BB962C8B-B14F-4D97-AF65-F5344CB8AC3E}">
        <p14:creationId xmlns:p14="http://schemas.microsoft.com/office/powerpoint/2010/main" val="557505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69682" y="1574276"/>
            <a:ext cx="1828800" cy="3704733"/>
          </a:xfrm>
        </p:spPr>
        <p:txBody>
          <a:bodyPr/>
          <a:lstStyle/>
          <a:p>
            <a:pPr marL="0" indent="0">
              <a:buNone/>
            </a:pPr>
            <a:r>
              <a:rPr lang="en-US" dirty="0" smtClean="0"/>
              <a:t>25 GW </a:t>
            </a:r>
            <a:r>
              <a:rPr lang="en-US" b="0" dirty="0" smtClean="0"/>
              <a:t>of </a:t>
            </a:r>
            <a:r>
              <a:rPr lang="en-US" b="0" dirty="0"/>
              <a:t>new hydropower capacity </a:t>
            </a:r>
            <a:r>
              <a:rPr lang="en-US" b="0" dirty="0" smtClean="0"/>
              <a:t>was commissioned in 2016</a:t>
            </a:r>
          </a:p>
          <a:p>
            <a:endParaRPr lang="en-US" b="0" dirty="0" smtClean="0"/>
          </a:p>
          <a:p>
            <a:pPr marL="0" indent="0">
              <a:buNone/>
            </a:pPr>
            <a:r>
              <a:rPr lang="en-US" b="0" dirty="0" smtClean="0"/>
              <a:t>More </a:t>
            </a:r>
            <a:r>
              <a:rPr lang="en-US" b="0" dirty="0"/>
              <a:t>than </a:t>
            </a:r>
            <a:r>
              <a:rPr lang="en-US" dirty="0" smtClean="0"/>
              <a:t>one-third </a:t>
            </a:r>
            <a:r>
              <a:rPr lang="en-US" b="0" dirty="0"/>
              <a:t>of new </a:t>
            </a:r>
            <a:r>
              <a:rPr lang="en-US" b="0" dirty="0" smtClean="0"/>
              <a:t>capacity commissioned </a:t>
            </a:r>
            <a:r>
              <a:rPr lang="en-US" b="0" dirty="0"/>
              <a:t>in </a:t>
            </a:r>
            <a:r>
              <a:rPr lang="en-US" dirty="0" smtClean="0"/>
              <a:t>China</a:t>
            </a:r>
            <a:endParaRPr lang="en-US" b="0" dirty="0"/>
          </a:p>
        </p:txBody>
      </p:sp>
      <p:sp>
        <p:nvSpPr>
          <p:cNvPr id="8" name="Titel 1"/>
          <p:cNvSpPr>
            <a:spLocks noGrp="1"/>
          </p:cNvSpPr>
          <p:nvPr>
            <p:ph type="title"/>
          </p:nvPr>
        </p:nvSpPr>
        <p:spPr>
          <a:xfrm>
            <a:off x="606426" y="249654"/>
            <a:ext cx="7778750" cy="744608"/>
          </a:xfrm>
        </p:spPr>
        <p:txBody>
          <a:bodyPr/>
          <a:lstStyle/>
          <a:p>
            <a:r>
              <a:rPr lang="de-DE" dirty="0" smtClean="0"/>
              <a:t>Hydropower</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952" y="1519014"/>
            <a:ext cx="6095634" cy="4406433"/>
          </a:xfrm>
          <a:prstGeom prst="rect">
            <a:avLst/>
          </a:prstGeom>
        </p:spPr>
      </p:pic>
    </p:spTree>
    <p:extLst>
      <p:ext uri="{BB962C8B-B14F-4D97-AF65-F5344CB8AC3E}">
        <p14:creationId xmlns:p14="http://schemas.microsoft.com/office/powerpoint/2010/main" val="2974141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6920" y="1540105"/>
            <a:ext cx="2047456" cy="3487918"/>
          </a:xfrm>
        </p:spPr>
        <p:txBody>
          <a:bodyPr/>
          <a:lstStyle/>
          <a:p>
            <a:pPr marL="0" indent="0">
              <a:buNone/>
            </a:pPr>
            <a:r>
              <a:rPr lang="en-US" dirty="0" smtClean="0"/>
              <a:t>75 GW</a:t>
            </a:r>
            <a:r>
              <a:rPr lang="en-US" b="0" dirty="0" smtClean="0"/>
              <a:t> </a:t>
            </a:r>
            <a:r>
              <a:rPr lang="en-US" b="0" dirty="0"/>
              <a:t>of solar PV capacity was added </a:t>
            </a:r>
            <a:r>
              <a:rPr lang="en-US" b="0" dirty="0" smtClean="0"/>
              <a:t>worldwide</a:t>
            </a:r>
          </a:p>
          <a:p>
            <a:endParaRPr lang="en-US" b="0" dirty="0"/>
          </a:p>
          <a:p>
            <a:pPr marL="0" indent="0">
              <a:buNone/>
            </a:pPr>
            <a:r>
              <a:rPr lang="en-US" b="0" dirty="0" smtClean="0"/>
              <a:t>Global </a:t>
            </a:r>
            <a:r>
              <a:rPr lang="en-US" b="0" dirty="0"/>
              <a:t>solar PV capacity </a:t>
            </a:r>
            <a:r>
              <a:rPr lang="en-US" b="0" dirty="0" smtClean="0"/>
              <a:t>totaled</a:t>
            </a:r>
            <a:br>
              <a:rPr lang="en-US" b="0" dirty="0" smtClean="0"/>
            </a:br>
            <a:r>
              <a:rPr lang="en-US" dirty="0" smtClean="0"/>
              <a:t>303 GW</a:t>
            </a:r>
          </a:p>
          <a:p>
            <a:endParaRPr lang="en-US" dirty="0"/>
          </a:p>
        </p:txBody>
      </p:sp>
      <p:sp>
        <p:nvSpPr>
          <p:cNvPr id="5" name="Titel 1"/>
          <p:cNvSpPr>
            <a:spLocks noGrp="1"/>
          </p:cNvSpPr>
          <p:nvPr>
            <p:ph type="title"/>
          </p:nvPr>
        </p:nvSpPr>
        <p:spPr>
          <a:xfrm>
            <a:off x="606426" y="249654"/>
            <a:ext cx="7778750" cy="744608"/>
          </a:xfrm>
        </p:spPr>
        <p:txBody>
          <a:bodyPr/>
          <a:lstStyle/>
          <a:p>
            <a:r>
              <a:rPr lang="de-DE" dirty="0" smtClean="0"/>
              <a:t>Solar PV</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376" y="1540105"/>
            <a:ext cx="6095634" cy="4406433"/>
          </a:xfrm>
          <a:prstGeom prst="rect">
            <a:avLst/>
          </a:prstGeom>
        </p:spPr>
      </p:pic>
    </p:spTree>
    <p:extLst>
      <p:ext uri="{BB962C8B-B14F-4D97-AF65-F5344CB8AC3E}">
        <p14:creationId xmlns:p14="http://schemas.microsoft.com/office/powerpoint/2010/main" val="3191885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133" y="1593131"/>
            <a:ext cx="2109213" cy="3157978"/>
          </a:xfrm>
        </p:spPr>
        <p:txBody>
          <a:bodyPr/>
          <a:lstStyle/>
          <a:p>
            <a:pPr marL="0" indent="0">
              <a:buNone/>
            </a:pPr>
            <a:r>
              <a:rPr lang="en-US" b="0" dirty="0"/>
              <a:t>By </a:t>
            </a:r>
            <a:r>
              <a:rPr lang="en-US" b="0" dirty="0" smtClean="0"/>
              <a:t>end-2016:</a:t>
            </a:r>
          </a:p>
          <a:p>
            <a:r>
              <a:rPr lang="en-US" b="0" dirty="0" smtClean="0"/>
              <a:t>Every </a:t>
            </a:r>
            <a:r>
              <a:rPr lang="en-US" b="0" dirty="0"/>
              <a:t>continent had installed at least </a:t>
            </a:r>
            <a:r>
              <a:rPr lang="en-US" dirty="0"/>
              <a:t>1 </a:t>
            </a:r>
            <a:r>
              <a:rPr lang="en-US" dirty="0" smtClean="0"/>
              <a:t>GW</a:t>
            </a:r>
          </a:p>
          <a:p>
            <a:r>
              <a:rPr lang="en-US" b="0" dirty="0"/>
              <a:t>A</a:t>
            </a:r>
            <a:r>
              <a:rPr lang="en-US" b="0" dirty="0" smtClean="0"/>
              <a:t>t </a:t>
            </a:r>
            <a:r>
              <a:rPr lang="en-US" b="0" dirty="0"/>
              <a:t>least 24 countries </a:t>
            </a:r>
            <a:r>
              <a:rPr lang="en-US" b="0" dirty="0" smtClean="0"/>
              <a:t>had</a:t>
            </a:r>
            <a:br>
              <a:rPr lang="en-US" b="0" dirty="0" smtClean="0"/>
            </a:br>
            <a:r>
              <a:rPr lang="en-US" dirty="0" smtClean="0"/>
              <a:t>1 </a:t>
            </a:r>
            <a:r>
              <a:rPr lang="en-US" dirty="0"/>
              <a:t>GW</a:t>
            </a:r>
            <a:r>
              <a:rPr lang="en-US" b="0" dirty="0"/>
              <a:t> or more of </a:t>
            </a:r>
            <a:r>
              <a:rPr lang="en-US" b="0" dirty="0" smtClean="0"/>
              <a:t>capacity</a:t>
            </a:r>
          </a:p>
          <a:p>
            <a:r>
              <a:rPr lang="en-US" b="0" dirty="0"/>
              <a:t>A</a:t>
            </a:r>
            <a:r>
              <a:rPr lang="en-US" b="0" dirty="0" smtClean="0"/>
              <a:t>t </a:t>
            </a:r>
            <a:r>
              <a:rPr lang="en-US" b="0" dirty="0"/>
              <a:t>least 114 countries had more </a:t>
            </a:r>
            <a:r>
              <a:rPr lang="en-US" b="0" dirty="0" smtClean="0"/>
              <a:t>than</a:t>
            </a:r>
            <a:br>
              <a:rPr lang="en-US" b="0" dirty="0" smtClean="0"/>
            </a:br>
            <a:r>
              <a:rPr lang="en-US" dirty="0" smtClean="0"/>
              <a:t>10 MW</a:t>
            </a:r>
            <a:endParaRPr lang="en-US" dirty="0"/>
          </a:p>
          <a:p>
            <a:endParaRPr lang="en-US" b="0" dirty="0"/>
          </a:p>
        </p:txBody>
      </p:sp>
      <p:sp>
        <p:nvSpPr>
          <p:cNvPr id="6" name="Titel 1"/>
          <p:cNvSpPr>
            <a:spLocks noGrp="1"/>
          </p:cNvSpPr>
          <p:nvPr>
            <p:ph type="title"/>
          </p:nvPr>
        </p:nvSpPr>
        <p:spPr>
          <a:xfrm>
            <a:off x="606426" y="249654"/>
            <a:ext cx="7778750" cy="744608"/>
          </a:xfrm>
        </p:spPr>
        <p:txBody>
          <a:bodyPr/>
          <a:lstStyle/>
          <a:p>
            <a:r>
              <a:rPr lang="de-DE" dirty="0" smtClean="0"/>
              <a:t>Solar PV</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376" y="1553753"/>
            <a:ext cx="6095634" cy="4406433"/>
          </a:xfrm>
          <a:prstGeom prst="rect">
            <a:avLst/>
          </a:prstGeom>
        </p:spPr>
      </p:pic>
    </p:spTree>
    <p:extLst>
      <p:ext uri="{BB962C8B-B14F-4D97-AF65-F5344CB8AC3E}">
        <p14:creationId xmlns:p14="http://schemas.microsoft.com/office/powerpoint/2010/main" val="1300810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272602" y="1688568"/>
            <a:ext cx="1878441" cy="3157978"/>
          </a:xfrm>
        </p:spPr>
        <p:txBody>
          <a:bodyPr/>
          <a:lstStyle/>
          <a:p>
            <a:pPr marL="0" indent="0">
              <a:buNone/>
            </a:pPr>
            <a:r>
              <a:rPr lang="en-US" b="0" dirty="0"/>
              <a:t>Top 5 markets for solar PV accounted for about </a:t>
            </a:r>
            <a:r>
              <a:rPr lang="en-US" dirty="0"/>
              <a:t>85% </a:t>
            </a:r>
            <a:r>
              <a:rPr lang="en-US" b="0" dirty="0"/>
              <a:t>of additions</a:t>
            </a:r>
          </a:p>
          <a:p>
            <a:r>
              <a:rPr lang="en-US" b="0" dirty="0"/>
              <a:t>China</a:t>
            </a:r>
          </a:p>
          <a:p>
            <a:r>
              <a:rPr lang="en-US" b="0" dirty="0"/>
              <a:t>United States</a:t>
            </a:r>
          </a:p>
          <a:p>
            <a:r>
              <a:rPr lang="en-US" b="0" dirty="0"/>
              <a:t>Japan</a:t>
            </a:r>
          </a:p>
          <a:p>
            <a:r>
              <a:rPr lang="en-US" b="0" dirty="0"/>
              <a:t>India</a:t>
            </a:r>
          </a:p>
          <a:p>
            <a:r>
              <a:rPr lang="en-US" b="0" dirty="0"/>
              <a:t>United Kingdom</a:t>
            </a:r>
          </a:p>
          <a:p>
            <a:endParaRPr lang="en-US" dirty="0"/>
          </a:p>
        </p:txBody>
      </p:sp>
      <p:sp>
        <p:nvSpPr>
          <p:cNvPr id="6" name="Titel 1"/>
          <p:cNvSpPr>
            <a:spLocks noGrp="1"/>
          </p:cNvSpPr>
          <p:nvPr>
            <p:ph type="title"/>
          </p:nvPr>
        </p:nvSpPr>
        <p:spPr>
          <a:xfrm>
            <a:off x="606426" y="249654"/>
            <a:ext cx="7778750" cy="744608"/>
          </a:xfrm>
        </p:spPr>
        <p:txBody>
          <a:bodyPr/>
          <a:lstStyle/>
          <a:p>
            <a:r>
              <a:rPr lang="de-DE" dirty="0" smtClean="0"/>
              <a:t>Solar PV</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043" y="1512810"/>
            <a:ext cx="6095634" cy="4406433"/>
          </a:xfrm>
          <a:prstGeom prst="rect">
            <a:avLst/>
          </a:prstGeom>
        </p:spPr>
      </p:pic>
    </p:spTree>
    <p:extLst>
      <p:ext uri="{BB962C8B-B14F-4D97-AF65-F5344CB8AC3E}">
        <p14:creationId xmlns:p14="http://schemas.microsoft.com/office/powerpoint/2010/main" val="106132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5736" y="1536569"/>
            <a:ext cx="1868724" cy="1300899"/>
          </a:xfrm>
        </p:spPr>
        <p:txBody>
          <a:bodyPr/>
          <a:lstStyle/>
          <a:p>
            <a:pPr marL="0" indent="0">
              <a:buNone/>
            </a:pPr>
            <a:r>
              <a:rPr lang="en-US" b="0" dirty="0" smtClean="0"/>
              <a:t>China added</a:t>
            </a:r>
            <a:br>
              <a:rPr lang="en-US" b="0" dirty="0" smtClean="0"/>
            </a:br>
            <a:r>
              <a:rPr lang="en-US" dirty="0" smtClean="0"/>
              <a:t>34.5 </a:t>
            </a:r>
            <a:r>
              <a:rPr lang="en-US" dirty="0"/>
              <a:t>GW </a:t>
            </a:r>
            <a:r>
              <a:rPr lang="en-US" b="0" dirty="0"/>
              <a:t>(up 126% over </a:t>
            </a:r>
            <a:r>
              <a:rPr lang="en-US" b="0" dirty="0" smtClean="0"/>
              <a:t>2015), increasing </a:t>
            </a:r>
            <a:r>
              <a:rPr lang="en-US" b="0" dirty="0"/>
              <a:t>its </a:t>
            </a:r>
            <a:r>
              <a:rPr lang="en-US" b="0" dirty="0" smtClean="0"/>
              <a:t>total </a:t>
            </a:r>
            <a:r>
              <a:rPr lang="en-US" b="0" dirty="0"/>
              <a:t>solar PV </a:t>
            </a:r>
            <a:r>
              <a:rPr lang="en-US" b="0" dirty="0" smtClean="0"/>
              <a:t>capacity </a:t>
            </a:r>
            <a:r>
              <a:rPr lang="en-US" b="0" dirty="0"/>
              <a:t>45% </a:t>
            </a:r>
            <a:r>
              <a:rPr lang="en-US" b="0" dirty="0" smtClean="0"/>
              <a:t>to </a:t>
            </a:r>
            <a:r>
              <a:rPr lang="en-US" dirty="0"/>
              <a:t>77.4 GW</a:t>
            </a:r>
            <a:r>
              <a:rPr lang="en-US" b="0" dirty="0"/>
              <a:t>, </a:t>
            </a:r>
            <a:r>
              <a:rPr lang="en-US" b="0" dirty="0" smtClean="0"/>
              <a:t>far more </a:t>
            </a:r>
            <a:r>
              <a:rPr lang="en-US" b="0" dirty="0"/>
              <a:t>than </a:t>
            </a:r>
            <a:r>
              <a:rPr lang="en-US" b="0" dirty="0" smtClean="0"/>
              <a:t>that </a:t>
            </a:r>
            <a:r>
              <a:rPr lang="en-US" b="0" dirty="0"/>
              <a:t>of </a:t>
            </a:r>
            <a:r>
              <a:rPr lang="en-US" b="0" dirty="0" smtClean="0"/>
              <a:t>any other country</a:t>
            </a:r>
          </a:p>
          <a:p>
            <a:endParaRPr lang="en-US" b="0" dirty="0"/>
          </a:p>
          <a:p>
            <a:endParaRPr lang="en-US" b="0" dirty="0"/>
          </a:p>
          <a:p>
            <a:endParaRPr lang="en-US" b="0" dirty="0"/>
          </a:p>
          <a:p>
            <a:endParaRPr lang="en-US" dirty="0"/>
          </a:p>
        </p:txBody>
      </p:sp>
      <p:sp>
        <p:nvSpPr>
          <p:cNvPr id="6" name="Titel 1"/>
          <p:cNvSpPr>
            <a:spLocks noGrp="1"/>
          </p:cNvSpPr>
          <p:nvPr>
            <p:ph type="title"/>
          </p:nvPr>
        </p:nvSpPr>
        <p:spPr>
          <a:xfrm>
            <a:off x="606426" y="249654"/>
            <a:ext cx="7778750" cy="744608"/>
          </a:xfrm>
        </p:spPr>
        <p:txBody>
          <a:bodyPr/>
          <a:lstStyle/>
          <a:p>
            <a:r>
              <a:rPr lang="de-DE" dirty="0" smtClean="0"/>
              <a:t>Solar PV</a:t>
            </a:r>
            <a:endParaRPr lang="de-D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23" y="1540105"/>
            <a:ext cx="6095634" cy="4406433"/>
          </a:xfrm>
          <a:prstGeom prst="rect">
            <a:avLst/>
          </a:prstGeom>
        </p:spPr>
      </p:pic>
    </p:spTree>
    <p:extLst>
      <p:ext uri="{BB962C8B-B14F-4D97-AF65-F5344CB8AC3E}">
        <p14:creationId xmlns:p14="http://schemas.microsoft.com/office/powerpoint/2010/main" val="3067863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364" y="1592687"/>
            <a:ext cx="1735323" cy="3877324"/>
          </a:xfrm>
        </p:spPr>
        <p:txBody>
          <a:bodyPr/>
          <a:lstStyle/>
          <a:p>
            <a:pPr marL="0" indent="0">
              <a:buNone/>
            </a:pPr>
            <a:r>
              <a:rPr lang="en-US" b="0" dirty="0" smtClean="0"/>
              <a:t>Demand is expanding </a:t>
            </a:r>
            <a:r>
              <a:rPr lang="en-US" b="0" dirty="0"/>
              <a:t>rapidly for </a:t>
            </a:r>
            <a:r>
              <a:rPr lang="en-US" dirty="0"/>
              <a:t>off-grid solar PV</a:t>
            </a:r>
            <a:r>
              <a:rPr lang="en-US" b="0" dirty="0"/>
              <a:t>, </a:t>
            </a:r>
            <a:r>
              <a:rPr lang="en-US" b="0" dirty="0" smtClean="0"/>
              <a:t>but capacity </a:t>
            </a:r>
            <a:r>
              <a:rPr lang="en-US" b="0" dirty="0"/>
              <a:t>of </a:t>
            </a:r>
            <a:r>
              <a:rPr lang="en-US" dirty="0"/>
              <a:t>grid-connected systems</a:t>
            </a:r>
            <a:r>
              <a:rPr lang="en-US" b="0" dirty="0"/>
              <a:t> is rising more </a:t>
            </a:r>
            <a:r>
              <a:rPr lang="en-US" b="0" dirty="0" smtClean="0"/>
              <a:t>quickly</a:t>
            </a:r>
          </a:p>
          <a:p>
            <a:pPr marL="0" indent="0">
              <a:buNone/>
            </a:pPr>
            <a:endParaRPr lang="en-US" b="0" dirty="0" smtClean="0"/>
          </a:p>
          <a:p>
            <a:endParaRPr lang="en-US" b="0" dirty="0"/>
          </a:p>
        </p:txBody>
      </p:sp>
      <p:sp>
        <p:nvSpPr>
          <p:cNvPr id="6" name="Titel 1"/>
          <p:cNvSpPr>
            <a:spLocks noGrp="1"/>
          </p:cNvSpPr>
          <p:nvPr>
            <p:ph type="title"/>
          </p:nvPr>
        </p:nvSpPr>
        <p:spPr>
          <a:xfrm>
            <a:off x="606426" y="249654"/>
            <a:ext cx="7778750" cy="744608"/>
          </a:xfrm>
        </p:spPr>
        <p:txBody>
          <a:bodyPr/>
          <a:lstStyle/>
          <a:p>
            <a:r>
              <a:rPr lang="de-DE" dirty="0" smtClean="0"/>
              <a:t>Solar PV</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784" y="1571642"/>
            <a:ext cx="6095634" cy="4406433"/>
          </a:xfrm>
          <a:prstGeom prst="rect">
            <a:avLst/>
          </a:prstGeom>
        </p:spPr>
      </p:pic>
    </p:spTree>
    <p:extLst>
      <p:ext uri="{BB962C8B-B14F-4D97-AF65-F5344CB8AC3E}">
        <p14:creationId xmlns:p14="http://schemas.microsoft.com/office/powerpoint/2010/main" val="4003468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6044" y="1553753"/>
            <a:ext cx="2018332" cy="3085483"/>
          </a:xfrm>
        </p:spPr>
        <p:txBody>
          <a:bodyPr/>
          <a:lstStyle/>
          <a:p>
            <a:pPr marL="0" indent="0">
              <a:buNone/>
            </a:pPr>
            <a:r>
              <a:rPr lang="en-US" dirty="0" smtClean="0"/>
              <a:t>110 </a:t>
            </a:r>
            <a:r>
              <a:rPr lang="en-US" dirty="0"/>
              <a:t>MW </a:t>
            </a:r>
            <a:r>
              <a:rPr lang="en-US" b="0" dirty="0" smtClean="0"/>
              <a:t>of capacity came </a:t>
            </a:r>
            <a:r>
              <a:rPr lang="en-US" b="0" dirty="0"/>
              <a:t>online in </a:t>
            </a:r>
            <a:r>
              <a:rPr lang="en-US" b="0" dirty="0" smtClean="0"/>
              <a:t>2016</a:t>
            </a:r>
          </a:p>
          <a:p>
            <a:pPr marL="0" indent="0">
              <a:buNone/>
            </a:pPr>
            <a:endParaRPr lang="en-US" b="0" dirty="0" smtClean="0"/>
          </a:p>
          <a:p>
            <a:pPr marL="0" indent="0">
              <a:buNone/>
            </a:pPr>
            <a:r>
              <a:rPr lang="en-US" b="0" dirty="0" smtClean="0"/>
              <a:t>Total global capacity: </a:t>
            </a:r>
            <a:r>
              <a:rPr lang="en-US" dirty="0" smtClean="0"/>
              <a:t>4.8 GW</a:t>
            </a:r>
          </a:p>
          <a:p>
            <a:pPr marL="0" indent="0">
              <a:buNone/>
            </a:pPr>
            <a:endParaRPr lang="en-US" dirty="0" smtClean="0"/>
          </a:p>
          <a:p>
            <a:pPr marL="0" indent="0">
              <a:buNone/>
            </a:pPr>
            <a:r>
              <a:rPr lang="en-US" dirty="0" smtClean="0"/>
              <a:t>900 </a:t>
            </a:r>
            <a:r>
              <a:rPr lang="en-US" dirty="0"/>
              <a:t>MW </a:t>
            </a:r>
            <a:r>
              <a:rPr lang="en-US" b="0" dirty="0"/>
              <a:t>expected to enter operation during the course of 2017</a:t>
            </a:r>
          </a:p>
        </p:txBody>
      </p:sp>
      <p:sp>
        <p:nvSpPr>
          <p:cNvPr id="5" name="Title 4"/>
          <p:cNvSpPr>
            <a:spLocks noGrp="1"/>
          </p:cNvSpPr>
          <p:nvPr>
            <p:ph type="title"/>
          </p:nvPr>
        </p:nvSpPr>
        <p:spPr/>
        <p:txBody>
          <a:bodyPr/>
          <a:lstStyle/>
          <a:p>
            <a:r>
              <a:rPr lang="de-DE" dirty="0"/>
              <a:t>Concentrating Solar Thermal Power (CSP)</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376" y="1553753"/>
            <a:ext cx="6095634" cy="4406433"/>
          </a:xfrm>
          <a:prstGeom prst="rect">
            <a:avLst/>
          </a:prstGeom>
        </p:spPr>
      </p:pic>
    </p:spTree>
    <p:extLst>
      <p:ext uri="{BB962C8B-B14F-4D97-AF65-F5344CB8AC3E}">
        <p14:creationId xmlns:p14="http://schemas.microsoft.com/office/powerpoint/2010/main" val="875183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6"/>
          <p:cNvSpPr txBox="1"/>
          <p:nvPr/>
        </p:nvSpPr>
        <p:spPr>
          <a:xfrm>
            <a:off x="670461" y="263803"/>
            <a:ext cx="7897688" cy="892552"/>
          </a:xfrm>
          <a:prstGeom prst="rect">
            <a:avLst/>
          </a:prstGeom>
          <a:noFill/>
        </p:spPr>
        <p:txBody>
          <a:bodyPr wrap="square" rtlCol="0">
            <a:spAutoFit/>
          </a:bodyPr>
          <a:lstStyle/>
          <a:p>
            <a:r>
              <a:rPr lang="en-US" sz="2600" b="1" dirty="0">
                <a:cs typeface="Century Gothic"/>
              </a:rPr>
              <a:t>REN21 </a:t>
            </a:r>
            <a:r>
              <a:rPr lang="en-US" sz="2600" dirty="0">
                <a:cs typeface="Century Gothic"/>
              </a:rPr>
              <a:t>is </a:t>
            </a:r>
            <a:r>
              <a:rPr lang="en-US" sz="2600" dirty="0" smtClean="0">
                <a:cs typeface="Century Gothic"/>
              </a:rPr>
              <a:t>a </a:t>
            </a:r>
            <a:r>
              <a:rPr lang="en-US" sz="2600" b="1" dirty="0" smtClean="0">
                <a:cs typeface="Century Gothic"/>
              </a:rPr>
              <a:t>global</a:t>
            </a:r>
            <a:r>
              <a:rPr lang="en-US" sz="2600" dirty="0" smtClean="0">
                <a:cs typeface="Century Gothic"/>
              </a:rPr>
              <a:t> </a:t>
            </a:r>
            <a:r>
              <a:rPr lang="en-US" sz="2600" b="1" dirty="0">
                <a:cs typeface="Century Gothic"/>
              </a:rPr>
              <a:t>multi stakeholder network </a:t>
            </a:r>
            <a:r>
              <a:rPr lang="en-US" sz="2600" dirty="0">
                <a:cs typeface="Century Gothic"/>
              </a:rPr>
              <a:t>dedicated to the rapid uptake of </a:t>
            </a:r>
            <a:r>
              <a:rPr lang="en-US" sz="2600" b="1" dirty="0">
                <a:cs typeface="Century Gothic"/>
              </a:rPr>
              <a:t>renewable energy worldwide.</a:t>
            </a:r>
          </a:p>
        </p:txBody>
      </p:sp>
      <p:sp>
        <p:nvSpPr>
          <p:cNvPr id="6" name="Rectangle 5"/>
          <p:cNvSpPr/>
          <p:nvPr/>
        </p:nvSpPr>
        <p:spPr>
          <a:xfrm>
            <a:off x="130213" y="3892457"/>
            <a:ext cx="2319845" cy="1600438"/>
          </a:xfrm>
          <a:prstGeom prst="rect">
            <a:avLst/>
          </a:prstGeom>
        </p:spPr>
        <p:txBody>
          <a:bodyPr wrap="square">
            <a:spAutoFit/>
          </a:bodyPr>
          <a:lstStyle/>
          <a:p>
            <a:pPr marL="177800" indent="-177800">
              <a:buClr>
                <a:srgbClr val="FF9900"/>
              </a:buClr>
              <a:defRPr/>
            </a:pPr>
            <a:r>
              <a:rPr lang="en-GB" b="1" dirty="0" smtClean="0">
                <a:latin typeface="Century Gothic" panose="020B0502020202020204" pitchFamily="34" charset="0"/>
              </a:rPr>
              <a:t>I</a:t>
            </a:r>
            <a:r>
              <a:rPr lang="en-GB" b="1" dirty="0" smtClean="0"/>
              <a:t>ndustry Associations:</a:t>
            </a:r>
          </a:p>
          <a:p>
            <a:pPr algn="just">
              <a:buClr>
                <a:srgbClr val="FF9900"/>
              </a:buClr>
              <a:defRPr/>
            </a:pPr>
            <a:r>
              <a:rPr lang="en-GB" sz="1600" dirty="0">
                <a:solidFill>
                  <a:prstClr val="black"/>
                </a:solidFill>
              </a:rPr>
              <a:t>ACORE, ALER, APREN, </a:t>
            </a:r>
            <a:r>
              <a:rPr lang="en-GB" sz="1600" dirty="0" smtClean="0">
                <a:solidFill>
                  <a:prstClr val="black"/>
                </a:solidFill>
              </a:rPr>
              <a:t>ARE, CREIA, CEC, EREF, GOGLA, GSC, GWEC, </a:t>
            </a:r>
            <a:r>
              <a:rPr lang="en-GB" sz="1600" dirty="0">
                <a:solidFill>
                  <a:prstClr val="black"/>
                </a:solidFill>
              </a:rPr>
              <a:t>IGA, IHA, </a:t>
            </a:r>
            <a:r>
              <a:rPr lang="en-GB" sz="1600" dirty="0" smtClean="0">
                <a:solidFill>
                  <a:prstClr val="black"/>
                </a:solidFill>
              </a:rPr>
              <a:t>IREF, RES4MED, WBA, WWEA</a:t>
            </a:r>
          </a:p>
        </p:txBody>
      </p:sp>
      <p:sp>
        <p:nvSpPr>
          <p:cNvPr id="7" name="TextBox 6"/>
          <p:cNvSpPr txBox="1"/>
          <p:nvPr/>
        </p:nvSpPr>
        <p:spPr>
          <a:xfrm>
            <a:off x="2705955" y="1447801"/>
            <a:ext cx="3352801" cy="1138773"/>
          </a:xfrm>
          <a:prstGeom prst="rect">
            <a:avLst/>
          </a:prstGeom>
          <a:noFill/>
        </p:spPr>
        <p:txBody>
          <a:bodyPr wrap="square" rtlCol="0">
            <a:spAutoFit/>
          </a:bodyPr>
          <a:lstStyle/>
          <a:p>
            <a:pPr marL="177800" indent="-177800" algn="ctr">
              <a:buClr>
                <a:srgbClr val="FF9900"/>
              </a:buClr>
              <a:defRPr/>
            </a:pPr>
            <a:r>
              <a:rPr lang="en-GB" b="1" dirty="0" smtClean="0">
                <a:latin typeface="Century Gothic" panose="020B0502020202020204" pitchFamily="34" charset="0"/>
                <a:cs typeface="Calibri"/>
              </a:rPr>
              <a:t> </a:t>
            </a:r>
            <a:r>
              <a:rPr lang="en-GB" b="1" dirty="0" smtClean="0">
                <a:cs typeface="Calibri"/>
              </a:rPr>
              <a:t>Science &amp; Academia:</a:t>
            </a:r>
          </a:p>
          <a:p>
            <a:pPr marL="177800" indent="-177800" algn="ctr">
              <a:buClr>
                <a:srgbClr val="FF9900"/>
              </a:buClr>
              <a:defRPr/>
            </a:pPr>
            <a:r>
              <a:rPr lang="en-GB" sz="1600" dirty="0" err="1">
                <a:cs typeface="Calibri"/>
              </a:rPr>
              <a:t>Fundacion</a:t>
            </a:r>
            <a:r>
              <a:rPr lang="en-GB" sz="1600" dirty="0">
                <a:cs typeface="Calibri"/>
              </a:rPr>
              <a:t> </a:t>
            </a:r>
            <a:r>
              <a:rPr lang="en-GB" sz="1600" dirty="0" err="1" smtClean="0">
                <a:cs typeface="Calibri"/>
              </a:rPr>
              <a:t>Bariloche</a:t>
            </a:r>
            <a:r>
              <a:rPr lang="it-IT" sz="1600" dirty="0" smtClean="0">
                <a:cs typeface="Calibri"/>
              </a:rPr>
              <a:t>, IIASA, ISES, NREL, SANEDI, TERI,</a:t>
            </a:r>
            <a:r>
              <a:rPr lang="en-GB" sz="1600" dirty="0" smtClean="0">
                <a:cs typeface="Calibri"/>
              </a:rPr>
              <a:t> </a:t>
            </a:r>
          </a:p>
          <a:p>
            <a:pPr>
              <a:spcAft>
                <a:spcPts val="1800"/>
              </a:spcAft>
              <a:buClr>
                <a:srgbClr val="FF6600"/>
              </a:buClr>
              <a:buFont typeface="Arial"/>
              <a:buChar char="•"/>
            </a:pPr>
            <a:endParaRPr lang="en-US" dirty="0" smtClean="0">
              <a:solidFill>
                <a:schemeClr val="tx1">
                  <a:lumMod val="75000"/>
                  <a:lumOff val="25000"/>
                </a:schemeClr>
              </a:solidFill>
              <a:latin typeface="Century Gothic" panose="020B0502020202020204" pitchFamily="34" charset="0"/>
            </a:endParaRPr>
          </a:p>
        </p:txBody>
      </p:sp>
      <p:sp>
        <p:nvSpPr>
          <p:cNvPr id="8" name="TextBox 7"/>
          <p:cNvSpPr txBox="1"/>
          <p:nvPr/>
        </p:nvSpPr>
        <p:spPr>
          <a:xfrm>
            <a:off x="130213" y="1850410"/>
            <a:ext cx="2176931" cy="1600438"/>
          </a:xfrm>
          <a:prstGeom prst="rect">
            <a:avLst/>
          </a:prstGeom>
          <a:noFill/>
        </p:spPr>
        <p:txBody>
          <a:bodyPr wrap="square" rtlCol="0">
            <a:spAutoFit/>
          </a:bodyPr>
          <a:lstStyle/>
          <a:p>
            <a:pPr marL="0" lvl="3">
              <a:buClr>
                <a:srgbClr val="FF6600"/>
              </a:buClr>
            </a:pPr>
            <a:r>
              <a:rPr lang="en-GB" b="1" dirty="0" smtClean="0"/>
              <a:t>NGOs: </a:t>
            </a:r>
          </a:p>
          <a:p>
            <a:pPr marL="0" lvl="3">
              <a:buClr>
                <a:srgbClr val="FF6600"/>
              </a:buClr>
            </a:pPr>
            <a:r>
              <a:rPr lang="en-GB" sz="1600" dirty="0" smtClean="0">
                <a:solidFill>
                  <a:prstClr val="black"/>
                </a:solidFill>
              </a:rPr>
              <a:t>CAN, CEEW, FER, GACC, GFSE, Greenpeace International, ICLEI, ISEP, MFC, </a:t>
            </a:r>
            <a:r>
              <a:rPr lang="en-GB" sz="1600" dirty="0" err="1" smtClean="0">
                <a:solidFill>
                  <a:prstClr val="black"/>
                </a:solidFill>
              </a:rPr>
              <a:t>SLoCaT</a:t>
            </a:r>
            <a:r>
              <a:rPr lang="en-GB" sz="1600" dirty="0" smtClean="0">
                <a:solidFill>
                  <a:prstClr val="black"/>
                </a:solidFill>
              </a:rPr>
              <a:t>, REI, WCRE, WFC, WRI, WWF</a:t>
            </a:r>
            <a:endParaRPr lang="en-GB" sz="1600" dirty="0">
              <a:solidFill>
                <a:prstClr val="black"/>
              </a:solidFill>
            </a:endParaRPr>
          </a:p>
        </p:txBody>
      </p:sp>
      <p:sp>
        <p:nvSpPr>
          <p:cNvPr id="9" name="Rectangle 8"/>
          <p:cNvSpPr/>
          <p:nvPr/>
        </p:nvSpPr>
        <p:spPr>
          <a:xfrm>
            <a:off x="6298260" y="1473580"/>
            <a:ext cx="2001812" cy="1908215"/>
          </a:xfrm>
          <a:prstGeom prst="rect">
            <a:avLst/>
          </a:prstGeom>
        </p:spPr>
        <p:txBody>
          <a:bodyPr wrap="square">
            <a:spAutoFit/>
          </a:bodyPr>
          <a:lstStyle/>
          <a:p>
            <a:pPr marL="177800" lvl="0" indent="-177800" algn="r">
              <a:buClr>
                <a:srgbClr val="FF9900"/>
              </a:buClr>
              <a:defRPr/>
            </a:pPr>
            <a:r>
              <a:rPr lang="en-GB" b="1" dirty="0"/>
              <a:t>International Organisations:</a:t>
            </a:r>
          </a:p>
          <a:p>
            <a:pPr marL="177800" lvl="0" indent="-177800" algn="r">
              <a:buClr>
                <a:srgbClr val="FF9900"/>
              </a:buClr>
              <a:defRPr/>
            </a:pPr>
            <a:r>
              <a:rPr lang="en-GB" dirty="0" smtClean="0">
                <a:solidFill>
                  <a:prstClr val="black"/>
                </a:solidFill>
              </a:rPr>
              <a:t> </a:t>
            </a:r>
            <a:r>
              <a:rPr lang="en-GB" sz="1600" dirty="0" smtClean="0">
                <a:solidFill>
                  <a:prstClr val="black"/>
                </a:solidFill>
              </a:rPr>
              <a:t>ADB, APERC, ECREEE, EC, GEF, IEA, IRENA, RCREEE, UNDP, UNEP, UNIDO, World Bank</a:t>
            </a:r>
          </a:p>
        </p:txBody>
      </p:sp>
      <p:sp>
        <p:nvSpPr>
          <p:cNvPr id="10" name="TextBox 9"/>
          <p:cNvSpPr txBox="1"/>
          <p:nvPr/>
        </p:nvSpPr>
        <p:spPr>
          <a:xfrm>
            <a:off x="6499943" y="3835961"/>
            <a:ext cx="1866624" cy="2400657"/>
          </a:xfrm>
          <a:prstGeom prst="rect">
            <a:avLst/>
          </a:prstGeom>
          <a:noFill/>
        </p:spPr>
        <p:txBody>
          <a:bodyPr wrap="square" rtlCol="0">
            <a:spAutoFit/>
          </a:bodyPr>
          <a:lstStyle/>
          <a:p>
            <a:pPr marL="177800" indent="-177800" algn="r">
              <a:buClr>
                <a:srgbClr val="FF9900"/>
              </a:buClr>
              <a:defRPr/>
            </a:pPr>
            <a:r>
              <a:rPr lang="en-GB" b="1" dirty="0" smtClean="0"/>
              <a:t>National Governments</a:t>
            </a:r>
            <a:r>
              <a:rPr lang="en-GB" sz="1600" b="1" dirty="0" smtClean="0"/>
              <a:t>:</a:t>
            </a:r>
            <a:br>
              <a:rPr lang="en-GB" sz="1600" b="1" dirty="0" smtClean="0"/>
            </a:br>
            <a:r>
              <a:rPr lang="en-US" sz="1600" dirty="0">
                <a:solidFill>
                  <a:prstClr val="black"/>
                </a:solidFill>
              </a:rPr>
              <a:t>Afghanistan, Brazil, Denmark, Germany, India, Norway, South Africa, Spain, </a:t>
            </a:r>
            <a:r>
              <a:rPr lang="en-US" sz="1600" dirty="0" smtClean="0">
                <a:solidFill>
                  <a:prstClr val="black"/>
                </a:solidFill>
              </a:rPr>
              <a:t>UAE, UK, USA</a:t>
            </a:r>
            <a:endParaRPr lang="en-GB" sz="1600" dirty="0" smtClean="0"/>
          </a:p>
          <a:p>
            <a:pPr>
              <a:spcAft>
                <a:spcPts val="1800"/>
              </a:spcAft>
              <a:buClr>
                <a:srgbClr val="FF6600"/>
              </a:buClr>
              <a:buFont typeface="Arial"/>
              <a:buChar char="•"/>
            </a:pPr>
            <a:endParaRPr lang="en-US" dirty="0" smtClean="0">
              <a:solidFill>
                <a:schemeClr val="tx1">
                  <a:lumMod val="75000"/>
                  <a:lumOff val="25000"/>
                </a:schemeClr>
              </a:solidFill>
              <a:latin typeface="Century Gothic" panose="020B0502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144" y="2304576"/>
            <a:ext cx="4624323" cy="4041496"/>
          </a:xfrm>
          <a:prstGeom prst="rect">
            <a:avLst/>
          </a:prstGeom>
        </p:spPr>
      </p:pic>
    </p:spTree>
    <p:extLst>
      <p:ext uri="{BB962C8B-B14F-4D97-AF65-F5344CB8AC3E}">
        <p14:creationId xmlns:p14="http://schemas.microsoft.com/office/powerpoint/2010/main" val="1887148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957" y="1628658"/>
            <a:ext cx="1749099" cy="2346340"/>
          </a:xfrm>
        </p:spPr>
        <p:txBody>
          <a:bodyPr/>
          <a:lstStyle/>
          <a:p>
            <a:pPr marL="0" indent="0">
              <a:buNone/>
            </a:pPr>
            <a:r>
              <a:rPr lang="en-US" b="0" dirty="0" smtClean="0"/>
              <a:t>Total capacity </a:t>
            </a:r>
            <a:r>
              <a:rPr lang="en-US" b="0" dirty="0"/>
              <a:t>of </a:t>
            </a:r>
            <a:r>
              <a:rPr lang="en-US" b="0" dirty="0" smtClean="0"/>
              <a:t>water collectors increased by </a:t>
            </a:r>
            <a:r>
              <a:rPr lang="en-US" dirty="0"/>
              <a:t>5</a:t>
            </a:r>
            <a:r>
              <a:rPr lang="en-US" dirty="0" smtClean="0"/>
              <a:t>% </a:t>
            </a:r>
            <a:r>
              <a:rPr lang="en-US" b="0" dirty="0" smtClean="0"/>
              <a:t>to </a:t>
            </a:r>
            <a:r>
              <a:rPr lang="en-US" dirty="0"/>
              <a:t>456 </a:t>
            </a:r>
            <a:r>
              <a:rPr lang="en-US" dirty="0" err="1" smtClean="0"/>
              <a:t>GWth</a:t>
            </a:r>
            <a:endParaRPr lang="en-US" dirty="0" smtClean="0"/>
          </a:p>
          <a:p>
            <a:pPr marL="0" indent="0">
              <a:buNone/>
            </a:pPr>
            <a:endParaRPr lang="en-US" b="0" dirty="0"/>
          </a:p>
          <a:p>
            <a:pPr marL="0" indent="0">
              <a:buNone/>
            </a:pPr>
            <a:r>
              <a:rPr lang="en-US" b="0" dirty="0" smtClean="0"/>
              <a:t>Solar </a:t>
            </a:r>
            <a:r>
              <a:rPr lang="en-US" b="0" dirty="0"/>
              <a:t>heating and cooling technologies </a:t>
            </a:r>
            <a:r>
              <a:rPr lang="en-US" b="0" dirty="0" smtClean="0"/>
              <a:t>have </a:t>
            </a:r>
            <a:r>
              <a:rPr lang="en-US" b="0" dirty="0"/>
              <a:t>been sold in at least </a:t>
            </a:r>
            <a:r>
              <a:rPr lang="en-US" dirty="0"/>
              <a:t>127</a:t>
            </a:r>
            <a:r>
              <a:rPr lang="en-US" b="0" dirty="0"/>
              <a:t> </a:t>
            </a:r>
            <a:r>
              <a:rPr lang="en-US" dirty="0"/>
              <a:t>countries</a:t>
            </a:r>
            <a:endParaRPr lang="en-US" dirty="0" smtClean="0"/>
          </a:p>
        </p:txBody>
      </p:sp>
      <p:sp>
        <p:nvSpPr>
          <p:cNvPr id="5" name="Title 4"/>
          <p:cNvSpPr>
            <a:spLocks noGrp="1"/>
          </p:cNvSpPr>
          <p:nvPr>
            <p:ph type="title"/>
          </p:nvPr>
        </p:nvSpPr>
        <p:spPr/>
        <p:txBody>
          <a:bodyPr/>
          <a:lstStyle/>
          <a:p>
            <a:r>
              <a:rPr lang="de-DE" dirty="0"/>
              <a:t>Solar Thermal Heating and Cooling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23" y="1499162"/>
            <a:ext cx="6095634" cy="4406433"/>
          </a:xfrm>
          <a:prstGeom prst="rect">
            <a:avLst/>
          </a:prstGeom>
        </p:spPr>
      </p:pic>
    </p:spTree>
    <p:extLst>
      <p:ext uri="{BB962C8B-B14F-4D97-AF65-F5344CB8AC3E}">
        <p14:creationId xmlns:p14="http://schemas.microsoft.com/office/powerpoint/2010/main" val="2689050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3122" y="1630837"/>
            <a:ext cx="1819373" cy="3035431"/>
          </a:xfrm>
        </p:spPr>
        <p:txBody>
          <a:bodyPr/>
          <a:lstStyle/>
          <a:p>
            <a:pPr marL="0" indent="0">
              <a:buNone/>
            </a:pPr>
            <a:r>
              <a:rPr lang="en-US" dirty="0" smtClean="0"/>
              <a:t>55 </a:t>
            </a:r>
            <a:r>
              <a:rPr lang="en-US" dirty="0"/>
              <a:t>GW </a:t>
            </a:r>
            <a:r>
              <a:rPr lang="en-US" b="0" dirty="0"/>
              <a:t>of wind power capacity </a:t>
            </a:r>
            <a:r>
              <a:rPr lang="en-US" b="0" dirty="0" smtClean="0"/>
              <a:t>added</a:t>
            </a:r>
          </a:p>
          <a:p>
            <a:pPr marL="0" indent="0">
              <a:buNone/>
            </a:pPr>
            <a:endParaRPr lang="en-US" b="0" dirty="0" smtClean="0"/>
          </a:p>
          <a:p>
            <a:pPr marL="0" indent="0">
              <a:buNone/>
            </a:pPr>
            <a:r>
              <a:rPr lang="en-US" b="0" dirty="0" smtClean="0"/>
              <a:t>Global </a:t>
            </a:r>
            <a:r>
              <a:rPr lang="en-US" b="0" dirty="0"/>
              <a:t>total </a:t>
            </a:r>
            <a:r>
              <a:rPr lang="en-US" b="0" dirty="0" smtClean="0"/>
              <a:t>increased 12</a:t>
            </a:r>
            <a:r>
              <a:rPr lang="en-US" b="0" dirty="0"/>
              <a:t>% to </a:t>
            </a:r>
            <a:r>
              <a:rPr lang="en-US" dirty="0" smtClean="0"/>
              <a:t>487 GW</a:t>
            </a:r>
            <a:endParaRPr lang="en-US" b="0" dirty="0"/>
          </a:p>
          <a:p>
            <a:endParaRPr lang="en-US" dirty="0"/>
          </a:p>
        </p:txBody>
      </p:sp>
      <p:sp>
        <p:nvSpPr>
          <p:cNvPr id="5" name="Title 4"/>
          <p:cNvSpPr>
            <a:spLocks noGrp="1"/>
          </p:cNvSpPr>
          <p:nvPr>
            <p:ph type="title"/>
          </p:nvPr>
        </p:nvSpPr>
        <p:spPr/>
        <p:txBody>
          <a:bodyPr/>
          <a:lstStyle/>
          <a:p>
            <a:r>
              <a:rPr lang="de-DE" dirty="0"/>
              <a:t>Wind Power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80" y="1526457"/>
            <a:ext cx="6095634" cy="4406433"/>
          </a:xfrm>
          <a:prstGeom prst="rect">
            <a:avLst/>
          </a:prstGeom>
        </p:spPr>
      </p:pic>
    </p:spTree>
    <p:extLst>
      <p:ext uri="{BB962C8B-B14F-4D97-AF65-F5344CB8AC3E}">
        <p14:creationId xmlns:p14="http://schemas.microsoft.com/office/powerpoint/2010/main" val="2014342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69682" y="1621410"/>
            <a:ext cx="1800520" cy="3582185"/>
          </a:xfrm>
        </p:spPr>
        <p:txBody>
          <a:bodyPr/>
          <a:lstStyle/>
          <a:p>
            <a:pPr marL="0" indent="0">
              <a:buNone/>
            </a:pPr>
            <a:r>
              <a:rPr lang="en-US" b="0" dirty="0" smtClean="0"/>
              <a:t>The global wind power market contracted in 2016</a:t>
            </a:r>
          </a:p>
          <a:p>
            <a:pPr marL="0" indent="0">
              <a:buNone/>
            </a:pPr>
            <a:endParaRPr lang="en-US" dirty="0" smtClean="0"/>
          </a:p>
          <a:p>
            <a:pPr marL="0" indent="0">
              <a:buNone/>
            </a:pPr>
            <a:r>
              <a:rPr lang="en-US" dirty="0" smtClean="0"/>
              <a:t>China</a:t>
            </a:r>
            <a:r>
              <a:rPr lang="en-US" b="0" dirty="0" smtClean="0"/>
              <a:t> added most new installations: </a:t>
            </a:r>
            <a:r>
              <a:rPr lang="en-US" dirty="0" smtClean="0"/>
              <a:t>23.4 GW</a:t>
            </a:r>
            <a:endParaRPr lang="en-US" b="0" dirty="0" smtClean="0"/>
          </a:p>
        </p:txBody>
      </p:sp>
      <p:sp>
        <p:nvSpPr>
          <p:cNvPr id="5" name="Title 4"/>
          <p:cNvSpPr>
            <a:spLocks noGrp="1"/>
          </p:cNvSpPr>
          <p:nvPr>
            <p:ph type="title"/>
          </p:nvPr>
        </p:nvSpPr>
        <p:spPr/>
        <p:txBody>
          <a:bodyPr/>
          <a:lstStyle/>
          <a:p>
            <a:r>
              <a:rPr lang="de-DE" dirty="0"/>
              <a:t>Wind Power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80" y="1553754"/>
            <a:ext cx="6095634" cy="4406433"/>
          </a:xfrm>
          <a:prstGeom prst="rect">
            <a:avLst/>
          </a:prstGeom>
        </p:spPr>
      </p:pic>
    </p:spTree>
    <p:extLst>
      <p:ext uri="{BB962C8B-B14F-4D97-AF65-F5344CB8AC3E}">
        <p14:creationId xmlns:p14="http://schemas.microsoft.com/office/powerpoint/2010/main" val="378724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2"/>
          <p:cNvSpPr>
            <a:spLocks noGrp="1"/>
          </p:cNvSpPr>
          <p:nvPr>
            <p:ph type="body" sz="quarter" idx="10"/>
          </p:nvPr>
        </p:nvSpPr>
        <p:spPr>
          <a:xfrm>
            <a:off x="95534" y="1484730"/>
            <a:ext cx="1869744" cy="2564126"/>
          </a:xfrm>
        </p:spPr>
        <p:txBody>
          <a:bodyPr/>
          <a:lstStyle/>
          <a:p>
            <a:pPr marL="0" indent="0">
              <a:buNone/>
            </a:pPr>
            <a:r>
              <a:rPr lang="en-US" dirty="0"/>
              <a:t>16%</a:t>
            </a:r>
            <a:r>
              <a:rPr lang="en-US" b="0" dirty="0"/>
              <a:t> of the global population </a:t>
            </a:r>
            <a:r>
              <a:rPr lang="en-US" b="0" dirty="0" smtClean="0"/>
              <a:t>lived </a:t>
            </a:r>
            <a:r>
              <a:rPr lang="en-US" dirty="0"/>
              <a:t>without electricity </a:t>
            </a:r>
            <a:r>
              <a:rPr lang="en-US" b="0" dirty="0" smtClean="0"/>
              <a:t>- approx</a:t>
            </a:r>
            <a:r>
              <a:rPr lang="en-US" b="0" dirty="0"/>
              <a:t>.</a:t>
            </a:r>
            <a:r>
              <a:rPr lang="en-US" dirty="0"/>
              <a:t> </a:t>
            </a:r>
            <a:r>
              <a:rPr lang="en-US" b="0" dirty="0"/>
              <a:t>1.19 billion people </a:t>
            </a:r>
            <a:endParaRPr lang="en-US" b="0" dirty="0" smtClean="0"/>
          </a:p>
          <a:p>
            <a:endParaRPr lang="en-US" b="0" dirty="0" smtClean="0"/>
          </a:p>
        </p:txBody>
      </p:sp>
      <p:sp>
        <p:nvSpPr>
          <p:cNvPr id="2" name="Title 1"/>
          <p:cNvSpPr>
            <a:spLocks noGrp="1"/>
          </p:cNvSpPr>
          <p:nvPr>
            <p:ph type="title"/>
          </p:nvPr>
        </p:nvSpPr>
        <p:spPr/>
        <p:txBody>
          <a:bodyPr/>
          <a:lstStyle/>
          <a:p>
            <a:r>
              <a:rPr lang="de-DE" dirty="0"/>
              <a:t>Distributed Renewable Energy for Energy Access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784" y="1484730"/>
            <a:ext cx="6095634" cy="4406433"/>
          </a:xfrm>
          <a:prstGeom prst="rect">
            <a:avLst/>
          </a:prstGeom>
        </p:spPr>
      </p:pic>
    </p:spTree>
    <p:extLst>
      <p:ext uri="{BB962C8B-B14F-4D97-AF65-F5344CB8AC3E}">
        <p14:creationId xmlns:p14="http://schemas.microsoft.com/office/powerpoint/2010/main" val="2283181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4268" y="1593131"/>
            <a:ext cx="1961914" cy="1797770"/>
          </a:xfrm>
        </p:spPr>
        <p:txBody>
          <a:bodyPr/>
          <a:lstStyle/>
          <a:p>
            <a:pPr marL="0" indent="0">
              <a:buNone/>
            </a:pPr>
            <a:r>
              <a:rPr lang="en-US" b="0" dirty="0" smtClean="0"/>
              <a:t>Sales of off-grid solar systems reach </a:t>
            </a:r>
            <a:r>
              <a:rPr lang="en-US" dirty="0" smtClean="0"/>
              <a:t>8.1 million</a:t>
            </a:r>
            <a:r>
              <a:rPr lang="en-US" b="0" dirty="0" smtClean="0"/>
              <a:t> units worldwide</a:t>
            </a:r>
          </a:p>
          <a:p>
            <a:pPr marL="0" indent="0">
              <a:buNone/>
            </a:pPr>
            <a:endParaRPr lang="en-US" b="0" dirty="0"/>
          </a:p>
          <a:p>
            <a:pPr marL="0" indent="0">
              <a:buNone/>
            </a:pPr>
            <a:r>
              <a:rPr lang="en-US" b="0" dirty="0" smtClean="0"/>
              <a:t>Sales </a:t>
            </a:r>
            <a:r>
              <a:rPr lang="en-US" b="0" dirty="0"/>
              <a:t>were highest in sub-Saharan </a:t>
            </a:r>
            <a:r>
              <a:rPr lang="en-US" b="0" dirty="0" smtClean="0"/>
              <a:t>Africa, in particular in East Africa</a:t>
            </a:r>
            <a:endParaRPr lang="en-US" b="0" dirty="0"/>
          </a:p>
        </p:txBody>
      </p:sp>
      <p:sp>
        <p:nvSpPr>
          <p:cNvPr id="5" name="Title 4"/>
          <p:cNvSpPr>
            <a:spLocks noGrp="1"/>
          </p:cNvSpPr>
          <p:nvPr>
            <p:ph type="title"/>
          </p:nvPr>
        </p:nvSpPr>
        <p:spPr/>
        <p:txBody>
          <a:bodyPr/>
          <a:lstStyle/>
          <a:p>
            <a:r>
              <a:rPr lang="de-DE" dirty="0"/>
              <a:t>Distributed Renewable Energy for Energy Access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80" y="1581049"/>
            <a:ext cx="6095634" cy="4406433"/>
          </a:xfrm>
          <a:prstGeom prst="rect">
            <a:avLst/>
          </a:prstGeom>
        </p:spPr>
      </p:pic>
    </p:spTree>
    <p:extLst>
      <p:ext uri="{BB962C8B-B14F-4D97-AF65-F5344CB8AC3E}">
        <p14:creationId xmlns:p14="http://schemas.microsoft.com/office/powerpoint/2010/main" val="3644393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0125" y="1566471"/>
            <a:ext cx="1897039" cy="2878832"/>
          </a:xfrm>
        </p:spPr>
        <p:txBody>
          <a:bodyPr/>
          <a:lstStyle/>
          <a:p>
            <a:pPr marL="0" indent="0">
              <a:buNone/>
            </a:pPr>
            <a:r>
              <a:rPr lang="en-US" b="0" dirty="0" smtClean="0"/>
              <a:t>Deployment </a:t>
            </a:r>
            <a:r>
              <a:rPr lang="en-US" b="0" dirty="0"/>
              <a:t>of </a:t>
            </a:r>
            <a:r>
              <a:rPr lang="en-US" dirty="0" smtClean="0"/>
              <a:t>mini-grids</a:t>
            </a:r>
            <a:r>
              <a:rPr lang="en-US" b="0" dirty="0" smtClean="0"/>
              <a:t> </a:t>
            </a:r>
            <a:r>
              <a:rPr lang="en-US" b="0" dirty="0"/>
              <a:t>accelerated in 2016 </a:t>
            </a:r>
          </a:p>
          <a:p>
            <a:pPr marL="0" indent="0">
              <a:buNone/>
            </a:pPr>
            <a:r>
              <a:rPr lang="en-US" b="0" dirty="0" smtClean="0"/>
              <a:t>Market </a:t>
            </a:r>
            <a:r>
              <a:rPr lang="en-US" b="0" dirty="0"/>
              <a:t>now exceeds </a:t>
            </a:r>
            <a:r>
              <a:rPr lang="en-US" dirty="0"/>
              <a:t>USD 200 billion </a:t>
            </a:r>
            <a:r>
              <a:rPr lang="en-US" b="0" dirty="0" smtClean="0"/>
              <a:t>annually</a:t>
            </a:r>
            <a:endParaRPr lang="en-US" b="0" dirty="0"/>
          </a:p>
          <a:p>
            <a:endParaRPr lang="en-US" dirty="0"/>
          </a:p>
        </p:txBody>
      </p:sp>
      <p:sp>
        <p:nvSpPr>
          <p:cNvPr id="2" name="Title 1"/>
          <p:cNvSpPr>
            <a:spLocks noGrp="1"/>
          </p:cNvSpPr>
          <p:nvPr>
            <p:ph type="title"/>
          </p:nvPr>
        </p:nvSpPr>
        <p:spPr/>
        <p:txBody>
          <a:bodyPr/>
          <a:lstStyle/>
          <a:p>
            <a:r>
              <a:rPr lang="de-DE" dirty="0"/>
              <a:t>Distributed Renewable Energy for Energy Access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728" y="1525528"/>
            <a:ext cx="6095634" cy="4406433"/>
          </a:xfrm>
          <a:prstGeom prst="rect">
            <a:avLst/>
          </a:prstGeom>
        </p:spPr>
      </p:pic>
    </p:spTree>
    <p:extLst>
      <p:ext uri="{BB962C8B-B14F-4D97-AF65-F5344CB8AC3E}">
        <p14:creationId xmlns:p14="http://schemas.microsoft.com/office/powerpoint/2010/main" val="3543199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3047" y="1659118"/>
            <a:ext cx="1874033" cy="3651831"/>
          </a:xfrm>
        </p:spPr>
        <p:txBody>
          <a:bodyPr/>
          <a:lstStyle/>
          <a:p>
            <a:pPr marL="0" indent="0">
              <a:spcBef>
                <a:spcPts val="0"/>
              </a:spcBef>
              <a:buNone/>
            </a:pPr>
            <a:r>
              <a:rPr lang="en-US" b="0" dirty="0" smtClean="0"/>
              <a:t>Funding from</a:t>
            </a:r>
            <a:r>
              <a:rPr lang="en-US" b="0" dirty="0"/>
              <a:t> multilateral </a:t>
            </a:r>
            <a:r>
              <a:rPr lang="en-US" b="0" dirty="0" err="1"/>
              <a:t>organisations</a:t>
            </a:r>
            <a:r>
              <a:rPr lang="en-US" b="0" dirty="0"/>
              <a:t> and bilateral donors</a:t>
            </a:r>
            <a:r>
              <a:rPr lang="en-US" b="0" dirty="0" smtClean="0"/>
              <a:t> account for </a:t>
            </a:r>
            <a:r>
              <a:rPr lang="en-US" dirty="0"/>
              <a:t>55% </a:t>
            </a:r>
            <a:r>
              <a:rPr lang="en-US" b="0" dirty="0"/>
              <a:t>of </a:t>
            </a:r>
            <a:r>
              <a:rPr lang="en-US" b="0" dirty="0" smtClean="0"/>
              <a:t>energy access investments</a:t>
            </a:r>
            <a:endParaRPr lang="en-US" b="0" dirty="0"/>
          </a:p>
        </p:txBody>
      </p:sp>
      <p:sp>
        <p:nvSpPr>
          <p:cNvPr id="2" name="Title 1"/>
          <p:cNvSpPr>
            <a:spLocks noGrp="1"/>
          </p:cNvSpPr>
          <p:nvPr>
            <p:ph type="title"/>
          </p:nvPr>
        </p:nvSpPr>
        <p:spPr/>
        <p:txBody>
          <a:bodyPr/>
          <a:lstStyle/>
          <a:p>
            <a:r>
              <a:rPr lang="de-DE" dirty="0"/>
              <a:t>Distributed Renewable Energy for Energy Access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80" y="1567401"/>
            <a:ext cx="6095634" cy="4406433"/>
          </a:xfrm>
          <a:prstGeom prst="rect">
            <a:avLst/>
          </a:prstGeom>
        </p:spPr>
      </p:pic>
    </p:spTree>
    <p:extLst>
      <p:ext uri="{BB962C8B-B14F-4D97-AF65-F5344CB8AC3E}">
        <p14:creationId xmlns:p14="http://schemas.microsoft.com/office/powerpoint/2010/main" val="1699819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8603" y="1589473"/>
            <a:ext cx="1833970" cy="1612891"/>
          </a:xfrm>
        </p:spPr>
        <p:txBody>
          <a:bodyPr/>
          <a:lstStyle/>
          <a:p>
            <a:pPr marL="0" indent="0">
              <a:buNone/>
            </a:pPr>
            <a:r>
              <a:rPr lang="en-US" dirty="0" smtClean="0"/>
              <a:t>USD </a:t>
            </a:r>
            <a:r>
              <a:rPr lang="en-US" dirty="0"/>
              <a:t>223 million </a:t>
            </a:r>
            <a:r>
              <a:rPr lang="en-US" b="0" dirty="0" smtClean="0"/>
              <a:t>raised </a:t>
            </a:r>
            <a:r>
              <a:rPr lang="en-US" b="0" dirty="0"/>
              <a:t>by PAYG solar PV </a:t>
            </a:r>
            <a:r>
              <a:rPr lang="en-US" b="0" dirty="0" smtClean="0"/>
              <a:t>companies, an </a:t>
            </a:r>
            <a:r>
              <a:rPr lang="en-US" b="0" dirty="0"/>
              <a:t>increase of </a:t>
            </a:r>
            <a:r>
              <a:rPr lang="en-US" b="0" dirty="0" smtClean="0"/>
              <a:t>about </a:t>
            </a:r>
            <a:r>
              <a:rPr lang="en-US" dirty="0" smtClean="0"/>
              <a:t>40</a:t>
            </a:r>
            <a:r>
              <a:rPr lang="en-US" dirty="0"/>
              <a:t>% </a:t>
            </a:r>
            <a:r>
              <a:rPr lang="en-US" b="0" dirty="0"/>
              <a:t>from </a:t>
            </a:r>
            <a:r>
              <a:rPr lang="en-US" b="0" dirty="0" smtClean="0"/>
              <a:t>2015</a:t>
            </a:r>
            <a:endParaRPr lang="en-US" b="0" dirty="0"/>
          </a:p>
          <a:p>
            <a:pPr marL="0" indent="0">
              <a:buNone/>
            </a:pPr>
            <a:endParaRPr lang="en-US" b="0" dirty="0"/>
          </a:p>
        </p:txBody>
      </p:sp>
      <p:sp>
        <p:nvSpPr>
          <p:cNvPr id="5" name="Title 4"/>
          <p:cNvSpPr>
            <a:spLocks noGrp="1"/>
          </p:cNvSpPr>
          <p:nvPr>
            <p:ph type="title"/>
          </p:nvPr>
        </p:nvSpPr>
        <p:spPr/>
        <p:txBody>
          <a:bodyPr/>
          <a:lstStyle/>
          <a:p>
            <a:r>
              <a:rPr lang="de-DE" dirty="0"/>
              <a:t>Distributed Renewable Energy for Energy Access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728" y="1526457"/>
            <a:ext cx="6095634" cy="4406433"/>
          </a:xfrm>
          <a:prstGeom prst="rect">
            <a:avLst/>
          </a:prstGeom>
        </p:spPr>
      </p:pic>
    </p:spTree>
    <p:extLst>
      <p:ext uri="{BB962C8B-B14F-4D97-AF65-F5344CB8AC3E}">
        <p14:creationId xmlns:p14="http://schemas.microsoft.com/office/powerpoint/2010/main" val="3742964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0"/>
          </p:nvPr>
        </p:nvSpPr>
        <p:spPr>
          <a:xfrm>
            <a:off x="214009" y="1568346"/>
            <a:ext cx="1909423" cy="4008913"/>
          </a:xfrm>
        </p:spPr>
        <p:txBody>
          <a:bodyPr/>
          <a:lstStyle/>
          <a:p>
            <a:pPr marL="0" indent="0">
              <a:buNone/>
            </a:pPr>
            <a:r>
              <a:rPr lang="en-US" b="0" dirty="0" smtClean="0"/>
              <a:t>Global </a:t>
            </a:r>
            <a:r>
              <a:rPr lang="en-US" b="0" dirty="0"/>
              <a:t>grid-connected and stationary energy storage capacity in 2016 </a:t>
            </a:r>
            <a:r>
              <a:rPr lang="en-US" b="0" dirty="0" err="1"/>
              <a:t>totalled</a:t>
            </a:r>
            <a:r>
              <a:rPr lang="en-US" b="0" dirty="0"/>
              <a:t> an estimated </a:t>
            </a:r>
            <a:r>
              <a:rPr lang="en-US" dirty="0"/>
              <a:t>156 </a:t>
            </a:r>
            <a:r>
              <a:rPr lang="en-US" dirty="0" smtClean="0"/>
              <a:t>GW</a:t>
            </a:r>
            <a:endParaRPr lang="en-US" dirty="0"/>
          </a:p>
        </p:txBody>
      </p:sp>
      <p:sp>
        <p:nvSpPr>
          <p:cNvPr id="5" name="Title 4"/>
          <p:cNvSpPr>
            <a:spLocks noGrp="1"/>
          </p:cNvSpPr>
          <p:nvPr>
            <p:ph type="title"/>
          </p:nvPr>
        </p:nvSpPr>
        <p:spPr/>
        <p:txBody>
          <a:bodyPr/>
          <a:lstStyle/>
          <a:p>
            <a:r>
              <a:rPr lang="en-US" dirty="0"/>
              <a:t>Enabling Technologies and Energy Systems Integration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432" y="1568346"/>
            <a:ext cx="6095634" cy="4406433"/>
          </a:xfrm>
          <a:prstGeom prst="rect">
            <a:avLst/>
          </a:prstGeom>
        </p:spPr>
      </p:pic>
    </p:spTree>
    <p:extLst>
      <p:ext uri="{BB962C8B-B14F-4D97-AF65-F5344CB8AC3E}">
        <p14:creationId xmlns:p14="http://schemas.microsoft.com/office/powerpoint/2010/main" val="1395193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0"/>
          </p:nvPr>
        </p:nvSpPr>
        <p:spPr>
          <a:xfrm>
            <a:off x="155787" y="1561457"/>
            <a:ext cx="1891376" cy="797821"/>
          </a:xfrm>
        </p:spPr>
        <p:txBody>
          <a:bodyPr/>
          <a:lstStyle/>
          <a:p>
            <a:pPr marL="0" indent="0">
              <a:buNone/>
            </a:pPr>
            <a:r>
              <a:rPr lang="en-US" sz="1700" b="0" dirty="0" smtClean="0"/>
              <a:t>Global </a:t>
            </a:r>
            <a:r>
              <a:rPr lang="en-US" sz="1700" b="0" dirty="0"/>
              <a:t>sales </a:t>
            </a:r>
            <a:r>
              <a:rPr lang="en-US" sz="1700" b="0" dirty="0" smtClean="0"/>
              <a:t>of EVs reached </a:t>
            </a:r>
            <a:r>
              <a:rPr lang="en-US" sz="1700" dirty="0" smtClean="0"/>
              <a:t>775,000 units</a:t>
            </a:r>
          </a:p>
          <a:p>
            <a:pPr marL="0" indent="0">
              <a:buNone/>
            </a:pPr>
            <a:endParaRPr lang="en-US" sz="1200" b="0" dirty="0"/>
          </a:p>
          <a:p>
            <a:pPr marL="0" indent="0">
              <a:buNone/>
            </a:pPr>
            <a:r>
              <a:rPr lang="en-US" sz="1700" b="0" dirty="0" smtClean="0"/>
              <a:t>More </a:t>
            </a:r>
            <a:r>
              <a:rPr lang="en-US" sz="1700" b="0" dirty="0"/>
              <a:t>than </a:t>
            </a:r>
            <a:r>
              <a:rPr lang="en-US" sz="1700" dirty="0"/>
              <a:t>2 million passenger EVs</a:t>
            </a:r>
            <a:r>
              <a:rPr lang="en-US" sz="1700" b="0" dirty="0"/>
              <a:t> were on the world's roads by year's </a:t>
            </a:r>
            <a:r>
              <a:rPr lang="en-US" sz="1700" b="0" dirty="0" smtClean="0"/>
              <a:t>end (1%</a:t>
            </a:r>
            <a:r>
              <a:rPr lang="fr-FR" sz="1700" b="0" dirty="0" smtClean="0"/>
              <a:t> of the light </a:t>
            </a:r>
            <a:r>
              <a:rPr lang="fr-FR" sz="1700" b="0" dirty="0" err="1" smtClean="0"/>
              <a:t>vehicle</a:t>
            </a:r>
            <a:r>
              <a:rPr lang="fr-FR" sz="1700" b="0" dirty="0" smtClean="0"/>
              <a:t> </a:t>
            </a:r>
            <a:r>
              <a:rPr lang="fr-FR" sz="1700" b="0" dirty="0" err="1" smtClean="0"/>
              <a:t>market</a:t>
            </a:r>
            <a:r>
              <a:rPr lang="fr-FR" sz="1700" b="0" dirty="0" smtClean="0"/>
              <a:t>)</a:t>
            </a:r>
          </a:p>
          <a:p>
            <a:pPr marL="0" indent="0">
              <a:buNone/>
            </a:pPr>
            <a:endParaRPr lang="fr-FR" sz="1200" b="0" dirty="0"/>
          </a:p>
          <a:p>
            <a:pPr marL="0" indent="0">
              <a:buNone/>
            </a:pPr>
            <a:r>
              <a:rPr lang="fr-FR" sz="1700" b="0" dirty="0" smtClean="0"/>
              <a:t>So far, </a:t>
            </a:r>
            <a:r>
              <a:rPr lang="fr-FR" sz="1700" b="0" dirty="0" err="1" smtClean="0"/>
              <a:t>little</a:t>
            </a:r>
            <a:r>
              <a:rPr lang="fr-FR" sz="1700" b="0" dirty="0" smtClean="0"/>
              <a:t> </a:t>
            </a:r>
            <a:r>
              <a:rPr lang="fr-FR" sz="1700" b="0" dirty="0" err="1" smtClean="0"/>
              <a:t>linking</a:t>
            </a:r>
            <a:r>
              <a:rPr lang="fr-FR" sz="1700" b="0" dirty="0" smtClean="0"/>
              <a:t> of </a:t>
            </a:r>
            <a:r>
              <a:rPr lang="fr-FR" sz="1700" b="0" dirty="0" err="1" smtClean="0"/>
              <a:t>renewable</a:t>
            </a:r>
            <a:r>
              <a:rPr lang="fr-FR" sz="1700" b="0" dirty="0" smtClean="0"/>
              <a:t> </a:t>
            </a:r>
            <a:r>
              <a:rPr lang="fr-FR" sz="1700" b="0" dirty="0" err="1" smtClean="0"/>
              <a:t>Energy</a:t>
            </a:r>
            <a:r>
              <a:rPr lang="fr-FR" sz="1700" b="0" dirty="0" smtClean="0"/>
              <a:t> and </a:t>
            </a:r>
            <a:r>
              <a:rPr lang="fr-FR" sz="1700" b="0" dirty="0" err="1" smtClean="0"/>
              <a:t>electric</a:t>
            </a:r>
            <a:r>
              <a:rPr lang="fr-FR" sz="1700" b="0" dirty="0" smtClean="0"/>
              <a:t> </a:t>
            </a:r>
            <a:r>
              <a:rPr lang="fr-FR" sz="1700" b="0" dirty="0" err="1" smtClean="0"/>
              <a:t>mobility</a:t>
            </a:r>
            <a:endParaRPr lang="en-US" sz="1700" b="0" dirty="0"/>
          </a:p>
        </p:txBody>
      </p:sp>
      <p:sp>
        <p:nvSpPr>
          <p:cNvPr id="2" name="Title 1"/>
          <p:cNvSpPr>
            <a:spLocks noGrp="1"/>
          </p:cNvSpPr>
          <p:nvPr>
            <p:ph type="title"/>
          </p:nvPr>
        </p:nvSpPr>
        <p:spPr/>
        <p:txBody>
          <a:bodyPr/>
          <a:lstStyle/>
          <a:p>
            <a:r>
              <a:rPr lang="en-US" dirty="0"/>
              <a:t>Enabling Technologies and Energy Systems Integration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376" y="1540105"/>
            <a:ext cx="6095634" cy="4406433"/>
          </a:xfrm>
          <a:prstGeom prst="rect">
            <a:avLst/>
          </a:prstGeom>
        </p:spPr>
      </p:pic>
    </p:spTree>
    <p:extLst>
      <p:ext uri="{BB962C8B-B14F-4D97-AF65-F5344CB8AC3E}">
        <p14:creationId xmlns:p14="http://schemas.microsoft.com/office/powerpoint/2010/main" val="2166787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1"/>
          </p:nvPr>
        </p:nvSpPr>
        <p:spPr>
          <a:xfrm>
            <a:off x="169682" y="1659119"/>
            <a:ext cx="2669927" cy="3944638"/>
          </a:xfrm>
        </p:spPr>
        <p:txBody>
          <a:bodyPr/>
          <a:lstStyle/>
          <a:p>
            <a:pPr marL="0" indent="0">
              <a:buNone/>
            </a:pPr>
            <a:r>
              <a:rPr lang="en-US" sz="1800" dirty="0" smtClean="0"/>
              <a:t>Total </a:t>
            </a:r>
            <a:r>
              <a:rPr lang="en-US" sz="1800" dirty="0"/>
              <a:t>global capacity </a:t>
            </a:r>
            <a:r>
              <a:rPr lang="en-US" sz="1800" b="0" dirty="0"/>
              <a:t>was </a:t>
            </a:r>
            <a:r>
              <a:rPr lang="en-US" sz="1800" dirty="0"/>
              <a:t>up 9% </a:t>
            </a:r>
            <a:r>
              <a:rPr lang="en-US" sz="1800" b="0" dirty="0"/>
              <a:t>compared to 2015, to more than </a:t>
            </a:r>
            <a:r>
              <a:rPr lang="en-US" sz="1800" dirty="0"/>
              <a:t>2,016 GW </a:t>
            </a:r>
            <a:r>
              <a:rPr lang="en-US" sz="1800" b="0" dirty="0"/>
              <a:t>at year’s </a:t>
            </a:r>
            <a:r>
              <a:rPr lang="en-US" sz="1800" b="0" dirty="0" smtClean="0"/>
              <a:t>end (</a:t>
            </a:r>
            <a:r>
              <a:rPr lang="en-US" sz="1800" dirty="0" smtClean="0"/>
              <a:t>920 GW </a:t>
            </a:r>
            <a:r>
              <a:rPr lang="en-US" sz="1800" b="0" dirty="0" smtClean="0"/>
              <a:t>not including hydro)</a:t>
            </a:r>
            <a:endParaRPr lang="en-US" sz="1800" dirty="0" smtClean="0"/>
          </a:p>
          <a:p>
            <a:pPr marL="0" indent="0">
              <a:buNone/>
            </a:pPr>
            <a:endParaRPr lang="en-US" sz="1800" dirty="0" smtClean="0"/>
          </a:p>
          <a:p>
            <a:r>
              <a:rPr lang="en-US" sz="1800" b="0" dirty="0"/>
              <a:t>Solar PV - </a:t>
            </a:r>
            <a:r>
              <a:rPr lang="en-US" sz="1800" dirty="0"/>
              <a:t>47%</a:t>
            </a:r>
            <a:r>
              <a:rPr lang="en-US" sz="1800" b="0" dirty="0"/>
              <a:t> of newly installed renewable power capacity in 2016</a:t>
            </a:r>
          </a:p>
          <a:p>
            <a:r>
              <a:rPr lang="en-US" sz="1800" b="0" dirty="0"/>
              <a:t>Wind - </a:t>
            </a:r>
            <a:r>
              <a:rPr lang="en-US" sz="1800" dirty="0"/>
              <a:t>34%</a:t>
            </a:r>
          </a:p>
          <a:p>
            <a:r>
              <a:rPr lang="en-US" sz="1800" b="0" dirty="0"/>
              <a:t>Hydropower - </a:t>
            </a:r>
            <a:r>
              <a:rPr lang="en-US" sz="1800" dirty="0"/>
              <a:t>15.5%</a:t>
            </a:r>
            <a:endParaRPr lang="de-DE" sz="1800" dirty="0"/>
          </a:p>
          <a:p>
            <a:endParaRPr lang="en-US" sz="1800" dirty="0"/>
          </a:p>
        </p:txBody>
      </p:sp>
      <p:grpSp>
        <p:nvGrpSpPr>
          <p:cNvPr id="5" name="Group 4"/>
          <p:cNvGrpSpPr/>
          <p:nvPr/>
        </p:nvGrpSpPr>
        <p:grpSpPr>
          <a:xfrm>
            <a:off x="3041651" y="1341120"/>
            <a:ext cx="5343525" cy="4734528"/>
            <a:chOff x="1900237" y="579122"/>
            <a:chExt cx="5343525" cy="473452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682" b="28088"/>
            <a:stretch/>
          </p:blipFill>
          <p:spPr>
            <a:xfrm>
              <a:off x="1900237" y="579122"/>
              <a:ext cx="5343525" cy="432538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3101"/>
            <a:stretch/>
          </p:blipFill>
          <p:spPr>
            <a:xfrm>
              <a:off x="1900237" y="4849090"/>
              <a:ext cx="5343525" cy="464560"/>
            </a:xfrm>
            <a:prstGeom prst="rect">
              <a:avLst/>
            </a:prstGeom>
          </p:spPr>
        </p:pic>
      </p:grpSp>
      <p:sp>
        <p:nvSpPr>
          <p:cNvPr id="8" name="Title 1"/>
          <p:cNvSpPr txBox="1">
            <a:spLocks/>
          </p:cNvSpPr>
          <p:nvPr/>
        </p:nvSpPr>
        <p:spPr>
          <a:xfrm>
            <a:off x="758826" y="188694"/>
            <a:ext cx="7778750" cy="744608"/>
          </a:xfrm>
          <a:prstGeom prst="rect">
            <a:avLst/>
          </a:prstGeom>
        </p:spPr>
        <p:txBody>
          <a:bodyPr lIns="0" anchor="b"/>
          <a:lstStyle>
            <a:lvl1pPr algn="l" defTabSz="457200" rtl="0" eaLnBrk="1" latinLnBrk="0" hangingPunct="1">
              <a:spcBef>
                <a:spcPct val="0"/>
              </a:spcBef>
              <a:buNone/>
              <a:defRPr sz="2600" b="1" kern="1200">
                <a:solidFill>
                  <a:schemeClr val="tx1"/>
                </a:solidFill>
                <a:latin typeface="+mj-lt"/>
                <a:ea typeface="+mj-ea"/>
                <a:cs typeface="+mj-cs"/>
              </a:defRPr>
            </a:lvl1pPr>
          </a:lstStyle>
          <a:p>
            <a:r>
              <a:rPr lang="en-US" dirty="0" smtClean="0"/>
              <a:t>Another extraordinary year for renewable energy</a:t>
            </a:r>
            <a:endParaRPr lang="en-US" dirty="0"/>
          </a:p>
        </p:txBody>
      </p:sp>
    </p:spTree>
    <p:extLst>
      <p:ext uri="{BB962C8B-B14F-4D97-AF65-F5344CB8AC3E}">
        <p14:creationId xmlns:p14="http://schemas.microsoft.com/office/powerpoint/2010/main" val="1238372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0"/>
          </p:nvPr>
        </p:nvSpPr>
        <p:spPr>
          <a:xfrm>
            <a:off x="169436" y="1497114"/>
            <a:ext cx="2076826" cy="4542817"/>
          </a:xfrm>
        </p:spPr>
        <p:txBody>
          <a:bodyPr/>
          <a:lstStyle/>
          <a:p>
            <a:endParaRPr lang="en-US" b="0" dirty="0"/>
          </a:p>
          <a:p>
            <a:pPr marL="0" indent="0">
              <a:spcBef>
                <a:spcPts val="0"/>
              </a:spcBef>
              <a:buNone/>
            </a:pPr>
            <a:r>
              <a:rPr lang="en-US" b="0" dirty="0" smtClean="0"/>
              <a:t>From 2010 </a:t>
            </a:r>
          </a:p>
          <a:p>
            <a:pPr marL="0" indent="0">
              <a:spcBef>
                <a:spcPts val="0"/>
              </a:spcBef>
              <a:buNone/>
            </a:pPr>
            <a:r>
              <a:rPr lang="en-US" b="0" dirty="0" smtClean="0"/>
              <a:t>to 2015, energy </a:t>
            </a:r>
          </a:p>
          <a:p>
            <a:pPr marL="0" indent="0">
              <a:spcBef>
                <a:spcPts val="0"/>
              </a:spcBef>
              <a:buNone/>
            </a:pPr>
            <a:r>
              <a:rPr lang="en-US" b="0" dirty="0" smtClean="0"/>
              <a:t>intensity declined </a:t>
            </a:r>
          </a:p>
          <a:p>
            <a:pPr marL="0" indent="0">
              <a:spcBef>
                <a:spcPts val="0"/>
              </a:spcBef>
              <a:buNone/>
            </a:pPr>
            <a:r>
              <a:rPr lang="en-US" b="0" dirty="0" smtClean="0"/>
              <a:t>by an average </a:t>
            </a:r>
          </a:p>
          <a:p>
            <a:pPr marL="0" indent="0">
              <a:spcBef>
                <a:spcPts val="0"/>
              </a:spcBef>
              <a:buNone/>
            </a:pPr>
            <a:r>
              <a:rPr lang="en-US" b="0" dirty="0" smtClean="0"/>
              <a:t>annual rate of </a:t>
            </a:r>
          </a:p>
          <a:p>
            <a:pPr marL="0" indent="0">
              <a:spcBef>
                <a:spcPts val="0"/>
              </a:spcBef>
              <a:buNone/>
            </a:pPr>
            <a:r>
              <a:rPr lang="en-US" dirty="0" smtClean="0"/>
              <a:t>2.1%</a:t>
            </a:r>
          </a:p>
        </p:txBody>
      </p:sp>
      <p:sp>
        <p:nvSpPr>
          <p:cNvPr id="5" name="Title 4"/>
          <p:cNvSpPr>
            <a:spLocks noGrp="1"/>
          </p:cNvSpPr>
          <p:nvPr>
            <p:ph type="title"/>
          </p:nvPr>
        </p:nvSpPr>
        <p:spPr/>
        <p:txBody>
          <a:bodyPr/>
          <a:lstStyle/>
          <a:p>
            <a:r>
              <a:rPr lang="de-DE" dirty="0"/>
              <a:t>Energy Efficiency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375" y="1526458"/>
            <a:ext cx="6095634" cy="4406433"/>
          </a:xfrm>
          <a:prstGeom prst="rect">
            <a:avLst/>
          </a:prstGeom>
        </p:spPr>
      </p:pic>
    </p:spTree>
    <p:extLst>
      <p:ext uri="{BB962C8B-B14F-4D97-AF65-F5344CB8AC3E}">
        <p14:creationId xmlns:p14="http://schemas.microsoft.com/office/powerpoint/2010/main" val="2167708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4841" y="1538771"/>
            <a:ext cx="4996206" cy="3970318"/>
          </a:xfrm>
          <a:prstGeom prst="rect">
            <a:avLst/>
          </a:prstGeom>
          <a:noFill/>
        </p:spPr>
        <p:txBody>
          <a:bodyPr wrap="square" rtlCol="0">
            <a:spAutoFit/>
          </a:bodyPr>
          <a:lstStyle/>
          <a:p>
            <a:pPr marL="342900" lvl="0" indent="-342900">
              <a:spcBef>
                <a:spcPct val="20000"/>
              </a:spcBef>
              <a:buClr>
                <a:srgbClr val="0077AE"/>
              </a:buClr>
              <a:buSzPct val="100000"/>
              <a:buFont typeface="Lucida Grande"/>
              <a:buChar char="➜"/>
            </a:pPr>
            <a:r>
              <a:rPr lang="en-US" dirty="0"/>
              <a:t>Global renewable energy transition advancing with record capacity </a:t>
            </a:r>
            <a:r>
              <a:rPr lang="en-US" dirty="0" smtClean="0"/>
              <a:t>additions and rapidly falling costs – more capacity installed for less money</a:t>
            </a:r>
            <a:endParaRPr lang="en-US" dirty="0" smtClean="0">
              <a:solidFill>
                <a:prstClr val="black"/>
              </a:solidFill>
            </a:endParaRPr>
          </a:p>
          <a:p>
            <a:pPr marL="342900" lvl="0" indent="-342900">
              <a:spcBef>
                <a:spcPct val="20000"/>
              </a:spcBef>
              <a:buClr>
                <a:srgbClr val="0077AE"/>
              </a:buClr>
              <a:buSzPct val="100000"/>
              <a:buFont typeface="Lucida Grande"/>
              <a:buChar char="➜"/>
            </a:pPr>
            <a:r>
              <a:rPr lang="en-US" dirty="0" smtClean="0">
                <a:solidFill>
                  <a:prstClr val="black"/>
                </a:solidFill>
              </a:rPr>
              <a:t>2016 was the third year in a row where decoupling </a:t>
            </a:r>
            <a:r>
              <a:rPr lang="en-US" dirty="0">
                <a:solidFill>
                  <a:prstClr val="black"/>
                </a:solidFill>
              </a:rPr>
              <a:t>of economic growth and </a:t>
            </a:r>
            <a:r>
              <a:rPr lang="en-US" dirty="0" smtClean="0">
                <a:solidFill>
                  <a:prstClr val="black"/>
                </a:solidFill>
              </a:rPr>
              <a:t>energy-related CO</a:t>
            </a:r>
            <a:r>
              <a:rPr lang="en-US" baseline="-25000" dirty="0" smtClean="0">
                <a:solidFill>
                  <a:prstClr val="black"/>
                </a:solidFill>
              </a:rPr>
              <a:t>2</a:t>
            </a:r>
            <a:r>
              <a:rPr lang="en-US" dirty="0" smtClean="0">
                <a:solidFill>
                  <a:prstClr val="black"/>
                </a:solidFill>
              </a:rPr>
              <a:t> emissions occurred</a:t>
            </a:r>
          </a:p>
          <a:p>
            <a:pPr marL="342900" indent="-342900">
              <a:spcBef>
                <a:spcPct val="20000"/>
              </a:spcBef>
              <a:buClr>
                <a:srgbClr val="0077AE"/>
              </a:buClr>
              <a:buSzPct val="100000"/>
              <a:buFont typeface="Lucida Grande"/>
              <a:buChar char="➜"/>
            </a:pPr>
            <a:r>
              <a:rPr lang="en-US" b="1" dirty="0"/>
              <a:t>However, progress not fast enough to reach Paris Agreement </a:t>
            </a:r>
            <a:r>
              <a:rPr lang="en-US" b="1" dirty="0" smtClean="0"/>
              <a:t>goals</a:t>
            </a:r>
            <a:endParaRPr lang="de-DE" b="1" dirty="0">
              <a:solidFill>
                <a:prstClr val="black"/>
              </a:solidFill>
            </a:endParaRPr>
          </a:p>
          <a:p>
            <a:pPr marL="342900" lvl="0" indent="-342900">
              <a:spcBef>
                <a:spcPct val="20000"/>
              </a:spcBef>
              <a:buClr>
                <a:srgbClr val="0077AE"/>
              </a:buClr>
              <a:buSzPct val="100000"/>
              <a:buFont typeface="Lucida Grande"/>
              <a:buChar char="➜"/>
            </a:pPr>
            <a:r>
              <a:rPr lang="en-US" dirty="0" smtClean="0">
                <a:solidFill>
                  <a:prstClr val="black"/>
                </a:solidFill>
              </a:rPr>
              <a:t>Better-integrated </a:t>
            </a:r>
            <a:r>
              <a:rPr lang="en-US" dirty="0">
                <a:solidFill>
                  <a:prstClr val="black"/>
                </a:solidFill>
              </a:rPr>
              <a:t>sectoral </a:t>
            </a:r>
            <a:r>
              <a:rPr lang="en-US" dirty="0" smtClean="0">
                <a:solidFill>
                  <a:prstClr val="black"/>
                </a:solidFill>
              </a:rPr>
              <a:t>planning</a:t>
            </a:r>
          </a:p>
          <a:p>
            <a:pPr marL="342900" lvl="0" indent="-342900">
              <a:spcBef>
                <a:spcPct val="20000"/>
              </a:spcBef>
              <a:buClr>
                <a:srgbClr val="0077AE"/>
              </a:buClr>
              <a:buSzPct val="100000"/>
              <a:buFont typeface="Lucida Grande"/>
              <a:buChar char="➜"/>
            </a:pPr>
            <a:r>
              <a:rPr lang="en-US" dirty="0" smtClean="0">
                <a:solidFill>
                  <a:prstClr val="black"/>
                </a:solidFill>
              </a:rPr>
              <a:t>Smarter, more flexible systems integrating variable renewables</a:t>
            </a:r>
          </a:p>
          <a:p>
            <a:pPr marL="342900" lvl="0" indent="-342900">
              <a:spcBef>
                <a:spcPct val="20000"/>
              </a:spcBef>
              <a:buClr>
                <a:srgbClr val="0077AE"/>
              </a:buClr>
              <a:buSzPct val="100000"/>
              <a:buFont typeface="Lucida Grande"/>
              <a:buChar char="➜"/>
            </a:pPr>
            <a:r>
              <a:rPr lang="en-US" dirty="0" smtClean="0">
                <a:solidFill>
                  <a:prstClr val="black"/>
                </a:solidFill>
              </a:rPr>
              <a:t>More use </a:t>
            </a:r>
            <a:r>
              <a:rPr lang="en-US" dirty="0">
                <a:solidFill>
                  <a:prstClr val="black"/>
                </a:solidFill>
              </a:rPr>
              <a:t>of </a:t>
            </a:r>
            <a:r>
              <a:rPr lang="en-US" dirty="0" smtClean="0">
                <a:solidFill>
                  <a:prstClr val="black"/>
                </a:solidFill>
              </a:rPr>
              <a:t>enabling technologies</a:t>
            </a:r>
          </a:p>
        </p:txBody>
      </p:sp>
      <p:pic>
        <p:nvPicPr>
          <p:cNvPr id="5" name="Picture 4"/>
          <p:cNvPicPr>
            <a:picLocks noChangeAspect="1"/>
          </p:cNvPicPr>
          <p:nvPr/>
        </p:nvPicPr>
        <p:blipFill>
          <a:blip r:embed="rId3"/>
          <a:stretch>
            <a:fillRect/>
          </a:stretch>
        </p:blipFill>
        <p:spPr>
          <a:xfrm>
            <a:off x="5203597" y="994262"/>
            <a:ext cx="3705040" cy="5118104"/>
          </a:xfrm>
          <a:prstGeom prst="rect">
            <a:avLst/>
          </a:prstGeom>
        </p:spPr>
      </p:pic>
      <p:sp>
        <p:nvSpPr>
          <p:cNvPr id="2" name="Title 1"/>
          <p:cNvSpPr>
            <a:spLocks noGrp="1"/>
          </p:cNvSpPr>
          <p:nvPr>
            <p:ph type="title"/>
          </p:nvPr>
        </p:nvSpPr>
        <p:spPr/>
        <p:txBody>
          <a:bodyPr/>
          <a:lstStyle/>
          <a:p>
            <a:r>
              <a:rPr lang="de-DE" dirty="0"/>
              <a:t>Conclusions</a:t>
            </a:r>
            <a:endParaRPr lang="en-US" dirty="0"/>
          </a:p>
        </p:txBody>
      </p:sp>
    </p:spTree>
    <p:extLst>
      <p:ext uri="{BB962C8B-B14F-4D97-AF65-F5344CB8AC3E}">
        <p14:creationId xmlns:p14="http://schemas.microsoft.com/office/powerpoint/2010/main" val="3796152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0201" y="987328"/>
            <a:ext cx="7287054" cy="5304290"/>
          </a:xfrm>
          <a:prstGeom prst="rect">
            <a:avLst/>
          </a:prstGeom>
        </p:spPr>
      </p:pic>
    </p:spTree>
    <p:extLst>
      <p:ext uri="{BB962C8B-B14F-4D97-AF65-F5344CB8AC3E}">
        <p14:creationId xmlns:p14="http://schemas.microsoft.com/office/powerpoint/2010/main" val="924210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8789" y="560205"/>
            <a:ext cx="7778750" cy="744608"/>
          </a:xfrm>
        </p:spPr>
        <p:txBody>
          <a:bodyPr/>
          <a:lstStyle/>
          <a:p>
            <a:r>
              <a:rPr lang="en-US" sz="3600" dirty="0" smtClean="0"/>
              <a:t>  Nationally Determined Commitments </a:t>
            </a:r>
            <a:br>
              <a:rPr lang="en-US" sz="3600" dirty="0" smtClean="0"/>
            </a:br>
            <a:r>
              <a:rPr lang="en-US" sz="3600" dirty="0"/>
              <a:t> </a:t>
            </a:r>
            <a:r>
              <a:rPr lang="en-US" sz="3600" dirty="0" smtClean="0"/>
              <a:t>              ( The Paris Agreement)</a:t>
            </a:r>
            <a:endParaRPr lang="en-US" sz="3600" dirty="0"/>
          </a:p>
        </p:txBody>
      </p:sp>
      <p:sp>
        <p:nvSpPr>
          <p:cNvPr id="3" name="TextBox 2"/>
          <p:cNvSpPr txBox="1"/>
          <p:nvPr/>
        </p:nvSpPr>
        <p:spPr>
          <a:xfrm>
            <a:off x="304801" y="1502688"/>
            <a:ext cx="8382000" cy="5355312"/>
          </a:xfrm>
          <a:prstGeom prst="rect">
            <a:avLst/>
          </a:prstGeom>
          <a:noFill/>
        </p:spPr>
        <p:txBody>
          <a:bodyPr wrap="square" rtlCol="0">
            <a:spAutoFit/>
          </a:bodyPr>
          <a:lstStyle/>
          <a:p>
            <a:r>
              <a:rPr lang="en-US" b="1" dirty="0"/>
              <a:t>Tuvalu :</a:t>
            </a:r>
          </a:p>
          <a:p>
            <a:pPr marL="342900" indent="-342900">
              <a:buAutoNum type="arabicPeriod"/>
            </a:pPr>
            <a:r>
              <a:rPr lang="en-US" dirty="0" smtClean="0"/>
              <a:t>100% RE based electricity generation by 2020</a:t>
            </a:r>
          </a:p>
          <a:p>
            <a:pPr marL="342900" indent="-342900">
              <a:buAutoNum type="arabicPeriod"/>
            </a:pPr>
            <a:r>
              <a:rPr lang="en-US" dirty="0" smtClean="0"/>
              <a:t>Increase energy efficiency o Funafuti by 30% </a:t>
            </a:r>
            <a:endParaRPr lang="en-US" dirty="0"/>
          </a:p>
          <a:p>
            <a:r>
              <a:rPr lang="en-US" b="1" dirty="0"/>
              <a:t>Tonga</a:t>
            </a:r>
          </a:p>
          <a:p>
            <a:r>
              <a:rPr lang="en-US" dirty="0"/>
              <a:t>70% of electricity generation from renewable sources by 2030 </a:t>
            </a:r>
          </a:p>
          <a:p>
            <a:r>
              <a:rPr lang="en-US" dirty="0"/>
              <a:t>Improve Energy efficiency through reduction of electricity Line losses to 9 percent by 2020 (from a baseline of 18 percent in 2010) 	</a:t>
            </a:r>
          </a:p>
          <a:p>
            <a:r>
              <a:rPr lang="en-US" b="1" dirty="0"/>
              <a:t> </a:t>
            </a:r>
            <a:r>
              <a:rPr lang="en-US" b="1" dirty="0" smtClean="0"/>
              <a:t>Samoa</a:t>
            </a:r>
            <a:endParaRPr lang="en-US" b="1" dirty="0"/>
          </a:p>
          <a:p>
            <a:r>
              <a:rPr lang="en-US" dirty="0" smtClean="0"/>
              <a:t>100</a:t>
            </a:r>
            <a:r>
              <a:rPr lang="en-US" dirty="0"/>
              <a:t>% Renewable energy target for electricity generation through to the year 2025.</a:t>
            </a:r>
          </a:p>
          <a:p>
            <a:r>
              <a:rPr lang="en-US" b="1" dirty="0"/>
              <a:t>Fiji</a:t>
            </a:r>
          </a:p>
          <a:p>
            <a:r>
              <a:rPr lang="en-US" dirty="0"/>
              <a:t>30 % reduction in emissions : 10% through energy efficiency rest fro RE ( 100% electricity from RE resources by 2030- conditional)</a:t>
            </a:r>
          </a:p>
          <a:p>
            <a:r>
              <a:rPr lang="en-US" b="1" dirty="0" smtClean="0"/>
              <a:t>Vanuatu</a:t>
            </a:r>
            <a:endParaRPr lang="en-US" b="1" dirty="0"/>
          </a:p>
          <a:p>
            <a:r>
              <a:rPr lang="en-US" dirty="0"/>
              <a:t>100% RE based electricity by 2030</a:t>
            </a:r>
          </a:p>
          <a:p>
            <a:r>
              <a:rPr lang="en-US" dirty="0"/>
              <a:t>Solomon Islands</a:t>
            </a:r>
          </a:p>
          <a:p>
            <a:r>
              <a:rPr lang="en-US" dirty="0"/>
              <a:t>30% emission reductions ( conditional) </a:t>
            </a:r>
            <a:endParaRPr lang="en-US" dirty="0" smtClean="0"/>
          </a:p>
          <a:p>
            <a:r>
              <a:rPr lang="en-US" b="1" dirty="0" smtClean="0"/>
              <a:t>PNG</a:t>
            </a:r>
          </a:p>
          <a:p>
            <a:r>
              <a:rPr lang="en-US" dirty="0" smtClean="0"/>
              <a:t>100% RE  by 2030</a:t>
            </a:r>
            <a:endParaRPr lang="en-US" dirty="0"/>
          </a:p>
          <a:p>
            <a:endParaRPr lang="en-US" dirty="0"/>
          </a:p>
        </p:txBody>
      </p:sp>
    </p:spTree>
    <p:extLst>
      <p:ext uri="{BB962C8B-B14F-4D97-AF65-F5344CB8AC3E}">
        <p14:creationId xmlns:p14="http://schemas.microsoft.com/office/powerpoint/2010/main" val="25387405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hape 86"/>
          <p:cNvSpPr>
            <a:spLocks noGrp="1"/>
          </p:cNvSpPr>
          <p:nvPr>
            <p:ph type="title"/>
          </p:nvPr>
        </p:nvSpPr>
        <p:spPr>
          <a:xfrm>
            <a:off x="457200" y="274638"/>
            <a:ext cx="8229600" cy="1143000"/>
          </a:xfrm>
        </p:spPr>
        <p:txBody>
          <a:bodyPr lIns="91425" tIns="45700" rIns="91425" bIns="45700"/>
          <a:lstStyle/>
          <a:p>
            <a:pPr algn="ctr" eaLnBrk="1" hangingPunct="1">
              <a:buClr>
                <a:srgbClr val="000000"/>
              </a:buClr>
              <a:buSzPct val="25000"/>
              <a:buFont typeface="Calibri" pitchFamily="34" charset="0"/>
              <a:buNone/>
            </a:pPr>
            <a:r>
              <a:rPr lang="en-US" altLang="en-US" sz="2800" dirty="0" smtClean="0">
                <a:latin typeface="Calibri" pitchFamily="34" charset="0"/>
                <a:ea typeface="Calibri" pitchFamily="34" charset="0"/>
                <a:cs typeface="Calibri" pitchFamily="34" charset="0"/>
                <a:sym typeface="Calibri" pitchFamily="34" charset="0"/>
              </a:rPr>
              <a:t>The USP</a:t>
            </a:r>
          </a:p>
        </p:txBody>
      </p:sp>
      <p:sp useBgFill="1">
        <p:nvSpPr>
          <p:cNvPr id="7171" name="TextBox 2"/>
          <p:cNvSpPr txBox="1">
            <a:spLocks noChangeArrowheads="1"/>
          </p:cNvSpPr>
          <p:nvPr/>
        </p:nvSpPr>
        <p:spPr bwMode="auto">
          <a:xfrm>
            <a:off x="287338" y="1100931"/>
            <a:ext cx="8642350" cy="954087"/>
          </a:xfrm>
          <a:prstGeom prst="rect">
            <a:avLst/>
          </a:prstGeom>
          <a:ln w="9525">
            <a:noFill/>
            <a:miter lim="800000"/>
            <a:headEnd/>
            <a:tailEnd/>
          </a:ln>
        </p:spPr>
        <p:txBody>
          <a:bodyPr>
            <a:spAutoFit/>
          </a:bodyPr>
          <a:lstStyle/>
          <a:p>
            <a:pPr algn="just" eaLnBrk="1" hangingPunct="1"/>
            <a:r>
              <a:rPr lang="en-US" altLang="en-US" sz="2800" dirty="0"/>
              <a:t>Striving to develop  a well-trained cadre of professionals for the Pacific region and beyond</a:t>
            </a:r>
          </a:p>
        </p:txBody>
      </p:sp>
      <p:sp>
        <p:nvSpPr>
          <p:cNvPr id="7172" name="Shape 87"/>
          <p:cNvSpPr>
            <a:spLocks noChangeArrowheads="1"/>
          </p:cNvSpPr>
          <p:nvPr/>
        </p:nvSpPr>
        <p:spPr bwMode="auto">
          <a:xfrm>
            <a:off x="1944331" y="2387996"/>
            <a:ext cx="4321175" cy="2192338"/>
          </a:xfrm>
          <a:prstGeom prst="rect">
            <a:avLst/>
          </a:prstGeom>
          <a:blipFill dpi="0" rotWithShape="1">
            <a:blip r:embed="rId3" cstate="print"/>
            <a:srcRect/>
            <a:stretch>
              <a:fillRect/>
            </a:stretch>
          </a:blipFill>
          <a:ln w="9525">
            <a:noFill/>
            <a:miter lim="800000"/>
            <a:headEnd/>
            <a:tailEnd/>
          </a:ln>
        </p:spPr>
        <p:txBody>
          <a:bodyPr/>
          <a:lstStyle/>
          <a:p>
            <a:pPr eaLnBrk="1" hangingPunct="1"/>
            <a:endParaRPr lang="en-US" altLang="en-US"/>
          </a:p>
        </p:txBody>
      </p:sp>
      <p:sp>
        <p:nvSpPr>
          <p:cNvPr id="7173" name="TextBox 1"/>
          <p:cNvSpPr txBox="1">
            <a:spLocks noChangeArrowheads="1"/>
          </p:cNvSpPr>
          <p:nvPr/>
        </p:nvSpPr>
        <p:spPr bwMode="auto">
          <a:xfrm>
            <a:off x="468313" y="4913313"/>
            <a:ext cx="8280400" cy="2062162"/>
          </a:xfrm>
          <a:prstGeom prst="rect">
            <a:avLst/>
          </a:prstGeom>
          <a:noFill/>
          <a:ln>
            <a:noFill/>
          </a:ln>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t>12 Member Countries, 14 Campuses, ~27,000 students spread over 30 million </a:t>
            </a:r>
            <a:r>
              <a:rPr lang="en-US" altLang="en-US" sz="2400" dirty="0" smtClean="0"/>
              <a:t>sq.km</a:t>
            </a:r>
          </a:p>
          <a:p>
            <a:pPr marL="342900" indent="-342900" eaLnBrk="1" hangingPunct="1">
              <a:spcBef>
                <a:spcPct val="0"/>
              </a:spcBef>
              <a:defRPr/>
            </a:pPr>
            <a:r>
              <a:rPr lang="en-US" altLang="en-US" sz="2400" dirty="0">
                <a:solidFill>
                  <a:srgbClr val="000000"/>
                </a:solidFill>
                <a:latin typeface="Calibri" pitchFamily="34" charset="0"/>
                <a:ea typeface="Calibri" pitchFamily="34" charset="0"/>
                <a:cs typeface="Calibri" pitchFamily="34" charset="0"/>
                <a:sym typeface="Calibri" pitchFamily="34" charset="0"/>
              </a:rPr>
              <a:t>The overarching themes of the University’s activities  are </a:t>
            </a:r>
            <a:r>
              <a:rPr lang="en-US" altLang="en-US" sz="2400" b="1" dirty="0">
                <a:solidFill>
                  <a:srgbClr val="000000"/>
                </a:solidFill>
                <a:latin typeface="Calibri" pitchFamily="34" charset="0"/>
                <a:ea typeface="Calibri" pitchFamily="34" charset="0"/>
                <a:cs typeface="Calibri" pitchFamily="34" charset="0"/>
                <a:sym typeface="Calibri" pitchFamily="34" charset="0"/>
              </a:rPr>
              <a:t>Human Security and Sustainable Development</a:t>
            </a:r>
            <a:r>
              <a:rPr lang="en-US" altLang="en-US" b="1" dirty="0">
                <a:solidFill>
                  <a:srgbClr val="000000"/>
                </a:solidFill>
                <a:latin typeface="Calibri" pitchFamily="34" charset="0"/>
                <a:ea typeface="Calibri" pitchFamily="34" charset="0"/>
                <a:cs typeface="Calibri" pitchFamily="34" charset="0"/>
                <a:sym typeface="Calibri" pitchFamily="34" charset="0"/>
              </a:rPr>
              <a:t>. </a:t>
            </a:r>
            <a:endParaRPr lang="en-US" dirty="0" smtClean="0"/>
          </a:p>
          <a:p>
            <a:pPr eaLnBrk="1" hangingPunct="1">
              <a:spcBef>
                <a:spcPct val="0"/>
              </a:spcBef>
              <a:buFontTx/>
              <a:buNone/>
              <a:defRPr/>
            </a:pPr>
            <a:endParaRPr lang="en-US" altLang="en-US" dirty="0"/>
          </a:p>
        </p:txBody>
      </p:sp>
    </p:spTree>
    <p:extLst>
      <p:ext uri="{BB962C8B-B14F-4D97-AF65-F5344CB8AC3E}">
        <p14:creationId xmlns:p14="http://schemas.microsoft.com/office/powerpoint/2010/main" val="307331180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Shape 109"/>
          <p:cNvSpPr>
            <a:spLocks noGrp="1"/>
          </p:cNvSpPr>
          <p:nvPr>
            <p:ph type="title"/>
          </p:nvPr>
        </p:nvSpPr>
        <p:spPr>
          <a:xfrm>
            <a:off x="457200" y="414337"/>
            <a:ext cx="8031707" cy="1214438"/>
          </a:xfrm>
        </p:spPr>
        <p:txBody>
          <a:bodyPr lIns="91425" tIns="45700" rIns="91425" bIns="45700"/>
          <a:lstStyle/>
          <a:p>
            <a:pPr algn="l" eaLnBrk="1" hangingPunct="1">
              <a:buClr>
                <a:srgbClr val="000000"/>
              </a:buClr>
              <a:buSzPct val="25000"/>
              <a:buFont typeface="Calibri" pitchFamily="34" charset="0"/>
              <a:buNone/>
            </a:pPr>
            <a:r>
              <a:rPr lang="en-US" altLang="en-US" sz="2800" dirty="0" smtClean="0">
                <a:latin typeface="Calibri" pitchFamily="34" charset="0"/>
                <a:ea typeface="Calibri" pitchFamily="34" charset="0"/>
                <a:cs typeface="Calibri" pitchFamily="34" charset="0"/>
                <a:sym typeface="Calibri" pitchFamily="34" charset="0"/>
              </a:rPr>
              <a:t>Renewable Energy </a:t>
            </a:r>
            <a:r>
              <a:rPr lang="en-US" altLang="en-US" sz="2800" dirty="0" err="1" smtClean="0">
                <a:latin typeface="Calibri" pitchFamily="34" charset="0"/>
                <a:ea typeface="Calibri" pitchFamily="34" charset="0"/>
                <a:cs typeface="Calibri" pitchFamily="34" charset="0"/>
                <a:sym typeface="Calibri" pitchFamily="34" charset="0"/>
              </a:rPr>
              <a:t>Programmes</a:t>
            </a:r>
            <a:r>
              <a:rPr lang="en-US" altLang="en-US" sz="2800" dirty="0" smtClean="0">
                <a:latin typeface="Calibri" pitchFamily="34" charset="0"/>
                <a:ea typeface="Calibri" pitchFamily="34" charset="0"/>
                <a:cs typeface="Calibri" pitchFamily="34" charset="0"/>
                <a:sym typeface="Calibri" pitchFamily="34" charset="0"/>
              </a:rPr>
              <a:t> @USP  </a:t>
            </a:r>
          </a:p>
        </p:txBody>
      </p:sp>
      <p:sp>
        <p:nvSpPr>
          <p:cNvPr id="110" name="Shape 110"/>
          <p:cNvSpPr txBox="1">
            <a:spLocks noGrp="1"/>
          </p:cNvSpPr>
          <p:nvPr>
            <p:ph type="body" idx="1"/>
          </p:nvPr>
        </p:nvSpPr>
        <p:spPr>
          <a:xfrm>
            <a:off x="755650" y="1844675"/>
            <a:ext cx="7942263" cy="4525963"/>
          </a:xfrm>
        </p:spPr>
        <p:txBody>
          <a:bodyPr lIns="91425" tIns="45700" rIns="91425" bIns="45700">
            <a:noAutofit/>
          </a:bodyPr>
          <a:lstStyle/>
          <a:p>
            <a:pPr marL="0" indent="0" eaLnBrk="1" hangingPunct="1">
              <a:spcBef>
                <a:spcPts val="640"/>
              </a:spcBef>
              <a:buClr>
                <a:schemeClr val="dk1"/>
              </a:buClr>
              <a:buSzPct val="98958"/>
              <a:buFontTx/>
              <a:buNone/>
              <a:defRPr/>
            </a:pPr>
            <a:r>
              <a:rPr lang="en-US" sz="2400" b="1" dirty="0" smtClean="0">
                <a:solidFill>
                  <a:schemeClr val="dk1"/>
                </a:solidFill>
                <a:latin typeface="Calibri"/>
                <a:ea typeface="Calibri"/>
                <a:cs typeface="Calibri"/>
                <a:sym typeface="Calibri"/>
              </a:rPr>
              <a:t>PG </a:t>
            </a:r>
            <a:r>
              <a:rPr lang="en-US" sz="2400" b="1" dirty="0" err="1" smtClean="0">
                <a:solidFill>
                  <a:schemeClr val="dk1"/>
                </a:solidFill>
                <a:latin typeface="Calibri"/>
                <a:ea typeface="Calibri"/>
                <a:cs typeface="Calibri"/>
                <a:sym typeface="Calibri"/>
              </a:rPr>
              <a:t>Programmes</a:t>
            </a:r>
            <a:r>
              <a:rPr lang="en-US" sz="2400" dirty="0" smtClean="0">
                <a:solidFill>
                  <a:schemeClr val="dk1"/>
                </a:solidFill>
                <a:latin typeface="Calibri"/>
                <a:ea typeface="Calibri"/>
                <a:cs typeface="Calibri"/>
                <a:sym typeface="Calibri"/>
              </a:rPr>
              <a:t>:</a:t>
            </a:r>
          </a:p>
          <a:p>
            <a:pPr eaLnBrk="1" hangingPunct="1">
              <a:spcBef>
                <a:spcPts val="640"/>
              </a:spcBef>
              <a:buClr>
                <a:schemeClr val="dk1"/>
              </a:buClr>
              <a:buSzPct val="98958"/>
              <a:buFont typeface="Arial"/>
              <a:buChar char="•"/>
              <a:defRPr/>
            </a:pPr>
            <a:r>
              <a:rPr lang="en-US" sz="2400" dirty="0" smtClean="0">
                <a:solidFill>
                  <a:schemeClr val="dk1"/>
                </a:solidFill>
                <a:latin typeface="Calibri"/>
                <a:ea typeface="Calibri"/>
                <a:cs typeface="Calibri"/>
                <a:sym typeface="Calibri"/>
              </a:rPr>
              <a:t>PG Diploma in Physics(Renewable Energy) : </a:t>
            </a:r>
            <a:r>
              <a:rPr lang="en-US" sz="1800" dirty="0" smtClean="0">
                <a:solidFill>
                  <a:schemeClr val="dk1"/>
                </a:solidFill>
                <a:latin typeface="Calibri"/>
                <a:ea typeface="Calibri"/>
                <a:cs typeface="Calibri"/>
                <a:sym typeface="Calibri"/>
              </a:rPr>
              <a:t>10-15 /year</a:t>
            </a:r>
          </a:p>
          <a:p>
            <a:pPr eaLnBrk="1" hangingPunct="1">
              <a:spcBef>
                <a:spcPts val="640"/>
              </a:spcBef>
              <a:buClr>
                <a:schemeClr val="dk1"/>
              </a:buClr>
              <a:buSzPct val="98958"/>
              <a:buFont typeface="Arial"/>
              <a:buChar char="•"/>
              <a:defRPr/>
            </a:pPr>
            <a:r>
              <a:rPr lang="en-US" sz="2400" dirty="0" smtClean="0">
                <a:solidFill>
                  <a:schemeClr val="dk1"/>
                </a:solidFill>
                <a:latin typeface="Calibri"/>
                <a:ea typeface="Calibri"/>
                <a:cs typeface="Calibri"/>
                <a:sym typeface="Calibri"/>
              </a:rPr>
              <a:t>Masters in Renewable Energy</a:t>
            </a:r>
          </a:p>
          <a:p>
            <a:pPr marL="0" indent="0" eaLnBrk="1" hangingPunct="1">
              <a:spcBef>
                <a:spcPts val="640"/>
              </a:spcBef>
              <a:buClr>
                <a:schemeClr val="dk1"/>
              </a:buClr>
              <a:buSzPct val="98958"/>
              <a:buFontTx/>
              <a:buNone/>
              <a:defRPr/>
            </a:pPr>
            <a:r>
              <a:rPr lang="en-US" sz="2400" dirty="0" smtClean="0">
                <a:solidFill>
                  <a:schemeClr val="dk1"/>
                </a:solidFill>
                <a:latin typeface="Calibri"/>
                <a:ea typeface="Calibri"/>
                <a:cs typeface="Calibri"/>
                <a:sym typeface="Calibri"/>
              </a:rPr>
              <a:t>	(Engineering/Physics): </a:t>
            </a:r>
            <a:r>
              <a:rPr lang="en-US" sz="1800" dirty="0" smtClean="0">
                <a:solidFill>
                  <a:schemeClr val="dk1"/>
                </a:solidFill>
                <a:latin typeface="Calibri"/>
                <a:ea typeface="Calibri"/>
                <a:cs typeface="Calibri"/>
                <a:sym typeface="Calibri"/>
              </a:rPr>
              <a:t>4-5 /year</a:t>
            </a:r>
          </a:p>
          <a:p>
            <a:pPr eaLnBrk="1" hangingPunct="1">
              <a:spcBef>
                <a:spcPts val="640"/>
              </a:spcBef>
              <a:buClr>
                <a:schemeClr val="dk1"/>
              </a:buClr>
              <a:buSzPct val="98958"/>
              <a:buFont typeface="Arial"/>
              <a:buChar char="•"/>
              <a:defRPr/>
            </a:pPr>
            <a:r>
              <a:rPr lang="en-US" sz="2400" dirty="0" smtClean="0">
                <a:solidFill>
                  <a:schemeClr val="dk1"/>
                </a:solidFill>
                <a:latin typeface="Calibri"/>
                <a:ea typeface="Calibri"/>
                <a:cs typeface="Calibri"/>
                <a:sym typeface="Calibri"/>
              </a:rPr>
              <a:t>Ph.D. in Renewable Energy</a:t>
            </a:r>
          </a:p>
          <a:p>
            <a:pPr marL="0" indent="0" eaLnBrk="1" hangingPunct="1">
              <a:buFontTx/>
              <a:buNone/>
              <a:defRPr/>
            </a:pPr>
            <a:r>
              <a:rPr lang="en-US" sz="2400" dirty="0" smtClean="0">
                <a:solidFill>
                  <a:schemeClr val="dk1"/>
                </a:solidFill>
                <a:latin typeface="Calibri"/>
                <a:ea typeface="Calibri"/>
                <a:cs typeface="Calibri"/>
                <a:sym typeface="Calibri"/>
              </a:rPr>
              <a:t>	(Engineering/Physics): </a:t>
            </a:r>
            <a:r>
              <a:rPr lang="en-US" sz="1800" dirty="0" smtClean="0">
                <a:solidFill>
                  <a:schemeClr val="dk1"/>
                </a:solidFill>
                <a:latin typeface="Calibri"/>
                <a:ea typeface="Calibri"/>
                <a:cs typeface="Calibri"/>
                <a:sym typeface="Calibri"/>
              </a:rPr>
              <a:t>3 in progress</a:t>
            </a:r>
          </a:p>
          <a:p>
            <a:pPr marL="0" indent="0" eaLnBrk="1" hangingPunct="1">
              <a:buFontTx/>
              <a:buNone/>
              <a:defRPr/>
            </a:pPr>
            <a:r>
              <a:rPr lang="en-US" sz="2400" b="1" dirty="0" smtClean="0">
                <a:solidFill>
                  <a:schemeClr val="dk1"/>
                </a:solidFill>
                <a:latin typeface="Calibri"/>
                <a:ea typeface="Calibri"/>
                <a:cs typeface="Calibri"/>
                <a:sym typeface="Calibri"/>
              </a:rPr>
              <a:t>UG </a:t>
            </a:r>
            <a:r>
              <a:rPr lang="en-US" sz="2400" b="1" dirty="0" err="1" smtClean="0">
                <a:solidFill>
                  <a:schemeClr val="dk1"/>
                </a:solidFill>
                <a:latin typeface="Calibri"/>
                <a:ea typeface="Calibri"/>
                <a:cs typeface="Calibri"/>
                <a:sym typeface="Calibri"/>
              </a:rPr>
              <a:t>Progarmmes</a:t>
            </a:r>
            <a:r>
              <a:rPr lang="en-US" sz="2400" dirty="0" smtClean="0">
                <a:solidFill>
                  <a:schemeClr val="dk1"/>
                </a:solidFill>
                <a:latin typeface="Calibri"/>
                <a:ea typeface="Calibri"/>
                <a:cs typeface="Calibri"/>
                <a:sym typeface="Calibri"/>
              </a:rPr>
              <a:t>:</a:t>
            </a:r>
          </a:p>
          <a:p>
            <a:pPr eaLnBrk="1" hangingPunct="1">
              <a:spcBef>
                <a:spcPts val="640"/>
              </a:spcBef>
              <a:buClr>
                <a:schemeClr val="dk1"/>
              </a:buClr>
              <a:buSzPct val="98958"/>
              <a:buFont typeface="Arial"/>
              <a:buChar char="•"/>
              <a:defRPr/>
            </a:pPr>
            <a:r>
              <a:rPr lang="en-US" sz="2400" dirty="0" smtClean="0">
                <a:solidFill>
                  <a:schemeClr val="dk1"/>
                </a:solidFill>
                <a:latin typeface="Calibri"/>
                <a:ea typeface="Calibri"/>
                <a:cs typeface="Calibri"/>
                <a:sym typeface="Calibri"/>
              </a:rPr>
              <a:t>Undergraduate courses in Renewable Energy </a:t>
            </a:r>
            <a:r>
              <a:rPr lang="en-US" sz="1800" dirty="0" smtClean="0">
                <a:solidFill>
                  <a:schemeClr val="dk1"/>
                </a:solidFill>
                <a:latin typeface="Calibri"/>
                <a:ea typeface="Calibri"/>
                <a:cs typeface="Calibri"/>
                <a:sym typeface="Calibri"/>
              </a:rPr>
              <a:t>( 150 students)</a:t>
            </a:r>
          </a:p>
          <a:p>
            <a:pPr eaLnBrk="1" hangingPunct="1">
              <a:spcBef>
                <a:spcPts val="640"/>
              </a:spcBef>
              <a:buClr>
                <a:schemeClr val="dk1"/>
              </a:buClr>
              <a:buSzPct val="98958"/>
              <a:buFont typeface="Arial"/>
              <a:buChar char="•"/>
              <a:defRPr/>
            </a:pPr>
            <a:r>
              <a:rPr lang="en-US" sz="2400" dirty="0" smtClean="0">
                <a:solidFill>
                  <a:schemeClr val="dk1"/>
                </a:solidFill>
                <a:latin typeface="Calibri"/>
                <a:ea typeface="Calibri"/>
                <a:cs typeface="Calibri"/>
                <a:sym typeface="Calibri"/>
              </a:rPr>
              <a:t>Accredited Engineering </a:t>
            </a:r>
            <a:r>
              <a:rPr lang="en-US" sz="2400" dirty="0" err="1" smtClean="0">
                <a:solidFill>
                  <a:schemeClr val="dk1"/>
                </a:solidFill>
                <a:latin typeface="Calibri"/>
                <a:ea typeface="Calibri"/>
                <a:cs typeface="Calibri"/>
                <a:sym typeface="Calibri"/>
              </a:rPr>
              <a:t>programme</a:t>
            </a:r>
            <a:r>
              <a:rPr lang="en-US" sz="2400" dirty="0" smtClean="0">
                <a:solidFill>
                  <a:schemeClr val="dk1"/>
                </a:solidFill>
                <a:latin typeface="Calibri"/>
                <a:ea typeface="Calibri"/>
                <a:cs typeface="Calibri"/>
                <a:sym typeface="Calibri"/>
              </a:rPr>
              <a:t> : RE courses </a:t>
            </a:r>
          </a:p>
          <a:p>
            <a:pPr marL="0" indent="0" eaLnBrk="1" hangingPunct="1">
              <a:spcBef>
                <a:spcPts val="640"/>
              </a:spcBef>
              <a:buClr>
                <a:schemeClr val="dk1"/>
              </a:buClr>
              <a:buSzPct val="98958"/>
              <a:buFontTx/>
              <a:buNone/>
              <a:defRPr/>
            </a:pPr>
            <a:r>
              <a:rPr lang="en-US" sz="2400" b="1" dirty="0" smtClean="0">
                <a:solidFill>
                  <a:schemeClr val="dk1"/>
                </a:solidFill>
                <a:latin typeface="Calibri"/>
                <a:ea typeface="Calibri"/>
                <a:cs typeface="Calibri"/>
                <a:sym typeface="Calibri"/>
              </a:rPr>
              <a:t>Vocational Training : </a:t>
            </a:r>
            <a:r>
              <a:rPr lang="en-US" sz="1800" dirty="0" smtClean="0">
                <a:solidFill>
                  <a:schemeClr val="dk1"/>
                </a:solidFill>
                <a:latin typeface="Calibri"/>
                <a:ea typeface="Calibri"/>
                <a:cs typeface="Calibri"/>
                <a:sym typeface="Calibri"/>
              </a:rPr>
              <a:t>ASU/USP VOCTEC Project (30 trainers/200 technicians)</a:t>
            </a:r>
            <a:endParaRPr lang="en-US" sz="1800" dirty="0">
              <a:solidFill>
                <a:schemeClr val="dk1"/>
              </a:solidFill>
              <a:latin typeface="Calibri"/>
              <a:ea typeface="Calibri"/>
              <a:cs typeface="Calibri"/>
              <a:sym typeface="Calibri"/>
            </a:endParaRPr>
          </a:p>
        </p:txBody>
      </p:sp>
      <p:pic>
        <p:nvPicPr>
          <p:cNvPr id="10244" name="Picture 4"/>
          <p:cNvPicPr>
            <a:picLocks noChangeAspect="1" noChangeArrowheads="1"/>
          </p:cNvPicPr>
          <p:nvPr/>
        </p:nvPicPr>
        <p:blipFill>
          <a:blip r:embed="rId3" cstate="print"/>
          <a:srcRect/>
          <a:stretch>
            <a:fillRect/>
          </a:stretch>
        </p:blipFill>
        <p:spPr bwMode="auto">
          <a:xfrm>
            <a:off x="6070150" y="2852936"/>
            <a:ext cx="2627763" cy="2087364"/>
          </a:xfrm>
          <a:prstGeom prst="rect">
            <a:avLst/>
          </a:prstGeom>
          <a:noFill/>
          <a:ln w="9525">
            <a:noFill/>
            <a:miter lim="800000"/>
            <a:headEnd/>
            <a:tailEnd/>
          </a:ln>
        </p:spPr>
      </p:pic>
    </p:spTree>
    <p:extLst>
      <p:ext uri="{BB962C8B-B14F-4D97-AF65-F5344CB8AC3E}">
        <p14:creationId xmlns:p14="http://schemas.microsoft.com/office/powerpoint/2010/main" val="1624695376"/>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0936" y="434667"/>
            <a:ext cx="7609195" cy="720725"/>
          </a:xfrm>
        </p:spPr>
        <p:txBody>
          <a:bodyPr/>
          <a:lstStyle/>
          <a:p>
            <a:r>
              <a:rPr lang="en-US" sz="2400" dirty="0" smtClean="0"/>
              <a:t>USP Projects : Community impacts - Energy for Sustainable Development </a:t>
            </a:r>
            <a:endParaRPr lang="en-US" sz="2400" dirty="0"/>
          </a:p>
        </p:txBody>
      </p:sp>
      <p:sp>
        <p:nvSpPr>
          <p:cNvPr id="3" name="TextBox 2"/>
          <p:cNvSpPr txBox="1"/>
          <p:nvPr/>
        </p:nvSpPr>
        <p:spPr>
          <a:xfrm>
            <a:off x="899592" y="3933056"/>
            <a:ext cx="2376264" cy="307777"/>
          </a:xfrm>
          <a:prstGeom prst="rect">
            <a:avLst/>
          </a:prstGeom>
          <a:noFill/>
        </p:spPr>
        <p:txBody>
          <a:bodyPr wrap="square" rtlCol="0">
            <a:spAutoFit/>
          </a:bodyPr>
          <a:lstStyle/>
          <a:p>
            <a:r>
              <a:rPr lang="en-US" sz="1400" dirty="0" smtClean="0"/>
              <a:t>Solar water distillation</a:t>
            </a:r>
            <a:endParaRPr lang="en-US" sz="1400" dirty="0"/>
          </a:p>
        </p:txBody>
      </p:sp>
      <p:sp>
        <p:nvSpPr>
          <p:cNvPr id="8" name="TextBox 7"/>
          <p:cNvSpPr txBox="1"/>
          <p:nvPr/>
        </p:nvSpPr>
        <p:spPr>
          <a:xfrm>
            <a:off x="4899805" y="4086562"/>
            <a:ext cx="3133140" cy="307777"/>
          </a:xfrm>
          <a:prstGeom prst="rect">
            <a:avLst/>
          </a:prstGeom>
          <a:noFill/>
        </p:spPr>
        <p:txBody>
          <a:bodyPr wrap="square" rtlCol="0">
            <a:spAutoFit/>
          </a:bodyPr>
          <a:lstStyle/>
          <a:p>
            <a:r>
              <a:rPr lang="en-US" sz="1400" dirty="0" smtClean="0"/>
              <a:t>Solar PV powered  Refrigeration Systems</a:t>
            </a:r>
            <a:endParaRPr lang="en-US" sz="1400" dirty="0"/>
          </a:p>
        </p:txBody>
      </p:sp>
      <p:sp>
        <p:nvSpPr>
          <p:cNvPr id="9" name="TextBox 8"/>
          <p:cNvSpPr txBox="1"/>
          <p:nvPr/>
        </p:nvSpPr>
        <p:spPr>
          <a:xfrm>
            <a:off x="878767" y="6257057"/>
            <a:ext cx="2376264" cy="307777"/>
          </a:xfrm>
          <a:prstGeom prst="rect">
            <a:avLst/>
          </a:prstGeom>
          <a:noFill/>
        </p:spPr>
        <p:txBody>
          <a:bodyPr wrap="square" rtlCol="0">
            <a:spAutoFit/>
          </a:bodyPr>
          <a:lstStyle/>
          <a:p>
            <a:r>
              <a:rPr lang="en-US" sz="1400" dirty="0" smtClean="0"/>
              <a:t>Solar water pumping</a:t>
            </a:r>
            <a:endParaRPr lang="en-US" sz="1400" dirty="0"/>
          </a:p>
        </p:txBody>
      </p:sp>
      <p:sp>
        <p:nvSpPr>
          <p:cNvPr id="10" name="TextBox 9"/>
          <p:cNvSpPr txBox="1"/>
          <p:nvPr/>
        </p:nvSpPr>
        <p:spPr>
          <a:xfrm>
            <a:off x="5904149" y="6275282"/>
            <a:ext cx="2376264" cy="307777"/>
          </a:xfrm>
          <a:prstGeom prst="rect">
            <a:avLst/>
          </a:prstGeom>
          <a:noFill/>
        </p:spPr>
        <p:txBody>
          <a:bodyPr wrap="square" rtlCol="0">
            <a:spAutoFit/>
          </a:bodyPr>
          <a:lstStyle/>
          <a:p>
            <a:r>
              <a:rPr lang="en-US" sz="1400" dirty="0" smtClean="0"/>
              <a:t>Solar lighting</a:t>
            </a:r>
            <a:endParaRPr lang="en-US" sz="1400" dirty="0"/>
          </a:p>
        </p:txBody>
      </p:sp>
      <p:pic>
        <p:nvPicPr>
          <p:cNvPr id="11" name="Picture 10"/>
          <p:cNvPicPr>
            <a:picLocks noChangeAspect="1"/>
          </p:cNvPicPr>
          <p:nvPr/>
        </p:nvPicPr>
        <p:blipFill>
          <a:blip r:embed="rId3"/>
          <a:stretch>
            <a:fillRect/>
          </a:stretch>
        </p:blipFill>
        <p:spPr>
          <a:xfrm>
            <a:off x="468313" y="1924621"/>
            <a:ext cx="3567854" cy="200843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475" y="4294082"/>
            <a:ext cx="2639568" cy="1981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1892207"/>
            <a:ext cx="2950464" cy="221284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333" y="4474041"/>
            <a:ext cx="2663952" cy="1804416"/>
          </a:xfrm>
          <a:prstGeom prst="rect">
            <a:avLst/>
          </a:prstGeom>
        </p:spPr>
      </p:pic>
    </p:spTree>
    <p:extLst>
      <p:ext uri="{BB962C8B-B14F-4D97-AF65-F5344CB8AC3E}">
        <p14:creationId xmlns:p14="http://schemas.microsoft.com/office/powerpoint/2010/main" val="21392962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 exciting times ahead!</a:t>
            </a:r>
            <a:endParaRPr lang="en-US" dirty="0"/>
          </a:p>
        </p:txBody>
      </p:sp>
      <p:sp>
        <p:nvSpPr>
          <p:cNvPr id="3" name="Rectangle 2"/>
          <p:cNvSpPr/>
          <p:nvPr/>
        </p:nvSpPr>
        <p:spPr>
          <a:xfrm>
            <a:off x="606426" y="1544128"/>
            <a:ext cx="8158012" cy="2369880"/>
          </a:xfrm>
          <a:prstGeom prst="rect">
            <a:avLst/>
          </a:prstGeom>
        </p:spPr>
        <p:txBody>
          <a:bodyPr wrap="square">
            <a:spAutoFit/>
          </a:bodyPr>
          <a:lstStyle/>
          <a:p>
            <a:r>
              <a:rPr lang="en-US" sz="2800" dirty="0"/>
              <a:t>Smart b/c world will go all-electric appliance-machines-transport supplied by </a:t>
            </a:r>
            <a:r>
              <a:rPr lang="en-US" sz="2800" dirty="0" smtClean="0"/>
              <a:t>WWS ( Wind, Water and Sunlight) . </a:t>
            </a:r>
            <a:r>
              <a:rPr lang="en-US" sz="2800" dirty="0"/>
              <a:t>Utilities will have more </a:t>
            </a:r>
            <a:r>
              <a:rPr lang="en-US" sz="2800" dirty="0" smtClean="0"/>
              <a:t>business + need </a:t>
            </a:r>
            <a:r>
              <a:rPr lang="en-US" sz="2800" dirty="0"/>
              <a:t>more </a:t>
            </a:r>
            <a:r>
              <a:rPr lang="en-US" sz="2800" dirty="0" smtClean="0"/>
              <a:t>transmission</a:t>
            </a:r>
          </a:p>
          <a:p>
            <a:endParaRPr lang="en-US" dirty="0"/>
          </a:p>
          <a:p>
            <a:r>
              <a:rPr lang="en-US" dirty="0" smtClean="0"/>
              <a:t>Mark Jacobson </a:t>
            </a:r>
            <a:endParaRPr lang="en-US" dirty="0"/>
          </a:p>
        </p:txBody>
      </p:sp>
      <p:pic>
        <p:nvPicPr>
          <p:cNvPr id="1026" name="Picture 2" descr="http://www.wsp-pb.com/Globaln/UK/Whitepapers/Cities/electric%20city%20illustration.jpg?width=546&amp;height=240&amp;mode=crop&amp;anchor=middle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672" y="3932331"/>
            <a:ext cx="4296504" cy="1888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7606" y="5820905"/>
            <a:ext cx="1527176" cy="369332"/>
          </a:xfrm>
          <a:prstGeom prst="rect">
            <a:avLst/>
          </a:prstGeom>
          <a:noFill/>
        </p:spPr>
        <p:txBody>
          <a:bodyPr wrap="square" rtlCol="0">
            <a:spAutoFit/>
          </a:bodyPr>
          <a:lstStyle/>
          <a:p>
            <a:r>
              <a:rPr lang="en-US" dirty="0" err="1"/>
              <a:t>w</a:t>
            </a:r>
            <a:r>
              <a:rPr lang="en-US" dirty="0" err="1" smtClean="0"/>
              <a:t>sp-pb</a:t>
            </a:r>
            <a:endParaRPr lang="en-US" dirty="0"/>
          </a:p>
        </p:txBody>
      </p:sp>
    </p:spTree>
    <p:extLst>
      <p:ext uri="{BB962C8B-B14F-4D97-AF65-F5344CB8AC3E}">
        <p14:creationId xmlns:p14="http://schemas.microsoft.com/office/powerpoint/2010/main" val="2533866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9254" y="2328109"/>
            <a:ext cx="7778750" cy="744608"/>
          </a:xfrm>
        </p:spPr>
        <p:txBody>
          <a:bodyPr/>
          <a:lstStyle/>
          <a:p>
            <a:r>
              <a:rPr lang="en-US" sz="4000" dirty="0" smtClean="0"/>
              <a:t>Thank You For Your Attention </a:t>
            </a:r>
            <a:endParaRPr lang="en-US" sz="4000" dirty="0"/>
          </a:p>
        </p:txBody>
      </p:sp>
    </p:spTree>
    <p:extLst>
      <p:ext uri="{BB962C8B-B14F-4D97-AF65-F5344CB8AC3E}">
        <p14:creationId xmlns:p14="http://schemas.microsoft.com/office/powerpoint/2010/main" val="2432862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0"/>
          </p:nvPr>
        </p:nvSpPr>
        <p:spPr>
          <a:xfrm>
            <a:off x="196309" y="1983968"/>
            <a:ext cx="1711320" cy="4924449"/>
          </a:xfrm>
        </p:spPr>
        <p:txBody>
          <a:bodyPr/>
          <a:lstStyle/>
          <a:p>
            <a:pPr marL="0" indent="0">
              <a:buNone/>
            </a:pPr>
            <a:r>
              <a:rPr lang="en-US" b="0" dirty="0"/>
              <a:t>As of 2015, renewable energy provided an estimated </a:t>
            </a:r>
            <a:r>
              <a:rPr lang="en-US" dirty="0"/>
              <a:t>19.3%</a:t>
            </a:r>
            <a:r>
              <a:rPr lang="en-US" b="0" dirty="0"/>
              <a:t> of global final energy </a:t>
            </a:r>
            <a:r>
              <a:rPr lang="en-US" b="0" dirty="0" smtClean="0"/>
              <a:t>consumption</a:t>
            </a:r>
            <a:endParaRPr lang="en-US" b="0" dirty="0"/>
          </a:p>
          <a:p>
            <a:endParaRPr lang="en-US" dirty="0"/>
          </a:p>
          <a:p>
            <a:pPr marL="0" indent="0">
              <a:buNone/>
            </a:pPr>
            <a:endParaRPr lang="de-DE" b="0" dirty="0"/>
          </a:p>
          <a:p>
            <a:pPr marL="0" indent="0">
              <a:buNone/>
            </a:pPr>
            <a:endParaRPr lang="en-US" dirty="0" smtClean="0"/>
          </a:p>
        </p:txBody>
      </p:sp>
      <p:sp>
        <p:nvSpPr>
          <p:cNvPr id="7" name="Title 1"/>
          <p:cNvSpPr txBox="1">
            <a:spLocks/>
          </p:cNvSpPr>
          <p:nvPr/>
        </p:nvSpPr>
        <p:spPr>
          <a:xfrm>
            <a:off x="758826" y="188694"/>
            <a:ext cx="7778750" cy="744608"/>
          </a:xfrm>
          <a:prstGeom prst="rect">
            <a:avLst/>
          </a:prstGeom>
        </p:spPr>
        <p:txBody>
          <a:bodyPr lIns="0" anchor="b"/>
          <a:lstStyle>
            <a:lvl1pPr algn="l" defTabSz="457200" rtl="0" eaLnBrk="1" latinLnBrk="0" hangingPunct="1">
              <a:spcBef>
                <a:spcPct val="0"/>
              </a:spcBef>
              <a:buNone/>
              <a:defRPr sz="2600" b="1" kern="1200">
                <a:solidFill>
                  <a:schemeClr val="tx1"/>
                </a:solidFill>
                <a:latin typeface="+mj-lt"/>
                <a:ea typeface="+mj-ea"/>
                <a:cs typeface="+mj-cs"/>
              </a:defRPr>
            </a:lvl1pPr>
          </a:lstStyle>
          <a:p>
            <a:r>
              <a:rPr lang="en-US" dirty="0" smtClean="0"/>
              <a:t>Renewable Energy in the World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455" y="1552734"/>
            <a:ext cx="6095634" cy="440643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81151" y="1571065"/>
            <a:ext cx="1698478" cy="3821066"/>
          </a:xfrm>
        </p:spPr>
        <p:txBody>
          <a:bodyPr/>
          <a:lstStyle/>
          <a:p>
            <a:pPr marL="0" indent="0">
              <a:buNone/>
            </a:pPr>
            <a:r>
              <a:rPr lang="en-US" b="0" dirty="0" smtClean="0"/>
              <a:t>By </a:t>
            </a:r>
            <a:r>
              <a:rPr lang="en-US" b="0" dirty="0"/>
              <a:t>year’s end, </a:t>
            </a:r>
            <a:r>
              <a:rPr lang="en-US" b="0" dirty="0" smtClean="0"/>
              <a:t>renewables comprised </a:t>
            </a:r>
            <a:r>
              <a:rPr lang="en-US" b="0" dirty="0"/>
              <a:t>an </a:t>
            </a:r>
            <a:r>
              <a:rPr lang="en-US" b="0" dirty="0" smtClean="0"/>
              <a:t>estimated </a:t>
            </a:r>
            <a:r>
              <a:rPr lang="en-US" dirty="0"/>
              <a:t>30%</a:t>
            </a:r>
            <a:r>
              <a:rPr lang="en-US" b="0" dirty="0"/>
              <a:t> </a:t>
            </a:r>
            <a:r>
              <a:rPr lang="en-US" b="0" dirty="0" smtClean="0"/>
              <a:t>of </a:t>
            </a:r>
            <a:r>
              <a:rPr lang="en-US" b="0" dirty="0"/>
              <a:t>the </a:t>
            </a:r>
            <a:r>
              <a:rPr lang="en-US" b="0" dirty="0" smtClean="0"/>
              <a:t>world’s power  generating  capacity and </a:t>
            </a:r>
            <a:r>
              <a:rPr lang="en-US" dirty="0" smtClean="0"/>
              <a:t>24.5% </a:t>
            </a:r>
            <a:r>
              <a:rPr lang="en-US" b="0" dirty="0" smtClean="0"/>
              <a:t>of global electricity demand</a:t>
            </a:r>
          </a:p>
        </p:txBody>
      </p:sp>
      <p:sp>
        <p:nvSpPr>
          <p:cNvPr id="7" name="Title 2"/>
          <p:cNvSpPr>
            <a:spLocks noGrp="1"/>
          </p:cNvSpPr>
          <p:nvPr>
            <p:ph type="title"/>
          </p:nvPr>
        </p:nvSpPr>
        <p:spPr>
          <a:xfrm>
            <a:off x="606426" y="249654"/>
            <a:ext cx="7778750" cy="744608"/>
          </a:xfrm>
        </p:spPr>
        <p:txBody>
          <a:bodyPr/>
          <a:lstStyle/>
          <a:p>
            <a:r>
              <a:rPr lang="en-US" dirty="0" smtClean="0"/>
              <a:t>Power Sector</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455" y="1571065"/>
            <a:ext cx="6095634" cy="4406433"/>
          </a:xfrm>
          <a:prstGeom prst="rect">
            <a:avLst/>
          </a:prstGeom>
        </p:spPr>
      </p:pic>
    </p:spTree>
    <p:extLst>
      <p:ext uri="{BB962C8B-B14F-4D97-AF65-F5344CB8AC3E}">
        <p14:creationId xmlns:p14="http://schemas.microsoft.com/office/powerpoint/2010/main" val="2007076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7829" y="209006"/>
            <a:ext cx="7797347" cy="785256"/>
          </a:xfrm>
        </p:spPr>
        <p:txBody>
          <a:bodyPr/>
          <a:lstStyle/>
          <a:p>
            <a:r>
              <a:rPr lang="en-US" dirty="0" smtClean="0"/>
              <a:t>Power Sector</a:t>
            </a:r>
            <a:endParaRPr lang="en-US" dirty="0"/>
          </a:p>
        </p:txBody>
      </p:sp>
      <p:sp>
        <p:nvSpPr>
          <p:cNvPr id="4" name="Text Placeholder 3"/>
          <p:cNvSpPr>
            <a:spLocks noGrp="1"/>
          </p:cNvSpPr>
          <p:nvPr>
            <p:ph type="body" sz="quarter" idx="10"/>
          </p:nvPr>
        </p:nvSpPr>
        <p:spPr>
          <a:xfrm>
            <a:off x="215164" y="2196445"/>
            <a:ext cx="1724848" cy="3896927"/>
          </a:xfrm>
        </p:spPr>
        <p:txBody>
          <a:bodyPr/>
          <a:lstStyle/>
          <a:p>
            <a:pPr marL="0" indent="0">
              <a:buNone/>
            </a:pPr>
            <a:r>
              <a:rPr lang="en-US" b="0" dirty="0" smtClean="0"/>
              <a:t>By the end of 2016, </a:t>
            </a:r>
            <a:r>
              <a:rPr lang="en-US" dirty="0" smtClean="0"/>
              <a:t>China</a:t>
            </a:r>
            <a:r>
              <a:rPr lang="en-US" b="0" dirty="0" smtClean="0"/>
              <a:t> </a:t>
            </a:r>
            <a:r>
              <a:rPr lang="en-US" b="0" dirty="0"/>
              <a:t>was </a:t>
            </a:r>
            <a:r>
              <a:rPr lang="en-US" b="0" dirty="0" smtClean="0"/>
              <a:t>home to </a:t>
            </a:r>
            <a:r>
              <a:rPr lang="en-US" b="0" dirty="0"/>
              <a:t>more </a:t>
            </a:r>
            <a:r>
              <a:rPr lang="en-US" b="0" dirty="0" smtClean="0"/>
              <a:t>than </a:t>
            </a:r>
            <a:r>
              <a:rPr lang="en-US" dirty="0" smtClean="0"/>
              <a:t>one-quarter </a:t>
            </a:r>
            <a:r>
              <a:rPr lang="en-US" b="0" dirty="0" smtClean="0"/>
              <a:t>of the world’s renewable power capacity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019" y="1571802"/>
            <a:ext cx="6087876" cy="4400824"/>
          </a:xfrm>
          <a:prstGeom prst="rect">
            <a:avLst/>
          </a:prstGeom>
        </p:spPr>
      </p:pic>
    </p:spTree>
    <p:extLst>
      <p:ext uri="{BB962C8B-B14F-4D97-AF65-F5344CB8AC3E}">
        <p14:creationId xmlns:p14="http://schemas.microsoft.com/office/powerpoint/2010/main" val="782835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0"/>
          </p:nvPr>
        </p:nvSpPr>
        <p:spPr>
          <a:xfrm>
            <a:off x="155642" y="1575071"/>
            <a:ext cx="2012523" cy="4702249"/>
          </a:xfrm>
        </p:spPr>
        <p:txBody>
          <a:bodyPr/>
          <a:lstStyle/>
          <a:p>
            <a:r>
              <a:rPr lang="en-US" dirty="0" smtClean="0"/>
              <a:t>176</a:t>
            </a:r>
            <a:r>
              <a:rPr lang="en-US" b="0" dirty="0" smtClean="0"/>
              <a:t> countries had renewable energy </a:t>
            </a:r>
            <a:r>
              <a:rPr lang="en-US" dirty="0" smtClean="0"/>
              <a:t>targets</a:t>
            </a:r>
          </a:p>
          <a:p>
            <a:r>
              <a:rPr lang="en-US" dirty="0" smtClean="0"/>
              <a:t>126 </a:t>
            </a:r>
            <a:r>
              <a:rPr lang="en-US" b="0" dirty="0" smtClean="0"/>
              <a:t>countries had power policies</a:t>
            </a:r>
          </a:p>
          <a:p>
            <a:r>
              <a:rPr lang="en-US" dirty="0" smtClean="0"/>
              <a:t>68 </a:t>
            </a:r>
            <a:r>
              <a:rPr lang="en-US" b="0" dirty="0" smtClean="0"/>
              <a:t>countries</a:t>
            </a:r>
            <a:br>
              <a:rPr lang="en-US" b="0" dirty="0" smtClean="0"/>
            </a:br>
            <a:r>
              <a:rPr lang="en-US" b="0" dirty="0" smtClean="0"/>
              <a:t>had transport policies</a:t>
            </a:r>
          </a:p>
          <a:p>
            <a:r>
              <a:rPr lang="en-US" dirty="0" smtClean="0"/>
              <a:t>21 </a:t>
            </a:r>
            <a:r>
              <a:rPr lang="en-US" b="0" dirty="0" smtClean="0"/>
              <a:t>countries</a:t>
            </a:r>
            <a:br>
              <a:rPr lang="en-US" b="0" dirty="0" smtClean="0"/>
            </a:br>
            <a:r>
              <a:rPr lang="en-US" b="0" dirty="0" smtClean="0"/>
              <a:t>had heating and cooling policies</a:t>
            </a:r>
          </a:p>
          <a:p>
            <a:endParaRPr lang="en-US" b="0" dirty="0" smtClean="0"/>
          </a:p>
        </p:txBody>
      </p:sp>
      <p:sp>
        <p:nvSpPr>
          <p:cNvPr id="5" name="Title 4"/>
          <p:cNvSpPr>
            <a:spLocks noGrp="1"/>
          </p:cNvSpPr>
          <p:nvPr>
            <p:ph type="title"/>
          </p:nvPr>
        </p:nvSpPr>
        <p:spPr/>
        <p:txBody>
          <a:bodyPr/>
          <a:lstStyle/>
          <a:p>
            <a:r>
              <a:rPr lang="de-DE" dirty="0"/>
              <a:t>Renewable Energy Policy Landscape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165" y="1575071"/>
            <a:ext cx="6095634" cy="4406433"/>
          </a:xfrm>
          <a:prstGeom prst="rect">
            <a:avLst/>
          </a:prstGeom>
        </p:spPr>
      </p:pic>
    </p:spTree>
    <p:extLst>
      <p:ext uri="{BB962C8B-B14F-4D97-AF65-F5344CB8AC3E}">
        <p14:creationId xmlns:p14="http://schemas.microsoft.com/office/powerpoint/2010/main" val="21146249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Jobs in Renewable Energy</a:t>
            </a:r>
            <a:endParaRPr lang="en-US" dirty="0"/>
          </a:p>
        </p:txBody>
      </p:sp>
      <p:sp>
        <p:nvSpPr>
          <p:cNvPr id="4" name="Text Placeholder 3"/>
          <p:cNvSpPr>
            <a:spLocks noGrp="1"/>
          </p:cNvSpPr>
          <p:nvPr>
            <p:ph type="body" sz="quarter" idx="10"/>
          </p:nvPr>
        </p:nvSpPr>
        <p:spPr>
          <a:xfrm>
            <a:off x="143165" y="1544447"/>
            <a:ext cx="1838035" cy="3331319"/>
          </a:xfrm>
        </p:spPr>
        <p:txBody>
          <a:bodyPr/>
          <a:lstStyle/>
          <a:p>
            <a:pPr marL="0" indent="0">
              <a:buNone/>
            </a:pPr>
            <a:r>
              <a:rPr lang="en-US" b="0" dirty="0"/>
              <a:t>The renewable energy sector employed </a:t>
            </a:r>
            <a:endParaRPr lang="en-US" b="0" dirty="0" smtClean="0"/>
          </a:p>
          <a:p>
            <a:pPr marL="0" indent="0">
              <a:buNone/>
            </a:pPr>
            <a:r>
              <a:rPr lang="en-US" dirty="0" smtClean="0"/>
              <a:t>9.8 </a:t>
            </a:r>
            <a:r>
              <a:rPr lang="en-US" dirty="0"/>
              <a:t>million people </a:t>
            </a:r>
            <a:r>
              <a:rPr lang="en-US" b="0" dirty="0"/>
              <a:t>in 2016 </a:t>
            </a:r>
            <a:r>
              <a:rPr lang="en-US" b="0" dirty="0" smtClean="0"/>
              <a:t>- </a:t>
            </a:r>
            <a:r>
              <a:rPr lang="en-US" b="0" dirty="0"/>
              <a:t>a </a:t>
            </a:r>
            <a:r>
              <a:rPr lang="en-US" dirty="0"/>
              <a:t>1.1% increase</a:t>
            </a:r>
            <a:r>
              <a:rPr lang="en-US" b="0" dirty="0"/>
              <a:t> over </a:t>
            </a:r>
            <a:r>
              <a:rPr lang="en-US" b="0" dirty="0" smtClean="0"/>
              <a:t>2015</a:t>
            </a:r>
            <a:endParaRPr lang="en-US"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08" y="1505158"/>
            <a:ext cx="6095634" cy="4406433"/>
          </a:xfrm>
          <a:prstGeom prst="rect">
            <a:avLst/>
          </a:prstGeom>
        </p:spPr>
      </p:pic>
    </p:spTree>
    <p:extLst>
      <p:ext uri="{BB962C8B-B14F-4D97-AF65-F5344CB8AC3E}">
        <p14:creationId xmlns:p14="http://schemas.microsoft.com/office/powerpoint/2010/main" val="715112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8395" y="1468710"/>
            <a:ext cx="1858732" cy="3802659"/>
          </a:xfrm>
        </p:spPr>
        <p:txBody>
          <a:bodyPr/>
          <a:lstStyle/>
          <a:p>
            <a:pPr marL="0" indent="0">
              <a:buNone/>
            </a:pPr>
            <a:r>
              <a:rPr lang="en-US" b="0" dirty="0"/>
              <a:t>Global new investment in </a:t>
            </a:r>
            <a:r>
              <a:rPr lang="en-US" b="0" dirty="0" smtClean="0"/>
              <a:t>renewables was </a:t>
            </a:r>
            <a:r>
              <a:rPr lang="en-US" dirty="0"/>
              <a:t>USD 241.6 billion </a:t>
            </a:r>
            <a:r>
              <a:rPr lang="en-US" b="0" dirty="0"/>
              <a:t>in </a:t>
            </a:r>
            <a:r>
              <a:rPr lang="en-US" b="0" dirty="0" smtClean="0"/>
              <a:t>2016</a:t>
            </a:r>
          </a:p>
          <a:p>
            <a:pPr marL="0" indent="0">
              <a:buNone/>
            </a:pPr>
            <a:endParaRPr lang="en-US" sz="1200" b="0" dirty="0"/>
          </a:p>
          <a:p>
            <a:pPr marL="0" indent="0">
              <a:buNone/>
            </a:pPr>
            <a:r>
              <a:rPr lang="en-GB" b="0" dirty="0" smtClean="0"/>
              <a:t>For the </a:t>
            </a:r>
            <a:r>
              <a:rPr lang="en-GB" b="0" dirty="0"/>
              <a:t>fifth consecutive year, </a:t>
            </a:r>
            <a:r>
              <a:rPr lang="en-GB" dirty="0"/>
              <a:t>investment in new renewable power </a:t>
            </a:r>
            <a:r>
              <a:rPr lang="en-GB" b="0" dirty="0"/>
              <a:t>capacity </a:t>
            </a:r>
            <a:r>
              <a:rPr lang="en-GB" b="0" dirty="0" smtClean="0"/>
              <a:t>was </a:t>
            </a:r>
            <a:r>
              <a:rPr lang="en-GB" b="0" dirty="0"/>
              <a:t>roughly </a:t>
            </a:r>
            <a:r>
              <a:rPr lang="en-GB" dirty="0"/>
              <a:t>double that in fossil fuel </a:t>
            </a:r>
            <a:r>
              <a:rPr lang="en-GB" b="0" dirty="0" smtClean="0"/>
              <a:t>capacity</a:t>
            </a:r>
            <a:r>
              <a:rPr lang="en-GB" b="0" dirty="0"/>
              <a:t>. </a:t>
            </a:r>
            <a:endParaRPr lang="en-US" b="0" dirty="0"/>
          </a:p>
          <a:p>
            <a:pPr marL="0" indent="0">
              <a:buNone/>
            </a:pPr>
            <a:endParaRPr lang="en-US" b="0" dirty="0" smtClean="0"/>
          </a:p>
        </p:txBody>
      </p:sp>
      <p:sp>
        <p:nvSpPr>
          <p:cNvPr id="6" name="Title 5"/>
          <p:cNvSpPr>
            <a:spLocks noGrp="1"/>
          </p:cNvSpPr>
          <p:nvPr>
            <p:ph type="title"/>
          </p:nvPr>
        </p:nvSpPr>
        <p:spPr/>
        <p:txBody>
          <a:bodyPr/>
          <a:lstStyle/>
          <a:p>
            <a:r>
              <a:rPr lang="de-DE" dirty="0"/>
              <a:t>Global Investment in Renewable Energy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243" y="1532868"/>
            <a:ext cx="6095634" cy="4406433"/>
          </a:xfrm>
          <a:prstGeom prst="rect">
            <a:avLst/>
          </a:prstGeom>
        </p:spPr>
      </p:pic>
    </p:spTree>
    <p:extLst>
      <p:ext uri="{BB962C8B-B14F-4D97-AF65-F5344CB8AC3E}">
        <p14:creationId xmlns:p14="http://schemas.microsoft.com/office/powerpoint/2010/main" val="1975654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1881</TotalTime>
  <Words>4132</Words>
  <Application>Microsoft Office PowerPoint</Application>
  <PresentationFormat>On-screen Show (4:3)</PresentationFormat>
  <Paragraphs>389</Paragraphs>
  <Slides>38</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Century Gothic</vt:lpstr>
      <vt:lpstr>Lucida Grande</vt:lpstr>
      <vt:lpstr>3_PRESENTATION</vt:lpstr>
      <vt:lpstr>Office-Design</vt:lpstr>
      <vt:lpstr>Renewables 2017   REN 21 Global Status Report </vt:lpstr>
      <vt:lpstr>PowerPoint Presentation</vt:lpstr>
      <vt:lpstr>PowerPoint Presentation</vt:lpstr>
      <vt:lpstr>PowerPoint Presentation</vt:lpstr>
      <vt:lpstr>Power Sector</vt:lpstr>
      <vt:lpstr>Power Sector</vt:lpstr>
      <vt:lpstr>Renewable Energy Policy Landscape</vt:lpstr>
      <vt:lpstr>Jobs in Renewable Energy</vt:lpstr>
      <vt:lpstr>Global Investment in Renewable Energy</vt:lpstr>
      <vt:lpstr>Biomass Energy</vt:lpstr>
      <vt:lpstr>Geothermal Power and Heat</vt:lpstr>
      <vt:lpstr>Hydropower</vt:lpstr>
      <vt:lpstr>Hydropower</vt:lpstr>
      <vt:lpstr>Solar PV</vt:lpstr>
      <vt:lpstr>Solar PV</vt:lpstr>
      <vt:lpstr>Solar PV</vt:lpstr>
      <vt:lpstr>Solar PV</vt:lpstr>
      <vt:lpstr>Solar PV</vt:lpstr>
      <vt:lpstr>Concentrating Solar Thermal Power (CSP)</vt:lpstr>
      <vt:lpstr>Solar Thermal Heating and Cooling</vt:lpstr>
      <vt:lpstr>Wind Power</vt:lpstr>
      <vt:lpstr>Wind Power</vt:lpstr>
      <vt:lpstr>Distributed Renewable Energy for Energy Access</vt:lpstr>
      <vt:lpstr>Distributed Renewable Energy for Energy Access</vt:lpstr>
      <vt:lpstr>Distributed Renewable Energy for Energy Access</vt:lpstr>
      <vt:lpstr>Distributed Renewable Energy for Energy Access</vt:lpstr>
      <vt:lpstr>Distributed Renewable Energy for Energy Access</vt:lpstr>
      <vt:lpstr>Enabling Technologies and Energy Systems Integration</vt:lpstr>
      <vt:lpstr>Enabling Technologies and Energy Systems Integration</vt:lpstr>
      <vt:lpstr>Energy Efficiency</vt:lpstr>
      <vt:lpstr>Conclusions</vt:lpstr>
      <vt:lpstr>PowerPoint Presentation</vt:lpstr>
      <vt:lpstr>  Nationally Determined Commitments                 ( The Paris Agreement)</vt:lpstr>
      <vt:lpstr>The USP</vt:lpstr>
      <vt:lpstr>Renewable Energy Programmes @USP  </vt:lpstr>
      <vt:lpstr>USP Projects : Community impacts - Energy for Sustainable Development </vt:lpstr>
      <vt:lpstr>The future : exciting times ahead!</vt:lpstr>
      <vt:lpstr>Thank You For Your Attention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weeks.de Werbeagentur GmbH</dc:creator>
  <cp:lastModifiedBy>Reena Suliana</cp:lastModifiedBy>
  <cp:revision>297</cp:revision>
  <dcterms:created xsi:type="dcterms:W3CDTF">2016-05-18T12:39:59Z</dcterms:created>
  <dcterms:modified xsi:type="dcterms:W3CDTF">2017-08-09T21:32:12Z</dcterms:modified>
</cp:coreProperties>
</file>