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
  <p:sldMasterIdLst>
    <p:sldMasterId id="2147483684" r:id="rId1"/>
    <p:sldMasterId id="2147483664" r:id="rId2"/>
  </p:sldMasterIdLst>
  <p:notesMasterIdLst>
    <p:notesMasterId r:id="rId51"/>
  </p:notesMasterIdLst>
  <p:sldIdLst>
    <p:sldId id="256" r:id="rId3"/>
    <p:sldId id="260" r:id="rId4"/>
    <p:sldId id="261" r:id="rId5"/>
    <p:sldId id="325" r:id="rId6"/>
    <p:sldId id="263" r:id="rId7"/>
    <p:sldId id="265" r:id="rId8"/>
    <p:sldId id="267" r:id="rId9"/>
    <p:sldId id="268" r:id="rId10"/>
    <p:sldId id="269" r:id="rId11"/>
    <p:sldId id="270" r:id="rId12"/>
    <p:sldId id="273" r:id="rId13"/>
    <p:sldId id="275" r:id="rId14"/>
    <p:sldId id="276" r:id="rId15"/>
    <p:sldId id="277" r:id="rId16"/>
    <p:sldId id="279" r:id="rId17"/>
    <p:sldId id="284" r:id="rId18"/>
    <p:sldId id="285" r:id="rId19"/>
    <p:sldId id="286" r:id="rId20"/>
    <p:sldId id="287" r:id="rId21"/>
    <p:sldId id="288" r:id="rId22"/>
    <p:sldId id="289" r:id="rId23"/>
    <p:sldId id="293" r:id="rId24"/>
    <p:sldId id="297" r:id="rId25"/>
    <p:sldId id="298" r:id="rId26"/>
    <p:sldId id="299" r:id="rId27"/>
    <p:sldId id="301" r:id="rId28"/>
    <p:sldId id="302" r:id="rId29"/>
    <p:sldId id="303" r:id="rId30"/>
    <p:sldId id="305" r:id="rId31"/>
    <p:sldId id="306" r:id="rId32"/>
    <p:sldId id="308" r:id="rId33"/>
    <p:sldId id="309" r:id="rId34"/>
    <p:sldId id="311" r:id="rId35"/>
    <p:sldId id="313" r:id="rId36"/>
    <p:sldId id="315" r:id="rId37"/>
    <p:sldId id="316" r:id="rId38"/>
    <p:sldId id="317" r:id="rId39"/>
    <p:sldId id="318" r:id="rId40"/>
    <p:sldId id="320" r:id="rId41"/>
    <p:sldId id="326" r:id="rId42"/>
    <p:sldId id="327" r:id="rId43"/>
    <p:sldId id="333" r:id="rId44"/>
    <p:sldId id="329" r:id="rId45"/>
    <p:sldId id="330" r:id="rId46"/>
    <p:sldId id="331" r:id="rId47"/>
    <p:sldId id="334" r:id="rId48"/>
    <p:sldId id="332" r:id="rId49"/>
    <p:sldId id="328" r:id="rId50"/>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7">
          <p15:clr>
            <a:srgbClr val="A4A3A4"/>
          </p15:clr>
        </p15:guide>
        <p15:guide id="2" orient="horz" pos="912">
          <p15:clr>
            <a:srgbClr val="A4A3A4"/>
          </p15:clr>
        </p15:guide>
        <p15:guide id="3" orient="horz" pos="3832">
          <p15:clr>
            <a:srgbClr val="A4A3A4"/>
          </p15:clr>
        </p15:guide>
        <p15:guide id="4" pos="5282">
          <p15:clr>
            <a:srgbClr val="A4A3A4"/>
          </p15:clr>
        </p15:guide>
        <p15:guide id="5" pos="379">
          <p15:clr>
            <a:srgbClr val="A4A3A4"/>
          </p15:clr>
        </p15:guide>
        <p15:guide id="6" pos="2590">
          <p15:clr>
            <a:srgbClr val="A4A3A4"/>
          </p15:clr>
        </p15:guide>
        <p15:guide id="7" pos="268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na Adib" initials="RA" lastIdx="14" clrIdx="0">
    <p:extLst/>
  </p:cmAuthor>
  <p:cmAuthor id="2" name="Flavia Guerra" initials="FG" lastIdx="2" clrIdx="1">
    <p:extLst/>
  </p:cmAuthor>
  <p:cmAuthor id="3" name="Hannah Murdock" initials="HM" lastIdx="1" clrIdx="2">
    <p:extLst>
      <p:ext uri="{19B8F6BF-5375-455C-9EA6-DF929625EA0E}">
        <p15:presenceInfo xmlns:p15="http://schemas.microsoft.com/office/powerpoint/2012/main" userId="Hannah Murdoc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AC"/>
    <a:srgbClr val="0077AE"/>
    <a:srgbClr val="E6E7EC"/>
    <a:srgbClr val="FECC0F"/>
    <a:srgbClr val="00933C"/>
    <a:srgbClr val="E9EDF6"/>
    <a:srgbClr val="418BD6"/>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407" autoAdjust="0"/>
    <p:restoredTop sz="87815" autoAdjust="0"/>
  </p:normalViewPr>
  <p:slideViewPr>
    <p:cSldViewPr snapToGrid="0" snapToObjects="1" showGuides="1">
      <p:cViewPr varScale="1">
        <p:scale>
          <a:sx n="65" d="100"/>
          <a:sy n="65" d="100"/>
        </p:scale>
        <p:origin x="1050" y="72"/>
      </p:cViewPr>
      <p:guideLst>
        <p:guide orient="horz" pos="557"/>
        <p:guide orient="horz" pos="912"/>
        <p:guide orient="horz" pos="3832"/>
        <p:guide pos="5282"/>
        <p:guide pos="379"/>
        <p:guide pos="2590"/>
        <p:guide pos="2689"/>
      </p:guideLst>
    </p:cSldViewPr>
  </p:slideViewPr>
  <p:notesTextViewPr>
    <p:cViewPr>
      <p:scale>
        <a:sx n="100" d="100"/>
        <a:sy n="100" d="100"/>
      </p:scale>
      <p:origin x="0" y="0"/>
    </p:cViewPr>
  </p:notesTextViewPr>
  <p:sorterViewPr>
    <p:cViewPr>
      <p:scale>
        <a:sx n="100" d="100"/>
        <a:sy n="100" d="100"/>
      </p:scale>
      <p:origin x="0" y="-27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oleObject" Target="file:///G:\GGGI\Model\Results%20modelling\Grid%20electricity%20modelling%20resul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GGGI\Model\Results%20modelling\Grid%20electricity%20modelling%20result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'Energy Demand Final Units 2'!$A$7</c:f>
              <c:strCache>
                <c:ptCount val="1"/>
                <c:pt idx="0">
                  <c:v>Household</c:v>
                </c:pt>
              </c:strCache>
            </c:strRef>
          </c:tx>
          <c:spPr>
            <a:solidFill>
              <a:schemeClr val="accent1"/>
            </a:solidFill>
            <a:ln>
              <a:noFill/>
            </a:ln>
            <a:effectLst/>
          </c:spPr>
          <c:cat>
            <c:numRef>
              <c:f>'Energy Demand Final Units 2'!$B$6:$AM$6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'Energy Demand Final Units 2'!$B$7:$AM$7</c:f>
              <c:numCache>
                <c:formatCode>_ * #,##0.00_ ;_ * \-#,##0.00_ ;_ * ""\-""??_ ;_ @_ </c:formatCode>
                <c:ptCount val="38"/>
                <c:pt idx="0">
                  <c:v>0.20959643577123002</c:v>
                </c:pt>
                <c:pt idx="1">
                  <c:v>0.21372450538817092</c:v>
                </c:pt>
                <c:pt idx="2">
                  <c:v>0.21752836180913213</c:v>
                </c:pt>
                <c:pt idx="3">
                  <c:v>0.2207458619140468</c:v>
                </c:pt>
                <c:pt idx="4">
                  <c:v>0.22398771100431467</c:v>
                </c:pt>
                <c:pt idx="5">
                  <c:v>0.22725297564358463</c:v>
                </c:pt>
                <c:pt idx="6">
                  <c:v>0.23054066708851179</c:v>
                </c:pt>
                <c:pt idx="7">
                  <c:v>0.23384973947867876</c:v>
                </c:pt>
                <c:pt idx="8">
                  <c:v>0.23510294932274914</c:v>
                </c:pt>
                <c:pt idx="9">
                  <c:v>0.23631773359377523</c:v>
                </c:pt>
                <c:pt idx="10">
                  <c:v>0.23749193909425373</c:v>
                </c:pt>
                <c:pt idx="11">
                  <c:v>0.23862334590013987</c:v>
                </c:pt>
                <c:pt idx="12">
                  <c:v>0.23970966575418587</c:v>
                </c:pt>
                <c:pt idx="13">
                  <c:v>0.24074854042618882</c:v>
                </c:pt>
                <c:pt idx="14">
                  <c:v>0.24173754003953454</c:v>
                </c:pt>
                <c:pt idx="15">
                  <c:v>0.24267416136341619</c:v>
                </c:pt>
                <c:pt idx="16">
                  <c:v>0.24355582607009665</c:v>
                </c:pt>
                <c:pt idx="17">
                  <c:v>0.24437987895656837</c:v>
                </c:pt>
                <c:pt idx="18">
                  <c:v>0.24851285379535831</c:v>
                </c:pt>
                <c:pt idx="19">
                  <c:v>0.25270712447507487</c:v>
                </c:pt>
                <c:pt idx="20">
                  <c:v>0.2569633748718842</c:v>
                </c:pt>
                <c:pt idx="21">
                  <c:v>0.26128229352759474</c:v>
                </c:pt>
                <c:pt idx="22">
                  <c:v>0.26566457362981155</c:v>
                </c:pt>
                <c:pt idx="23">
                  <c:v>0.27011091299061862</c:v>
                </c:pt>
                <c:pt idx="24">
                  <c:v>0.27462201402375641</c:v>
                </c:pt>
                <c:pt idx="25">
                  <c:v>0.27919858372025741</c:v>
                </c:pt>
                <c:pt idx="26">
                  <c:v>0.28384133362250336</c:v>
                </c:pt>
                <c:pt idx="27">
                  <c:v>0.28855097979666866</c:v>
                </c:pt>
                <c:pt idx="28">
                  <c:v>0.29332824280350961</c:v>
                </c:pt>
                <c:pt idx="29">
                  <c:v>0.29817384766746358</c:v>
                </c:pt>
                <c:pt idx="30">
                  <c:v>0.30308852384401697</c:v>
                </c:pt>
                <c:pt idx="31">
                  <c:v>0.30807300518530384</c:v>
                </c:pt>
                <c:pt idx="32">
                  <c:v>0.31312802990389305</c:v>
                </c:pt>
                <c:pt idx="33">
                  <c:v>0.31825434053472323</c:v>
                </c:pt>
                <c:pt idx="34">
                  <c:v>0.32345268389514475</c:v>
                </c:pt>
                <c:pt idx="35">
                  <c:v>0.32872381104302334</c:v>
                </c:pt>
                <c:pt idx="36">
                  <c:v>0.33406847723286365</c:v>
                </c:pt>
                <c:pt idx="37">
                  <c:v>0.33948744186990848</c:v>
                </c:pt>
              </c:numCache>
            </c:numRef>
          </c:val>
          <c:extLst xmlns:c16r2="http://schemas.microsoft.com/office/drawing/2015/06/chart">
            <c:ext xmlns:c16="http://schemas.microsoft.com/office/drawing/2014/chart" uri="{C3380CC4-5D6E-409C-BE32-E72D297353CC}">
              <c16:uniqueId val="{00000000-858B-4AD1-B75C-72EAE7B42E3A}"/>
            </c:ext>
          </c:extLst>
        </c:ser>
        <c:ser>
          <c:idx val="1"/>
          <c:order val="1"/>
          <c:tx>
            <c:strRef>
              <c:f>'Energy Demand Final Units 2'!$A$8</c:f>
              <c:strCache>
                <c:ptCount val="1"/>
                <c:pt idx="0">
                  <c:v>Commerical</c:v>
                </c:pt>
              </c:strCache>
            </c:strRef>
          </c:tx>
          <c:spPr>
            <a:solidFill>
              <a:schemeClr val="accent2"/>
            </a:solidFill>
            <a:ln>
              <a:noFill/>
            </a:ln>
            <a:effectLst/>
          </c:spPr>
          <c:cat>
            <c:numRef>
              <c:f>'Energy Demand Final Units 2'!$B$6:$AM$6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'Energy Demand Final Units 2'!$B$8:$AM$8</c:f>
              <c:numCache>
                <c:formatCode>_ * #,##0.00_ ;_ * \-#,##0.00_ ;_ * ""\-""??_ ;_ @_ </c:formatCode>
                <c:ptCount val="38"/>
                <c:pt idx="0">
                  <c:v>0.34902944100000005</c:v>
                </c:pt>
                <c:pt idx="1">
                  <c:v>0.358104206466</c:v>
                </c:pt>
                <c:pt idx="2">
                  <c:v>0.36741491583411601</c:v>
                </c:pt>
                <c:pt idx="3">
                  <c:v>0.37696770364580307</c:v>
                </c:pt>
                <c:pt idx="4">
                  <c:v>0.3867688639405939</c:v>
                </c:pt>
                <c:pt idx="5">
                  <c:v>0.39682485440304938</c:v>
                </c:pt>
                <c:pt idx="6">
                  <c:v>0.40714230061752865</c:v>
                </c:pt>
                <c:pt idx="7">
                  <c:v>0.41772800043358443</c:v>
                </c:pt>
                <c:pt idx="8">
                  <c:v>0.42858892844485758</c:v>
                </c:pt>
                <c:pt idx="9">
                  <c:v>0.43973224058442389</c:v>
                </c:pt>
                <c:pt idx="10">
                  <c:v>0.45116527883961893</c:v>
                </c:pt>
                <c:pt idx="11">
                  <c:v>0.46289557608944898</c:v>
                </c:pt>
                <c:pt idx="12">
                  <c:v>0.4749308610677746</c:v>
                </c:pt>
                <c:pt idx="13">
                  <c:v>0.48727906345553679</c:v>
                </c:pt>
                <c:pt idx="14">
                  <c:v>0.49994831910538068</c:v>
                </c:pt>
                <c:pt idx="15">
                  <c:v>0.51294697540212053</c:v>
                </c:pt>
                <c:pt idx="16">
                  <c:v>0.52628359676257574</c:v>
                </c:pt>
                <c:pt idx="17">
                  <c:v>0.53996697027840268</c:v>
                </c:pt>
                <c:pt idx="18">
                  <c:v>0.55400611150564105</c:v>
                </c:pt>
                <c:pt idx="19">
                  <c:v>0.56841027040478775</c:v>
                </c:pt>
                <c:pt idx="20">
                  <c:v>0.58318893743531219</c:v>
                </c:pt>
                <c:pt idx="21">
                  <c:v>0.59835184980863032</c:v>
                </c:pt>
                <c:pt idx="22">
                  <c:v>0.61390899790365483</c:v>
                </c:pt>
                <c:pt idx="23">
                  <c:v>0.62987063184914982</c:v>
                </c:pt>
                <c:pt idx="24">
                  <c:v>0.64624726827722767</c:v>
                </c:pt>
                <c:pt idx="25">
                  <c:v>0.66304969725243568</c:v>
                </c:pt>
                <c:pt idx="26">
                  <c:v>0.68028898938099891</c:v>
                </c:pt>
                <c:pt idx="27">
                  <c:v>0.697976503104905</c:v>
                </c:pt>
                <c:pt idx="28">
                  <c:v>0.71612389218563255</c:v>
                </c:pt>
                <c:pt idx="29">
                  <c:v>0.7347431133824589</c:v>
                </c:pt>
                <c:pt idx="30">
                  <c:v>0.75384643433040288</c:v>
                </c:pt>
                <c:pt idx="31">
                  <c:v>0.77344644162299336</c:v>
                </c:pt>
                <c:pt idx="32">
                  <c:v>0.79355604910519117</c:v>
                </c:pt>
                <c:pt idx="33">
                  <c:v>0.81418850638192608</c:v>
                </c:pt>
                <c:pt idx="34">
                  <c:v>0.83535740754785615</c:v>
                </c:pt>
                <c:pt idx="35">
                  <c:v>0.85707670014410042</c:v>
                </c:pt>
                <c:pt idx="36">
                  <c:v>0.87936069434784703</c:v>
                </c:pt>
                <c:pt idx="37">
                  <c:v>0.90222407240089109</c:v>
                </c:pt>
              </c:numCache>
            </c:numRef>
          </c:val>
          <c:extLst xmlns:c16r2="http://schemas.microsoft.com/office/drawing/2015/06/chart">
            <c:ext xmlns:c16="http://schemas.microsoft.com/office/drawing/2014/chart" uri="{C3380CC4-5D6E-409C-BE32-E72D297353CC}">
              <c16:uniqueId val="{00000001-858B-4AD1-B75C-72EAE7B42E3A}"/>
            </c:ext>
          </c:extLst>
        </c:ser>
        <c:ser>
          <c:idx val="2"/>
          <c:order val="2"/>
          <c:tx>
            <c:strRef>
              <c:f>'Energy Demand Final Units 2'!$A$9</c:f>
              <c:strCache>
                <c:ptCount val="1"/>
                <c:pt idx="0">
                  <c:v>Industrial</c:v>
                </c:pt>
              </c:strCache>
            </c:strRef>
          </c:tx>
          <c:spPr>
            <a:solidFill>
              <a:schemeClr val="accent3"/>
            </a:solidFill>
            <a:ln>
              <a:noFill/>
            </a:ln>
            <a:effectLst/>
          </c:spPr>
          <c:cat>
            <c:numRef>
              <c:f>'Energy Demand Final Units 2'!$B$6:$AM$6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'Energy Demand Final Units 2'!$B$9:$AM$9</c:f>
              <c:numCache>
                <c:formatCode>_ * #,##0.00_ ;_ * \-#,##0.00_ ;_ * ""\-""??_ ;_ @_ </c:formatCode>
                <c:ptCount val="38"/>
                <c:pt idx="0">
                  <c:v>0.20222315100000002</c:v>
                </c:pt>
                <c:pt idx="1">
                  <c:v>0.20626761402000002</c:v>
                </c:pt>
                <c:pt idx="2">
                  <c:v>0.2103929663004</c:v>
                </c:pt>
                <c:pt idx="3">
                  <c:v>0.21460082562640798</c:v>
                </c:pt>
                <c:pt idx="4">
                  <c:v>0.21889284213893614</c:v>
                </c:pt>
                <c:pt idx="5">
                  <c:v>0.22327069898171487</c:v>
                </c:pt>
                <c:pt idx="6">
                  <c:v>0.22773611296134916</c:v>
                </c:pt>
                <c:pt idx="7">
                  <c:v>0.23229083522057617</c:v>
                </c:pt>
                <c:pt idx="8">
                  <c:v>0.23693665192498767</c:v>
                </c:pt>
                <c:pt idx="9">
                  <c:v>0.24167538496348742</c:v>
                </c:pt>
                <c:pt idx="10">
                  <c:v>0.24650889266275716</c:v>
                </c:pt>
                <c:pt idx="11">
                  <c:v>0.25143907051601233</c:v>
                </c:pt>
                <c:pt idx="12">
                  <c:v>0.25646785192633259</c:v>
                </c:pt>
                <c:pt idx="13">
                  <c:v>0.26159720896485922</c:v>
                </c:pt>
                <c:pt idx="14">
                  <c:v>0.26682915314415639</c:v>
                </c:pt>
                <c:pt idx="15">
                  <c:v>0.27216573620703949</c:v>
                </c:pt>
                <c:pt idx="16">
                  <c:v>0.27760905093118032</c:v>
                </c:pt>
                <c:pt idx="17">
                  <c:v>0.28316123194980397</c:v>
                </c:pt>
                <c:pt idx="18">
                  <c:v>0.28882445658880007</c:v>
                </c:pt>
                <c:pt idx="19">
                  <c:v>0.29460094572057605</c:v>
                </c:pt>
                <c:pt idx="20">
                  <c:v>0.30049296463498748</c:v>
                </c:pt>
                <c:pt idx="21">
                  <c:v>0.30650282392768724</c:v>
                </c:pt>
                <c:pt idx="22">
                  <c:v>0.31263288040624099</c:v>
                </c:pt>
                <c:pt idx="23">
                  <c:v>0.31888553801436581</c:v>
                </c:pt>
                <c:pt idx="24">
                  <c:v>0.32526324877465312</c:v>
                </c:pt>
                <c:pt idx="25">
                  <c:v>0.33176851375014615</c:v>
                </c:pt>
                <c:pt idx="26">
                  <c:v>0.33840388402514909</c:v>
                </c:pt>
                <c:pt idx="27">
                  <c:v>0.34517196170565206</c:v>
                </c:pt>
                <c:pt idx="28">
                  <c:v>0.35207540093976508</c:v>
                </c:pt>
                <c:pt idx="29">
                  <c:v>0.35911690895856035</c:v>
                </c:pt>
                <c:pt idx="30">
                  <c:v>0.3662992471377316</c:v>
                </c:pt>
                <c:pt idx="31">
                  <c:v>0.3736252320804862</c:v>
                </c:pt>
                <c:pt idx="32">
                  <c:v>0.38109773672209596</c:v>
                </c:pt>
                <c:pt idx="33">
                  <c:v>0.3887196914565379</c:v>
                </c:pt>
                <c:pt idx="34">
                  <c:v>0.39649408528566865</c:v>
                </c:pt>
                <c:pt idx="35">
                  <c:v>0.40442396699138206</c:v>
                </c:pt>
                <c:pt idx="36">
                  <c:v>0.4125124463312097</c:v>
                </c:pt>
                <c:pt idx="37">
                  <c:v>0.42076269525783383</c:v>
                </c:pt>
              </c:numCache>
            </c:numRef>
          </c:val>
          <c:extLst xmlns:c16r2="http://schemas.microsoft.com/office/drawing/2015/06/chart">
            <c:ext xmlns:c16="http://schemas.microsoft.com/office/drawing/2014/chart" uri="{C3380CC4-5D6E-409C-BE32-E72D297353CC}">
              <c16:uniqueId val="{00000002-858B-4AD1-B75C-72EAE7B42E3A}"/>
            </c:ext>
          </c:extLst>
        </c:ser>
        <c:ser>
          <c:idx val="3"/>
          <c:order val="3"/>
          <c:tx>
            <c:strRef>
              <c:f>'Energy Demand Final Units 2'!$A$10</c:f>
              <c:strCache>
                <c:ptCount val="1"/>
                <c:pt idx="0">
                  <c:v>Streetlights and Institutions</c:v>
                </c:pt>
              </c:strCache>
            </c:strRef>
          </c:tx>
          <c:spPr>
            <a:solidFill>
              <a:schemeClr val="accent4"/>
            </a:solidFill>
            <a:ln>
              <a:noFill/>
            </a:ln>
            <a:effectLst/>
          </c:spPr>
          <c:cat>
            <c:numRef>
              <c:f>'Energy Demand Final Units 2'!$B$6:$AM$6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'Energy Demand Final Units 2'!$B$10:$AM$10</c:f>
              <c:numCache>
                <c:formatCode>_ * #,##0.00_ ;_ * \-#,##0.00_ ;_ * ""\-""??_ ;_ @_ </c:formatCode>
                <c:ptCount val="38"/>
                <c:pt idx="0">
                  <c:v>1.2645749999999999E-2</c:v>
                </c:pt>
                <c:pt idx="1">
                  <c:v>1.2677364375E-2</c:v>
                </c:pt>
                <c:pt idx="2">
                  <c:v>1.27090577859375E-2</c:v>
                </c:pt>
                <c:pt idx="3">
                  <c:v>1.2740830430402344E-2</c:v>
                </c:pt>
                <c:pt idx="4">
                  <c:v>1.2772682506478351E-2</c:v>
                </c:pt>
                <c:pt idx="5">
                  <c:v>1.2804614212744545E-2</c:v>
                </c:pt>
                <c:pt idx="6">
                  <c:v>1.2836625748276407E-2</c:v>
                </c:pt>
                <c:pt idx="7">
                  <c:v>1.2868717312647099E-2</c:v>
                </c:pt>
                <c:pt idx="8">
                  <c:v>1.2900889105928718E-2</c:v>
                </c:pt>
                <c:pt idx="9">
                  <c:v>1.293314132869354E-2</c:v>
                </c:pt>
                <c:pt idx="10">
                  <c:v>1.2965474182015274E-2</c:v>
                </c:pt>
                <c:pt idx="11">
                  <c:v>1.299788786747031E-2</c:v>
                </c:pt>
                <c:pt idx="12">
                  <c:v>1.3030382587138987E-2</c:v>
                </c:pt>
                <c:pt idx="13">
                  <c:v>1.3062958543606833E-2</c:v>
                </c:pt>
                <c:pt idx="14">
                  <c:v>1.309561593996585E-2</c:v>
                </c:pt>
                <c:pt idx="15">
                  <c:v>1.3128354979815767E-2</c:v>
                </c:pt>
                <c:pt idx="16">
                  <c:v>1.3161175867265305E-2</c:v>
                </c:pt>
                <c:pt idx="17">
                  <c:v>1.3194078806933469E-2</c:v>
                </c:pt>
                <c:pt idx="18">
                  <c:v>1.3227064003950802E-2</c:v>
                </c:pt>
                <c:pt idx="19">
                  <c:v>1.3260131663960679E-2</c:v>
                </c:pt>
                <c:pt idx="20">
                  <c:v>1.3293281993120581E-2</c:v>
                </c:pt>
                <c:pt idx="21">
                  <c:v>1.3326515198103383E-2</c:v>
                </c:pt>
                <c:pt idx="22">
                  <c:v>1.3359831486098643E-2</c:v>
                </c:pt>
                <c:pt idx="23">
                  <c:v>1.3393231064813889E-2</c:v>
                </c:pt>
                <c:pt idx="24">
                  <c:v>1.3426714142475924E-2</c:v>
                </c:pt>
                <c:pt idx="25">
                  <c:v>1.3460280927832115E-2</c:v>
                </c:pt>
                <c:pt idx="26">
                  <c:v>1.3493931630151694E-2</c:v>
                </c:pt>
                <c:pt idx="27">
                  <c:v>1.3527666459227074E-2</c:v>
                </c:pt>
                <c:pt idx="28">
                  <c:v>1.356148562537514E-2</c:v>
                </c:pt>
                <c:pt idx="29">
                  <c:v>1.3595389339438579E-2</c:v>
                </c:pt>
                <c:pt idx="30">
                  <c:v>1.3629377812787176E-2</c:v>
                </c:pt>
                <c:pt idx="31">
                  <c:v>1.3663451257319145E-2</c:v>
                </c:pt>
                <c:pt idx="32">
                  <c:v>1.3697609885462441E-2</c:v>
                </c:pt>
                <c:pt idx="33">
                  <c:v>1.3731853910176096E-2</c:v>
                </c:pt>
                <c:pt idx="34">
                  <c:v>1.3766183544951538E-2</c:v>
                </c:pt>
                <c:pt idx="35">
                  <c:v>1.3800599003813915E-2</c:v>
                </c:pt>
                <c:pt idx="36">
                  <c:v>1.3835100501323453E-2</c:v>
                </c:pt>
                <c:pt idx="37">
                  <c:v>1.386968825257676E-2</c:v>
                </c:pt>
              </c:numCache>
            </c:numRef>
          </c:val>
          <c:extLst xmlns:c16r2="http://schemas.microsoft.com/office/drawing/2015/06/chart">
            <c:ext xmlns:c16="http://schemas.microsoft.com/office/drawing/2014/chart" uri="{C3380CC4-5D6E-409C-BE32-E72D297353CC}">
              <c16:uniqueId val="{00000003-858B-4AD1-B75C-72EAE7B42E3A}"/>
            </c:ext>
          </c:extLst>
        </c:ser>
        <c:ser>
          <c:idx val="4"/>
          <c:order val="4"/>
          <c:tx>
            <c:strRef>
              <c:f>'Energy Demand Final Units 2'!$A$11</c:f>
              <c:strCache>
                <c:ptCount val="1"/>
                <c:pt idx="0">
                  <c:v>Domestic air transport</c:v>
                </c:pt>
              </c:strCache>
            </c:strRef>
          </c:tx>
          <c:spPr>
            <a:solidFill>
              <a:schemeClr val="accent5"/>
            </a:solidFill>
            <a:ln>
              <a:noFill/>
            </a:ln>
            <a:effectLst/>
          </c:spPr>
          <c:cat>
            <c:numRef>
              <c:f>'Energy Demand Final Units 2'!$B$6:$AM$6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'Energy Demand Final Units 2'!$B$11:$AM$11</c:f>
              <c:numCache>
                <c:formatCode>_ * #,##0.00_ ;_ * \-#,##0.00_ ;_ * ""\-""??_ ;_ @_ </c:formatCode>
                <c:ptCount val="3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numCache>
            </c:numRef>
          </c:val>
          <c:extLst xmlns:c16r2="http://schemas.microsoft.com/office/drawing/2015/06/chart">
            <c:ext xmlns:c16="http://schemas.microsoft.com/office/drawing/2014/chart" uri="{C3380CC4-5D6E-409C-BE32-E72D297353CC}">
              <c16:uniqueId val="{00000004-858B-4AD1-B75C-72EAE7B42E3A}"/>
            </c:ext>
          </c:extLst>
        </c:ser>
        <c:ser>
          <c:idx val="5"/>
          <c:order val="5"/>
          <c:tx>
            <c:strRef>
              <c:f>'Energy Demand Final Units 2'!$A$12</c:f>
              <c:strCache>
                <c:ptCount val="1"/>
                <c:pt idx="0">
                  <c:v>Land transport electric vehicles</c:v>
                </c:pt>
              </c:strCache>
            </c:strRef>
          </c:tx>
          <c:spPr>
            <a:solidFill>
              <a:schemeClr val="accent6"/>
            </a:solidFill>
            <a:ln>
              <a:noFill/>
            </a:ln>
            <a:effectLst/>
          </c:spPr>
          <c:cat>
            <c:numRef>
              <c:f>'Energy Demand Final Units 2'!$B$6:$AM$6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'Energy Demand Final Units 2'!$B$12:$AM$12</c:f>
              <c:numCache>
                <c:formatCode>_ * #,##0.00_ ;_ * \-#,##0.00_ ;_ * ""\-""??_ ;_ @_ </c:formatCode>
                <c:ptCount val="38"/>
                <c:pt idx="0">
                  <c:v>0</c:v>
                </c:pt>
                <c:pt idx="1">
                  <c:v>0</c:v>
                </c:pt>
                <c:pt idx="2">
                  <c:v>0</c:v>
                </c:pt>
                <c:pt idx="3">
                  <c:v>0</c:v>
                </c:pt>
                <c:pt idx="4">
                  <c:v>0</c:v>
                </c:pt>
                <c:pt idx="5">
                  <c:v>0</c:v>
                </c:pt>
                <c:pt idx="6">
                  <c:v>0</c:v>
                </c:pt>
                <c:pt idx="7">
                  <c:v>0</c:v>
                </c:pt>
                <c:pt idx="8">
                  <c:v>6.1136459999999995E-3</c:v>
                </c:pt>
                <c:pt idx="9">
                  <c:v>1.2227291999999999E-2</c:v>
                </c:pt>
                <c:pt idx="10">
                  <c:v>1.8340938000000001E-2</c:v>
                </c:pt>
                <c:pt idx="11">
                  <c:v>2.4454583999999998E-2</c:v>
                </c:pt>
                <c:pt idx="12">
                  <c:v>3.0568229999999998E-2</c:v>
                </c:pt>
                <c:pt idx="13">
                  <c:v>3.6681876000000002E-2</c:v>
                </c:pt>
                <c:pt idx="14">
                  <c:v>4.2795521999999996E-2</c:v>
                </c:pt>
                <c:pt idx="15">
                  <c:v>4.8909167999999996E-2</c:v>
                </c:pt>
                <c:pt idx="16">
                  <c:v>5.5022813999999996E-2</c:v>
                </c:pt>
                <c:pt idx="17">
                  <c:v>6.1136459999999997E-2</c:v>
                </c:pt>
                <c:pt idx="18">
                  <c:v>0.1708776125</c:v>
                </c:pt>
                <c:pt idx="19">
                  <c:v>0.28061876499999999</c:v>
                </c:pt>
                <c:pt idx="20">
                  <c:v>0.39035991749999999</c:v>
                </c:pt>
                <c:pt idx="21">
                  <c:v>0.50010107000000004</c:v>
                </c:pt>
                <c:pt idx="22">
                  <c:v>0.60984222249999986</c:v>
                </c:pt>
                <c:pt idx="23">
                  <c:v>0.7195833749999998</c:v>
                </c:pt>
                <c:pt idx="24">
                  <c:v>0.82932452750000007</c:v>
                </c:pt>
                <c:pt idx="25">
                  <c:v>0.93906568000000001</c:v>
                </c:pt>
                <c:pt idx="26">
                  <c:v>1.0488068324999997</c:v>
                </c:pt>
                <c:pt idx="27">
                  <c:v>1.158547985</c:v>
                </c:pt>
                <c:pt idx="28">
                  <c:v>1.2682891374999998</c:v>
                </c:pt>
                <c:pt idx="29">
                  <c:v>1.3780302899999999</c:v>
                </c:pt>
                <c:pt idx="30">
                  <c:v>1.4877714424999999</c:v>
                </c:pt>
                <c:pt idx="31">
                  <c:v>1.5975125949999998</c:v>
                </c:pt>
                <c:pt idx="32">
                  <c:v>1.7072537474999998</c:v>
                </c:pt>
                <c:pt idx="33">
                  <c:v>1.8169948999999999</c:v>
                </c:pt>
                <c:pt idx="34">
                  <c:v>1.9267360524999997</c:v>
                </c:pt>
                <c:pt idx="35">
                  <c:v>2.0364772049999997</c:v>
                </c:pt>
                <c:pt idx="36">
                  <c:v>2.1462183575</c:v>
                </c:pt>
                <c:pt idx="37">
                  <c:v>2.2559595099999998</c:v>
                </c:pt>
              </c:numCache>
            </c:numRef>
          </c:val>
          <c:extLst xmlns:c16r2="http://schemas.microsoft.com/office/drawing/2015/06/chart">
            <c:ext xmlns:c16="http://schemas.microsoft.com/office/drawing/2014/chart" uri="{C3380CC4-5D6E-409C-BE32-E72D297353CC}">
              <c16:uniqueId val="{00000005-858B-4AD1-B75C-72EAE7B42E3A}"/>
            </c:ext>
          </c:extLst>
        </c:ser>
        <c:dLbls>
          <c:showLegendKey val="0"/>
          <c:showVal val="0"/>
          <c:showCatName val="0"/>
          <c:showSerName val="0"/>
          <c:showPercent val="0"/>
          <c:showBubbleSize val="0"/>
        </c:dLbls>
        <c:axId val="-1753698512"/>
        <c:axId val="-1753703952"/>
      </c:areaChart>
      <c:catAx>
        <c:axId val="-1753698512"/>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53703952"/>
        <c:crosses val="autoZero"/>
        <c:auto val="1"/>
        <c:lblAlgn val="ctr"/>
        <c:lblOffset val="100"/>
        <c:noMultiLvlLbl val="0"/>
      </c:catAx>
      <c:valAx>
        <c:axId val="-17537039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GB" sz="2000"/>
                  <a:t>Unconditional Scenario Demand (000 GWh)</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_ * #,##0.00_ ;_ * \-#,##0.00_ ;_ * &quot;&quot;\-&quot;&quot;??_ ;_ @_ "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53698512"/>
        <c:crosses val="autoZero"/>
        <c:crossBetween val="midCat"/>
      </c:valAx>
      <c:spPr>
        <a:noFill/>
        <a:ln>
          <a:noFill/>
        </a:ln>
        <a:effectLst/>
      </c:spPr>
    </c:plotArea>
    <c:legend>
      <c:legendPos val="r"/>
      <c:layout>
        <c:manualLayout>
          <c:xMode val="edge"/>
          <c:yMode val="edge"/>
          <c:x val="0.46385795306642985"/>
          <c:y val="1.8403725654851742E-4"/>
          <c:w val="0.53415380559256909"/>
          <c:h val="0.31149612328067294"/>
        </c:manualLayout>
      </c:layout>
      <c:overlay val="1"/>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'Outputs by Output Fuel'!$A$7</c:f>
              <c:strCache>
                <c:ptCount val="1"/>
                <c:pt idx="0">
                  <c:v>IDO_VL</c:v>
                </c:pt>
              </c:strCache>
            </c:strRef>
          </c:tx>
          <c:spPr>
            <a:solidFill>
              <a:schemeClr val="accent1"/>
            </a:solidFill>
            <a:ln>
              <a:noFill/>
            </a:ln>
            <a:effectLst/>
          </c:spPr>
          <c:cat>
            <c:numRef>
              <c:f>'Outputs by Output Fuel'!$B$6:$AM$6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'Outputs by Output Fuel'!$B$7:$AM$7</c:f>
              <c:numCache>
                <c:formatCode>_ * #,##0.00_ ;_ * \-#,##0.00_ ;_ * ""\-""??_ ;_ @_ </c:formatCode>
                <c:ptCount val="38"/>
                <c:pt idx="0">
                  <c:v>9.4424999999999995E-2</c:v>
                </c:pt>
                <c:pt idx="1">
                  <c:v>9.3943068181071288E-2</c:v>
                </c:pt>
                <c:pt idx="2">
                  <c:v>0.10202052820802189</c:v>
                </c:pt>
                <c:pt idx="3">
                  <c:v>0.10767280426811006</c:v>
                </c:pt>
                <c:pt idx="4">
                  <c:v>9.5245515917795578E-2</c:v>
                </c:pt>
                <c:pt idx="5">
                  <c:v>0.10340649197637383</c:v>
                </c:pt>
                <c:pt idx="6">
                  <c:v>0.11178741960769081</c:v>
                </c:pt>
                <c:pt idx="7">
                  <c:v>8.0909624020875232E-2</c:v>
                </c:pt>
                <c:pt idx="8">
                  <c:v>9.0370420393024287E-2</c:v>
                </c:pt>
                <c:pt idx="9">
                  <c:v>9.9970389791462985E-2</c:v>
                </c:pt>
                <c:pt idx="10">
                  <c:v>0.1097310324748101</c:v>
                </c:pt>
                <c:pt idx="11">
                  <c:v>0.12081356008213692</c:v>
                </c:pt>
                <c:pt idx="12">
                  <c:v>6.3834824164843665E-2</c:v>
                </c:pt>
                <c:pt idx="13">
                  <c:v>7.256922230641194E-2</c:v>
                </c:pt>
                <c:pt idx="14">
                  <c:v>4.1799858104083237E-2</c:v>
                </c:pt>
                <c:pt idx="15">
                  <c:v>4.9386559377022167E-2</c:v>
                </c:pt>
                <c:pt idx="16">
                  <c:v>5.7122005937708005E-2</c:v>
                </c:pt>
                <c:pt idx="17">
                  <c:v>4.4142122858648811E-2</c:v>
                </c:pt>
                <c:pt idx="18">
                  <c:v>8.4698082101125921E-2</c:v>
                </c:pt>
                <c:pt idx="19">
                  <c:v>0.13465550350266625</c:v>
                </c:pt>
                <c:pt idx="20">
                  <c:v>0.19281850270238868</c:v>
                </c:pt>
                <c:pt idx="21">
                  <c:v>0.2570375980599191</c:v>
                </c:pt>
                <c:pt idx="22">
                  <c:v>0.25608085945729009</c:v>
                </c:pt>
                <c:pt idx="23">
                  <c:v>0.31260481883615165</c:v>
                </c:pt>
                <c:pt idx="24">
                  <c:v>0.25694529541618616</c:v>
                </c:pt>
                <c:pt idx="25">
                  <c:v>0.30249121004543472</c:v>
                </c:pt>
                <c:pt idx="26">
                  <c:v>0.25586960394626856</c:v>
                </c:pt>
                <c:pt idx="27">
                  <c:v>0.25064739938233105</c:v>
                </c:pt>
                <c:pt idx="28">
                  <c:v>0.28622421943365356</c:v>
                </c:pt>
                <c:pt idx="29">
                  <c:v>0.28540683451736426</c:v>
                </c:pt>
                <c:pt idx="30">
                  <c:v>0.32133340406257693</c:v>
                </c:pt>
                <c:pt idx="31">
                  <c:v>0.28489092020273021</c:v>
                </c:pt>
                <c:pt idx="32">
                  <c:v>0.31381732178480048</c:v>
                </c:pt>
                <c:pt idx="33">
                  <c:v>0.28206554117653354</c:v>
                </c:pt>
                <c:pt idx="34">
                  <c:v>0.30611183145899856</c:v>
                </c:pt>
                <c:pt idx="35">
                  <c:v>0.30631351379737343</c:v>
                </c:pt>
                <c:pt idx="36">
                  <c:v>0.28331902836474548</c:v>
                </c:pt>
                <c:pt idx="37">
                  <c:v>0.27687454838763892</c:v>
                </c:pt>
              </c:numCache>
            </c:numRef>
          </c:val>
          <c:extLst xmlns:c16r2="http://schemas.microsoft.com/office/drawing/2015/06/chart">
            <c:ext xmlns:c16="http://schemas.microsoft.com/office/drawing/2014/chart" uri="{C3380CC4-5D6E-409C-BE32-E72D297353CC}">
              <c16:uniqueId val="{00000000-6A1E-4E3E-A3E3-C3330E587D2C}"/>
            </c:ext>
          </c:extLst>
        </c:ser>
        <c:ser>
          <c:idx val="1"/>
          <c:order val="1"/>
          <c:tx>
            <c:strRef>
              <c:f>'Outputs by Output Fuel'!$A$8</c:f>
              <c:strCache>
                <c:ptCount val="1"/>
                <c:pt idx="0">
                  <c:v>HFO_VL</c:v>
                </c:pt>
              </c:strCache>
            </c:strRef>
          </c:tx>
          <c:spPr>
            <a:solidFill>
              <a:schemeClr val="accent2"/>
            </a:solidFill>
            <a:ln>
              <a:noFill/>
            </a:ln>
            <a:effectLst/>
          </c:spPr>
          <c:cat>
            <c:numRef>
              <c:f>'Outputs by Output Fuel'!$B$6:$AM$6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'Outputs by Output Fuel'!$B$8:$AM$8</c:f>
              <c:numCache>
                <c:formatCode>_ * #,##0.00_ ;_ * \-#,##0.00_ ;_ * ""\-""??_ ;_ @_ </c:formatCode>
                <c:ptCount val="38"/>
                <c:pt idx="0">
                  <c:v>0.18335899999999997</c:v>
                </c:pt>
                <c:pt idx="1">
                  <c:v>7.4786989210744614E-2</c:v>
                </c:pt>
                <c:pt idx="2">
                  <c:v>8.1217361643561262E-2</c:v>
                </c:pt>
                <c:pt idx="3">
                  <c:v>8.5717073191274362E-2</c:v>
                </c:pt>
                <c:pt idx="4">
                  <c:v>7.5823852778434508E-2</c:v>
                </c:pt>
                <c:pt idx="5">
                  <c:v>8.2320711357352139E-2</c:v>
                </c:pt>
                <c:pt idx="6">
                  <c:v>8.8992670837441029E-2</c:v>
                </c:pt>
                <c:pt idx="7">
                  <c:v>6.4411215173764372E-2</c:v>
                </c:pt>
                <c:pt idx="8">
                  <c:v>7.1942845659211163E-2</c:v>
                </c:pt>
                <c:pt idx="9">
                  <c:v>7.9585270179993117E-2</c:v>
                </c:pt>
                <c:pt idx="10">
                  <c:v>8.7355604843136481E-2</c:v>
                </c:pt>
                <c:pt idx="11">
                  <c:v>9.6178276793762979E-2</c:v>
                </c:pt>
                <c:pt idx="12">
                  <c:v>5.0818164645040464E-2</c:v>
                </c:pt>
                <c:pt idx="13">
                  <c:v>5.777151790700507E-2</c:v>
                </c:pt>
                <c:pt idx="14">
                  <c:v>3.3276383213451492E-2</c:v>
                </c:pt>
                <c:pt idx="15">
                  <c:v>3.9316068282612873E-2</c:v>
                </c:pt>
                <c:pt idx="16">
                  <c:v>4.5474167753658978E-2</c:v>
                </c:pt>
                <c:pt idx="17">
                  <c:v>3.5141033073415276E-2</c:v>
                </c:pt>
                <c:pt idx="18">
                  <c:v>6.7427162800969456E-2</c:v>
                </c:pt>
                <c:pt idx="19">
                  <c:v>0.10719768773371188</c:v>
                </c:pt>
                <c:pt idx="20">
                  <c:v>0.15350057817401624</c:v>
                </c:pt>
                <c:pt idx="21">
                  <c:v>0.20462465666770888</c:v>
                </c:pt>
                <c:pt idx="22">
                  <c:v>0.20386300814017297</c:v>
                </c:pt>
                <c:pt idx="23">
                  <c:v>0.24886107795057807</c:v>
                </c:pt>
                <c:pt idx="24">
                  <c:v>0.20455117560141384</c:v>
                </c:pt>
                <c:pt idx="25">
                  <c:v>0.24080975105485461</c:v>
                </c:pt>
                <c:pt idx="26">
                  <c:v>0.20369483007308001</c:v>
                </c:pt>
                <c:pt idx="27">
                  <c:v>0.19953749346547936</c:v>
                </c:pt>
                <c:pt idx="28">
                  <c:v>0.22785978811528257</c:v>
                </c:pt>
                <c:pt idx="29">
                  <c:v>0.22720907744445668</c:v>
                </c:pt>
                <c:pt idx="30">
                  <c:v>0.25580980361808031</c:v>
                </c:pt>
                <c:pt idx="31">
                  <c:v>0.22679836403015949</c:v>
                </c:pt>
                <c:pt idx="32">
                  <c:v>0.24982633751357008</c:v>
                </c:pt>
                <c:pt idx="33">
                  <c:v>0.22454911249048054</c:v>
                </c:pt>
                <c:pt idx="34">
                  <c:v>0.24369208585437899</c:v>
                </c:pt>
                <c:pt idx="35">
                  <c:v>0.24385264282953514</c:v>
                </c:pt>
                <c:pt idx="36">
                  <c:v>0.22554699913220619</c:v>
                </c:pt>
                <c:pt idx="37">
                  <c:v>0.22041662321572272</c:v>
                </c:pt>
              </c:numCache>
            </c:numRef>
          </c:val>
          <c:extLst xmlns:c16r2="http://schemas.microsoft.com/office/drawing/2015/06/chart">
            <c:ext xmlns:c16="http://schemas.microsoft.com/office/drawing/2014/chart" uri="{C3380CC4-5D6E-409C-BE32-E72D297353CC}">
              <c16:uniqueId val="{00000001-6A1E-4E3E-A3E3-C3330E587D2C}"/>
            </c:ext>
          </c:extLst>
        </c:ser>
        <c:ser>
          <c:idx val="2"/>
          <c:order val="2"/>
          <c:tx>
            <c:strRef>
              <c:f>'Outputs by Output Fuel'!$A$9</c:f>
              <c:strCache>
                <c:ptCount val="1"/>
                <c:pt idx="0">
                  <c:v>IDO_Others</c:v>
                </c:pt>
              </c:strCache>
            </c:strRef>
          </c:tx>
          <c:spPr>
            <a:solidFill>
              <a:schemeClr val="accent3"/>
            </a:solidFill>
            <a:ln>
              <a:noFill/>
            </a:ln>
            <a:effectLst/>
          </c:spPr>
          <c:cat>
            <c:numRef>
              <c:f>'Outputs by Output Fuel'!$B$6:$AM$6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'Outputs by Output Fuel'!$B$9:$AM$9</c:f>
              <c:numCache>
                <c:formatCode>_ * #,##0.00_ ;_ * \-#,##0.00_ ;_ * ""\-""??_ ;_ @_ </c:formatCode>
                <c:ptCount val="38"/>
                <c:pt idx="0">
                  <c:v>4.6970999999999999E-2</c:v>
                </c:pt>
                <c:pt idx="1">
                  <c:v>2.1658388842788829E-2</c:v>
                </c:pt>
                <c:pt idx="2">
                  <c:v>2.3520631299981963E-2</c:v>
                </c:pt>
                <c:pt idx="3">
                  <c:v>2.4823752383064095E-2</c:v>
                </c:pt>
                <c:pt idx="4">
                  <c:v>2.1958665596311648E-2</c:v>
                </c:pt>
                <c:pt idx="5">
                  <c:v>2.3840162509662328E-2</c:v>
                </c:pt>
                <c:pt idx="6">
                  <c:v>2.57723688237298E-2</c:v>
                </c:pt>
                <c:pt idx="7">
                  <c:v>1.8653554031153638E-2</c:v>
                </c:pt>
                <c:pt idx="8">
                  <c:v>2.0834721950807947E-2</c:v>
                </c:pt>
                <c:pt idx="9">
                  <c:v>2.3047975936823194E-2</c:v>
                </c:pt>
                <c:pt idx="10">
                  <c:v>2.5298272831363516E-2</c:v>
                </c:pt>
                <c:pt idx="11">
                  <c:v>2.7853327684562255E-2</c:v>
                </c:pt>
                <c:pt idx="12">
                  <c:v>1.4716992645039145E-2</c:v>
                </c:pt>
                <c:pt idx="13">
                  <c:v>1.6730690887182938E-2</c:v>
                </c:pt>
                <c:pt idx="14">
                  <c:v>9.6368747361611756E-3</c:v>
                </c:pt>
                <c:pt idx="15">
                  <c:v>1.138597373180693E-2</c:v>
                </c:pt>
                <c:pt idx="16">
                  <c:v>1.3169365659788525E-2</c:v>
                </c:pt>
                <c:pt idx="17">
                  <c:v>1.0176879249632688E-2</c:v>
                </c:pt>
                <c:pt idx="18">
                  <c:v>1.9526975559802491E-2</c:v>
                </c:pt>
                <c:pt idx="19">
                  <c:v>3.1044560403977666E-2</c:v>
                </c:pt>
                <c:pt idx="20">
                  <c:v>4.4453925004486049E-2</c:v>
                </c:pt>
                <c:pt idx="21">
                  <c:v>5.925951061410932E-2</c:v>
                </c:pt>
                <c:pt idx="22">
                  <c:v>5.903893641871788E-2</c:v>
                </c:pt>
                <c:pt idx="23">
                  <c:v>7.2070423625435004E-2</c:v>
                </c:pt>
                <c:pt idx="24">
                  <c:v>5.9238230421883441E-2</c:v>
                </c:pt>
                <c:pt idx="25">
                  <c:v>6.973875109190654E-2</c:v>
                </c:pt>
                <c:pt idx="26">
                  <c:v>5.8990231877856299E-2</c:v>
                </c:pt>
                <c:pt idx="27">
                  <c:v>5.7786262928871797E-2</c:v>
                </c:pt>
                <c:pt idx="28">
                  <c:v>6.5988428531727053E-2</c:v>
                </c:pt>
                <c:pt idx="29">
                  <c:v>6.5799982053514297E-2</c:v>
                </c:pt>
                <c:pt idx="30">
                  <c:v>7.4082781711472354E-2</c:v>
                </c:pt>
                <c:pt idx="31">
                  <c:v>6.5681039027144686E-2</c:v>
                </c:pt>
                <c:pt idx="32">
                  <c:v>7.234996378569726E-2</c:v>
                </c:pt>
                <c:pt idx="33">
                  <c:v>6.5029653472441662E-2</c:v>
                </c:pt>
                <c:pt idx="34">
                  <c:v>7.057347820850815E-2</c:v>
                </c:pt>
                <c:pt idx="35">
                  <c:v>7.0619975673321914E-2</c:v>
                </c:pt>
                <c:pt idx="36">
                  <c:v>6.5318642468196228E-2</c:v>
                </c:pt>
                <c:pt idx="37">
                  <c:v>6.3832880336553766E-2</c:v>
                </c:pt>
              </c:numCache>
            </c:numRef>
          </c:val>
          <c:extLst xmlns:c16r2="http://schemas.microsoft.com/office/drawing/2015/06/chart">
            <c:ext xmlns:c16="http://schemas.microsoft.com/office/drawing/2014/chart" uri="{C3380CC4-5D6E-409C-BE32-E72D297353CC}">
              <c16:uniqueId val="{00000002-6A1E-4E3E-A3E3-C3330E587D2C}"/>
            </c:ext>
          </c:extLst>
        </c:ser>
        <c:ser>
          <c:idx val="3"/>
          <c:order val="3"/>
          <c:tx>
            <c:strRef>
              <c:f>'Outputs by Output Fuel'!$A$10</c:f>
              <c:strCache>
                <c:ptCount val="1"/>
                <c:pt idx="0">
                  <c:v>Wailoa_Hydro</c:v>
                </c:pt>
              </c:strCache>
            </c:strRef>
          </c:tx>
          <c:spPr>
            <a:solidFill>
              <a:schemeClr val="accent4"/>
            </a:solidFill>
            <a:ln>
              <a:noFill/>
            </a:ln>
            <a:effectLst/>
          </c:spPr>
          <c:cat>
            <c:numRef>
              <c:f>'Outputs by Output Fuel'!$B$6:$AM$6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'Outputs by Output Fuel'!$B$10:$AM$10</c:f>
              <c:numCache>
                <c:formatCode>_ * #,##0.00_ ;_ * \-#,##0.00_ ;_ * ""\-""??_ ;_ @_ </c:formatCode>
                <c:ptCount val="38"/>
                <c:pt idx="0">
                  <c:v>0.42019499999999999</c:v>
                </c:pt>
                <c:pt idx="1">
                  <c:v>0.46652914943383739</c:v>
                </c:pt>
                <c:pt idx="2">
                  <c:v>0.46832331522806708</c:v>
                </c:pt>
                <c:pt idx="3">
                  <c:v>0.46971637240936848</c:v>
                </c:pt>
                <c:pt idx="4">
                  <c:v>0.4653870089695703</c:v>
                </c:pt>
                <c:pt idx="5">
                  <c:v>0.46715576809916942</c:v>
                </c:pt>
                <c:pt idx="6">
                  <c:v>0.46889776157191349</c:v>
                </c:pt>
                <c:pt idx="7">
                  <c:v>0.45577252789972927</c:v>
                </c:pt>
                <c:pt idx="8">
                  <c:v>0.45899868026844592</c:v>
                </c:pt>
                <c:pt idx="9">
                  <c:v>0.46227229094519118</c:v>
                </c:pt>
                <c:pt idx="10">
                  <c:v>0.46557319417311233</c:v>
                </c:pt>
                <c:pt idx="11">
                  <c:v>0.46758411754900597</c:v>
                </c:pt>
                <c:pt idx="12">
                  <c:v>0.43950534392206481</c:v>
                </c:pt>
                <c:pt idx="13">
                  <c:v>0.44362212850807742</c:v>
                </c:pt>
                <c:pt idx="14">
                  <c:v>0.41950302948471813</c:v>
                </c:pt>
                <c:pt idx="15">
                  <c:v>0.42430148784371935</c:v>
                </c:pt>
                <c:pt idx="16">
                  <c:v>0.4291478751007623</c:v>
                </c:pt>
                <c:pt idx="17">
                  <c:v>0.41870773175450049</c:v>
                </c:pt>
                <c:pt idx="18">
                  <c:v>0.44164836071816638</c:v>
                </c:pt>
                <c:pt idx="19">
                  <c:v>0.45788121440404517</c:v>
                </c:pt>
                <c:pt idx="20">
                  <c:v>0.46829157638217273</c:v>
                </c:pt>
                <c:pt idx="21">
                  <c:v>0.47446685217174056</c:v>
                </c:pt>
                <c:pt idx="22">
                  <c:v>0.47262122048306809</c:v>
                </c:pt>
                <c:pt idx="23">
                  <c:v>0.47585874090981756</c:v>
                </c:pt>
                <c:pt idx="24">
                  <c:v>0.47842583227407726</c:v>
                </c:pt>
                <c:pt idx="25">
                  <c:v>0.48100451711213404</c:v>
                </c:pt>
                <c:pt idx="26">
                  <c:v>0.48102911999999998</c:v>
                </c:pt>
                <c:pt idx="27">
                  <c:v>0.48102911999999998</c:v>
                </c:pt>
                <c:pt idx="28">
                  <c:v>0.48102911999999998</c:v>
                </c:pt>
                <c:pt idx="29">
                  <c:v>0.48102911999999998</c:v>
                </c:pt>
                <c:pt idx="30">
                  <c:v>0.48102912000000003</c:v>
                </c:pt>
                <c:pt idx="31">
                  <c:v>0.48102911999999998</c:v>
                </c:pt>
                <c:pt idx="32">
                  <c:v>0.48102911999999992</c:v>
                </c:pt>
                <c:pt idx="33">
                  <c:v>0.48102911999999998</c:v>
                </c:pt>
                <c:pt idx="34">
                  <c:v>0.48102912000000003</c:v>
                </c:pt>
                <c:pt idx="35">
                  <c:v>0.48102911999999998</c:v>
                </c:pt>
                <c:pt idx="36">
                  <c:v>0.48102911999999998</c:v>
                </c:pt>
                <c:pt idx="37">
                  <c:v>0.48102911999999998</c:v>
                </c:pt>
              </c:numCache>
            </c:numRef>
          </c:val>
          <c:extLst xmlns:c16r2="http://schemas.microsoft.com/office/drawing/2015/06/chart">
            <c:ext xmlns:c16="http://schemas.microsoft.com/office/drawing/2014/chart" uri="{C3380CC4-5D6E-409C-BE32-E72D297353CC}">
              <c16:uniqueId val="{00000003-6A1E-4E3E-A3E3-C3330E587D2C}"/>
            </c:ext>
          </c:extLst>
        </c:ser>
        <c:ser>
          <c:idx val="4"/>
          <c:order val="4"/>
          <c:tx>
            <c:strRef>
              <c:f>'Outputs by Output Fuel'!$A$11</c:f>
              <c:strCache>
                <c:ptCount val="1"/>
                <c:pt idx="0">
                  <c:v>Wainikasou_Hydro</c:v>
                </c:pt>
              </c:strCache>
            </c:strRef>
          </c:tx>
          <c:spPr>
            <a:solidFill>
              <a:schemeClr val="accent5"/>
            </a:solidFill>
            <a:ln>
              <a:noFill/>
            </a:ln>
            <a:effectLst/>
          </c:spPr>
          <c:cat>
            <c:numRef>
              <c:f>'Outputs by Output Fuel'!$B$6:$AM$6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'Outputs by Output Fuel'!$B$11:$AM$11</c:f>
              <c:numCache>
                <c:formatCode>_ * #,##0.00_ ;_ * \-#,##0.00_ ;_ * ""\-""??_ ;_ @_ </c:formatCode>
                <c:ptCount val="38"/>
                <c:pt idx="0">
                  <c:v>5.935000000000001E-3</c:v>
                </c:pt>
                <c:pt idx="1">
                  <c:v>2.0466723502806566E-2</c:v>
                </c:pt>
                <c:pt idx="2">
                  <c:v>2.0545433901231307E-2</c:v>
                </c:pt>
                <c:pt idx="3">
                  <c:v>2.0606547587670616E-2</c:v>
                </c:pt>
                <c:pt idx="4">
                  <c:v>2.0416617580996776E-2</c:v>
                </c:pt>
                <c:pt idx="5">
                  <c:v>2.0494213384158275E-2</c:v>
                </c:pt>
                <c:pt idx="6">
                  <c:v>2.0570634972806305E-2</c:v>
                </c:pt>
                <c:pt idx="7">
                  <c:v>1.9994828447524184E-2</c:v>
                </c:pt>
                <c:pt idx="8">
                  <c:v>2.0136360372353699E-2</c:v>
                </c:pt>
                <c:pt idx="9">
                  <c:v>2.0279974302283028E-2</c:v>
                </c:pt>
                <c:pt idx="10">
                  <c:v>2.0424785561681012E-2</c:v>
                </c:pt>
                <c:pt idx="11">
                  <c:v>2.0513005156897499E-2</c:v>
                </c:pt>
                <c:pt idx="12">
                  <c:v>1.9281183958119431E-2</c:v>
                </c:pt>
                <c:pt idx="13">
                  <c:v>1.9461788089597143E-2</c:v>
                </c:pt>
                <c:pt idx="14">
                  <c:v>1.8403678577154095E-2</c:v>
                </c:pt>
                <c:pt idx="15">
                  <c:v>1.8614187868143939E-2</c:v>
                </c:pt>
                <c:pt idx="16">
                  <c:v>1.8826799809107959E-2</c:v>
                </c:pt>
                <c:pt idx="17">
                  <c:v>1.8368788712787579E-2</c:v>
                </c:pt>
                <c:pt idx="18">
                  <c:v>1.9375198517083022E-2</c:v>
                </c:pt>
                <c:pt idx="19">
                  <c:v>2.0087336929985149E-2</c:v>
                </c:pt>
                <c:pt idx="20">
                  <c:v>2.0544041511958301E-2</c:v>
                </c:pt>
                <c:pt idx="21">
                  <c:v>2.0814952048399678E-2</c:v>
                </c:pt>
                <c:pt idx="22">
                  <c:v>2.0733983831288449E-2</c:v>
                </c:pt>
                <c:pt idx="23">
                  <c:v>2.0876014475010026E-2</c:v>
                </c:pt>
                <c:pt idx="24">
                  <c:v>2.0988633266831515E-2</c:v>
                </c:pt>
                <c:pt idx="25">
                  <c:v>2.1101760666577995E-2</c:v>
                </c:pt>
                <c:pt idx="26">
                  <c:v>2.1102840000000001E-2</c:v>
                </c:pt>
                <c:pt idx="27">
                  <c:v>2.1102840000000001E-2</c:v>
                </c:pt>
                <c:pt idx="28">
                  <c:v>2.1102840000000001E-2</c:v>
                </c:pt>
                <c:pt idx="29">
                  <c:v>2.1102840000000001E-2</c:v>
                </c:pt>
                <c:pt idx="30">
                  <c:v>2.1102840000000001E-2</c:v>
                </c:pt>
                <c:pt idx="31">
                  <c:v>2.1102840000000001E-2</c:v>
                </c:pt>
                <c:pt idx="32">
                  <c:v>2.1102840000000001E-2</c:v>
                </c:pt>
                <c:pt idx="33">
                  <c:v>2.1102840000000001E-2</c:v>
                </c:pt>
                <c:pt idx="34">
                  <c:v>2.1102840000000001E-2</c:v>
                </c:pt>
                <c:pt idx="35">
                  <c:v>2.1102840000000001E-2</c:v>
                </c:pt>
                <c:pt idx="36">
                  <c:v>2.1102840000000001E-2</c:v>
                </c:pt>
                <c:pt idx="37">
                  <c:v>2.1102840000000001E-2</c:v>
                </c:pt>
              </c:numCache>
            </c:numRef>
          </c:val>
          <c:extLst xmlns:c16r2="http://schemas.microsoft.com/office/drawing/2015/06/chart">
            <c:ext xmlns:c16="http://schemas.microsoft.com/office/drawing/2014/chart" uri="{C3380CC4-5D6E-409C-BE32-E72D297353CC}">
              <c16:uniqueId val="{00000004-6A1E-4E3E-A3E3-C3330E587D2C}"/>
            </c:ext>
          </c:extLst>
        </c:ser>
        <c:ser>
          <c:idx val="5"/>
          <c:order val="5"/>
          <c:tx>
            <c:strRef>
              <c:f>'Outputs by Output Fuel'!$A$12</c:f>
              <c:strCache>
                <c:ptCount val="1"/>
                <c:pt idx="0">
                  <c:v>Nadago_Hydro</c:v>
                </c:pt>
              </c:strCache>
            </c:strRef>
          </c:tx>
          <c:spPr>
            <a:solidFill>
              <a:schemeClr val="accent6"/>
            </a:solidFill>
            <a:ln>
              <a:noFill/>
            </a:ln>
            <a:effectLst/>
          </c:spPr>
          <c:cat>
            <c:numRef>
              <c:f>'Outputs by Output Fuel'!$B$6:$AM$6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'Outputs by Output Fuel'!$B$12:$AM$12</c:f>
              <c:numCache>
                <c:formatCode>_ * #,##0.00_ ;_ * \-#,##0.00_ ;_ * ""\-""??_ ;_ @_ </c:formatCode>
                <c:ptCount val="38"/>
                <c:pt idx="0">
                  <c:v>6.1099999999999989E-4</c:v>
                </c:pt>
                <c:pt idx="1">
                  <c:v>1.2560400177064855E-2</c:v>
                </c:pt>
                <c:pt idx="2">
                  <c:v>1.2608704640755655E-2</c:v>
                </c:pt>
                <c:pt idx="3">
                  <c:v>1.2646210026406077E-2</c:v>
                </c:pt>
                <c:pt idx="4">
                  <c:v>1.2529650241488433E-2</c:v>
                </c:pt>
                <c:pt idx="5">
                  <c:v>1.2577270679593027E-2</c:v>
                </c:pt>
                <c:pt idx="6">
                  <c:v>1.2624170503859215E-2</c:v>
                </c:pt>
                <c:pt idx="7">
                  <c:v>1.2270798828069637E-2</c:v>
                </c:pt>
                <c:pt idx="8">
                  <c:v>1.2357656776458163E-2</c:v>
                </c:pt>
                <c:pt idx="9">
                  <c:v>1.2445792448524381E-2</c:v>
                </c:pt>
                <c:pt idx="10">
                  <c:v>1.2534662920045335E-2</c:v>
                </c:pt>
                <c:pt idx="11">
                  <c:v>1.2588803164780933E-2</c:v>
                </c:pt>
                <c:pt idx="12">
                  <c:v>1.1832836182517131E-2</c:v>
                </c:pt>
                <c:pt idx="13">
                  <c:v>1.1943672690602087E-2</c:v>
                </c:pt>
                <c:pt idx="14">
                  <c:v>1.1294312332280875E-2</c:v>
                </c:pt>
                <c:pt idx="15">
                  <c:v>1.1423501595792444E-2</c:v>
                </c:pt>
                <c:pt idx="16">
                  <c:v>1.1553981252712829E-2</c:v>
                </c:pt>
                <c:pt idx="17">
                  <c:v>1.1272900470313476E-2</c:v>
                </c:pt>
                <c:pt idx="18">
                  <c:v>1.1890532788566019E-2</c:v>
                </c:pt>
                <c:pt idx="19">
                  <c:v>1.2327571157031985E-2</c:v>
                </c:pt>
                <c:pt idx="20">
                  <c:v>1.2607850133366192E-2</c:v>
                </c:pt>
                <c:pt idx="21">
                  <c:v>1.2774107558469942E-2</c:v>
                </c:pt>
                <c:pt idx="22">
                  <c:v>1.2724417474544144E-2</c:v>
                </c:pt>
                <c:pt idx="23">
                  <c:v>1.2811581486033553E-2</c:v>
                </c:pt>
                <c:pt idx="24">
                  <c:v>1.2880695484302082E-2</c:v>
                </c:pt>
                <c:pt idx="25">
                  <c:v>1.2950121614557459E-2</c:v>
                </c:pt>
                <c:pt idx="26">
                  <c:v>1.2950784000000002E-2</c:v>
                </c:pt>
                <c:pt idx="27">
                  <c:v>1.2950784000000002E-2</c:v>
                </c:pt>
                <c:pt idx="28">
                  <c:v>1.2950784000000002E-2</c:v>
                </c:pt>
                <c:pt idx="29">
                  <c:v>1.2950784000000002E-2</c:v>
                </c:pt>
                <c:pt idx="30">
                  <c:v>1.2950784000000002E-2</c:v>
                </c:pt>
                <c:pt idx="31">
                  <c:v>1.2950784000000002E-2</c:v>
                </c:pt>
                <c:pt idx="32">
                  <c:v>1.2950784000000002E-2</c:v>
                </c:pt>
                <c:pt idx="33">
                  <c:v>1.2950784000000002E-2</c:v>
                </c:pt>
                <c:pt idx="34">
                  <c:v>1.2950784000000002E-2</c:v>
                </c:pt>
                <c:pt idx="35">
                  <c:v>1.2950784000000002E-2</c:v>
                </c:pt>
                <c:pt idx="36">
                  <c:v>1.2950784000000002E-2</c:v>
                </c:pt>
                <c:pt idx="37">
                  <c:v>1.2950784000000002E-2</c:v>
                </c:pt>
              </c:numCache>
            </c:numRef>
          </c:val>
          <c:extLst xmlns:c16r2="http://schemas.microsoft.com/office/drawing/2015/06/chart">
            <c:ext xmlns:c16="http://schemas.microsoft.com/office/drawing/2014/chart" uri="{C3380CC4-5D6E-409C-BE32-E72D297353CC}">
              <c16:uniqueId val="{00000005-6A1E-4E3E-A3E3-C3330E587D2C}"/>
            </c:ext>
          </c:extLst>
        </c:ser>
        <c:ser>
          <c:idx val="6"/>
          <c:order val="6"/>
          <c:tx>
            <c:strRef>
              <c:f>'Outputs by Output Fuel'!$A$13</c:f>
              <c:strCache>
                <c:ptCount val="1"/>
                <c:pt idx="0">
                  <c:v>Nadarivatu_Hydro</c:v>
                </c:pt>
              </c:strCache>
            </c:strRef>
          </c:tx>
          <c:spPr>
            <a:solidFill>
              <a:schemeClr val="accent1">
                <a:lumMod val="60000"/>
              </a:schemeClr>
            </a:solidFill>
            <a:ln>
              <a:noFill/>
            </a:ln>
            <a:effectLst/>
          </c:spPr>
          <c:cat>
            <c:numRef>
              <c:f>'Outputs by Output Fuel'!$B$6:$AM$6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'Outputs by Output Fuel'!$B$13:$AM$13</c:f>
              <c:numCache>
                <c:formatCode>_ * #,##0.00_ ;_ * \-#,##0.00_ ;_ * ""\-""??_ ;_ @_ </c:formatCode>
                <c:ptCount val="38"/>
                <c:pt idx="0">
                  <c:v>9.8599999999999979E-2</c:v>
                </c:pt>
                <c:pt idx="1">
                  <c:v>9.5698287063351262E-2</c:v>
                </c:pt>
                <c:pt idx="2">
                  <c:v>9.6066321072424007E-2</c:v>
                </c:pt>
                <c:pt idx="3">
                  <c:v>9.6352076391665334E-2</c:v>
                </c:pt>
                <c:pt idx="4">
                  <c:v>9.5464001839911841E-2</c:v>
                </c:pt>
                <c:pt idx="5">
                  <c:v>9.5826824225470661E-2</c:v>
                </c:pt>
                <c:pt idx="6">
                  <c:v>9.6184156219879691E-2</c:v>
                </c:pt>
                <c:pt idx="7">
                  <c:v>9.3491800594816252E-2</c:v>
                </c:pt>
                <c:pt idx="8">
                  <c:v>9.4153575439681211E-2</c:v>
                </c:pt>
                <c:pt idx="9">
                  <c:v>9.4825085322090497E-2</c:v>
                </c:pt>
                <c:pt idx="10">
                  <c:v>9.5502193676535854E-2</c:v>
                </c:pt>
                <c:pt idx="11">
                  <c:v>9.5914690779283274E-2</c:v>
                </c:pt>
                <c:pt idx="12">
                  <c:v>9.0154942342987654E-2</c:v>
                </c:pt>
                <c:pt idx="13">
                  <c:v>9.0999410976015882E-2</c:v>
                </c:pt>
                <c:pt idx="14">
                  <c:v>8.605190348404472E-2</c:v>
                </c:pt>
                <c:pt idx="15">
                  <c:v>8.7036202634609094E-2</c:v>
                </c:pt>
                <c:pt idx="16">
                  <c:v>8.803033335400251E-2</c:v>
                </c:pt>
                <c:pt idx="17">
                  <c:v>8.5888765488102689E-2</c:v>
                </c:pt>
                <c:pt idx="18">
                  <c:v>9.0594535531931544E-2</c:v>
                </c:pt>
                <c:pt idx="19">
                  <c:v>9.3924351672624626E-2</c:v>
                </c:pt>
                <c:pt idx="20">
                  <c:v>9.6059810539932872E-2</c:v>
                </c:pt>
                <c:pt idx="21">
                  <c:v>9.7326533778818586E-2</c:v>
                </c:pt>
                <c:pt idx="22">
                  <c:v>9.6947942663193468E-2</c:v>
                </c:pt>
                <c:pt idx="23">
                  <c:v>9.7612049417398483E-2</c:v>
                </c:pt>
                <c:pt idx="24">
                  <c:v>9.8138632261349182E-2</c:v>
                </c:pt>
                <c:pt idx="25">
                  <c:v>9.8667593253771099E-2</c:v>
                </c:pt>
                <c:pt idx="26">
                  <c:v>9.8672640000000006E-2</c:v>
                </c:pt>
                <c:pt idx="27">
                  <c:v>9.8672640000000006E-2</c:v>
                </c:pt>
                <c:pt idx="28">
                  <c:v>9.8672640000000006E-2</c:v>
                </c:pt>
                <c:pt idx="29">
                  <c:v>9.8672640000000006E-2</c:v>
                </c:pt>
                <c:pt idx="30">
                  <c:v>9.8672640000000006E-2</c:v>
                </c:pt>
                <c:pt idx="31">
                  <c:v>9.8672640000000006E-2</c:v>
                </c:pt>
                <c:pt idx="32">
                  <c:v>9.8672640000000006E-2</c:v>
                </c:pt>
                <c:pt idx="33">
                  <c:v>9.8672640000000006E-2</c:v>
                </c:pt>
                <c:pt idx="34">
                  <c:v>9.8672640000000006E-2</c:v>
                </c:pt>
                <c:pt idx="35">
                  <c:v>9.8672640000000006E-2</c:v>
                </c:pt>
                <c:pt idx="36">
                  <c:v>9.8672640000000006E-2</c:v>
                </c:pt>
                <c:pt idx="37">
                  <c:v>9.8672640000000006E-2</c:v>
                </c:pt>
              </c:numCache>
            </c:numRef>
          </c:val>
          <c:extLst xmlns:c16r2="http://schemas.microsoft.com/office/drawing/2015/06/chart">
            <c:ext xmlns:c16="http://schemas.microsoft.com/office/drawing/2014/chart" uri="{C3380CC4-5D6E-409C-BE32-E72D297353CC}">
              <c16:uniqueId val="{00000006-6A1E-4E3E-A3E3-C3330E587D2C}"/>
            </c:ext>
          </c:extLst>
        </c:ser>
        <c:ser>
          <c:idx val="7"/>
          <c:order val="7"/>
          <c:tx>
            <c:strRef>
              <c:f>'Outputs by Output Fuel'!$A$14</c:f>
              <c:strCache>
                <c:ptCount val="1"/>
                <c:pt idx="0">
                  <c:v>Butoni_Wind</c:v>
                </c:pt>
              </c:strCache>
            </c:strRef>
          </c:tx>
          <c:spPr>
            <a:solidFill>
              <a:schemeClr val="accent2">
                <a:lumMod val="60000"/>
              </a:schemeClr>
            </a:solidFill>
            <a:ln>
              <a:noFill/>
            </a:ln>
            <a:effectLst/>
          </c:spPr>
          <c:cat>
            <c:numRef>
              <c:f>'Outputs by Output Fuel'!$B$6:$AM$6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'Outputs by Output Fuel'!$B$14:$AM$14</c:f>
              <c:numCache>
                <c:formatCode>_ * #,##0.00_ ;_ * \-#,##0.00_ ;_ * ""\-""??_ ;_ @_ </c:formatCode>
                <c:ptCount val="38"/>
                <c:pt idx="0">
                  <c:v>5.3479999999999995E-3</c:v>
                </c:pt>
                <c:pt idx="1">
                  <c:v>7.0055835890179509E-3</c:v>
                </c:pt>
                <c:pt idx="2">
                  <c:v>7.0325254820578316E-3</c:v>
                </c:pt>
                <c:pt idx="3">
                  <c:v>7.0534441717897212E-3</c:v>
                </c:pt>
                <c:pt idx="4">
                  <c:v>6.9884327625314756E-3</c:v>
                </c:pt>
                <c:pt idx="5">
                  <c:v>7.0149931391902181E-3</c:v>
                </c:pt>
                <c:pt idx="6">
                  <c:v>7.0411515923107619E-3</c:v>
                </c:pt>
                <c:pt idx="7">
                  <c:v>6.8440579664838077E-3</c:v>
                </c:pt>
                <c:pt idx="8">
                  <c:v>6.89250312820067E-3</c:v>
                </c:pt>
                <c:pt idx="9">
                  <c:v>6.9416609423729935E-3</c:v>
                </c:pt>
                <c:pt idx="10">
                  <c:v>6.9912285921340522E-3</c:v>
                </c:pt>
                <c:pt idx="11">
                  <c:v>7.0214254015253403E-3</c:v>
                </c:pt>
                <c:pt idx="12">
                  <c:v>6.5997835899485775E-3</c:v>
                </c:pt>
                <c:pt idx="13">
                  <c:v>6.6616028322623562E-3</c:v>
                </c:pt>
                <c:pt idx="14">
                  <c:v>6.2994210382522741E-3</c:v>
                </c:pt>
                <c:pt idx="15">
                  <c:v>6.3714765596986842E-3</c:v>
                </c:pt>
                <c:pt idx="16">
                  <c:v>6.444251800163653E-3</c:v>
                </c:pt>
                <c:pt idx="17">
                  <c:v>6.287478537480443E-3</c:v>
                </c:pt>
                <c:pt idx="18">
                  <c:v>6.6319639656356663E-3</c:v>
                </c:pt>
                <c:pt idx="19">
                  <c:v>6.8757228251254297E-3</c:v>
                </c:pt>
                <c:pt idx="20">
                  <c:v>7.0320488791741709E-3</c:v>
                </c:pt>
                <c:pt idx="21">
                  <c:v>7.124779227924205E-3</c:v>
                </c:pt>
                <c:pt idx="22">
                  <c:v>7.0970645029488702E-3</c:v>
                </c:pt>
                <c:pt idx="23">
                  <c:v>7.1456803718571073E-3</c:v>
                </c:pt>
                <c:pt idx="24">
                  <c:v>7.1842288165894289E-3</c:v>
                </c:pt>
                <c:pt idx="25">
                  <c:v>7.2229513534441221E-3</c:v>
                </c:pt>
                <c:pt idx="26">
                  <c:v>7.2233208000000012E-3</c:v>
                </c:pt>
                <c:pt idx="27">
                  <c:v>7.2233208000000012E-3</c:v>
                </c:pt>
                <c:pt idx="28">
                  <c:v>7.2233208000000004E-3</c:v>
                </c:pt>
                <c:pt idx="29">
                  <c:v>7.2233208000000012E-3</c:v>
                </c:pt>
                <c:pt idx="30">
                  <c:v>7.2233208000000004E-3</c:v>
                </c:pt>
                <c:pt idx="31">
                  <c:v>7.2233208000000012E-3</c:v>
                </c:pt>
                <c:pt idx="32">
                  <c:v>7.2233208000000004E-3</c:v>
                </c:pt>
                <c:pt idx="33">
                  <c:v>7.2233208000000012E-3</c:v>
                </c:pt>
                <c:pt idx="34">
                  <c:v>7.2233208000000012E-3</c:v>
                </c:pt>
                <c:pt idx="35">
                  <c:v>7.2233208000000012E-3</c:v>
                </c:pt>
                <c:pt idx="36">
                  <c:v>7.2233208000000012E-3</c:v>
                </c:pt>
                <c:pt idx="37">
                  <c:v>7.2233208000000012E-3</c:v>
                </c:pt>
              </c:numCache>
            </c:numRef>
          </c:val>
          <c:extLst xmlns:c16r2="http://schemas.microsoft.com/office/drawing/2015/06/chart">
            <c:ext xmlns:c16="http://schemas.microsoft.com/office/drawing/2014/chart" uri="{C3380CC4-5D6E-409C-BE32-E72D297353CC}">
              <c16:uniqueId val="{00000007-6A1E-4E3E-A3E3-C3330E587D2C}"/>
            </c:ext>
          </c:extLst>
        </c:ser>
        <c:ser>
          <c:idx val="8"/>
          <c:order val="8"/>
          <c:tx>
            <c:strRef>
              <c:f>'Outputs by Output Fuel'!$A$15</c:f>
              <c:strCache>
                <c:ptCount val="1"/>
                <c:pt idx="0">
                  <c:v>IPP_FEA</c:v>
                </c:pt>
              </c:strCache>
            </c:strRef>
          </c:tx>
          <c:spPr>
            <a:solidFill>
              <a:schemeClr val="accent3">
                <a:lumMod val="60000"/>
              </a:schemeClr>
            </a:solidFill>
            <a:ln>
              <a:noFill/>
            </a:ln>
            <a:effectLst/>
          </c:spPr>
          <c:cat>
            <c:numRef>
              <c:f>'Outputs by Output Fuel'!$B$6:$AM$6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'Outputs by Output Fuel'!$B$15:$AM$15</c:f>
              <c:numCache>
                <c:formatCode>_ * #,##0.00_ ;_ * \-#,##0.00_ ;_ * ""\-""??_ ;_ @_ </c:formatCode>
                <c:ptCount val="38"/>
                <c:pt idx="0">
                  <c:v>2.2349999999999998E-2</c:v>
                </c:pt>
                <c:pt idx="1">
                  <c:v>7.0176478262010081E-2</c:v>
                </c:pt>
                <c:pt idx="2">
                  <c:v>7.0446361155737061E-2</c:v>
                </c:pt>
                <c:pt idx="3">
                  <c:v>7.0655908291473349E-2</c:v>
                </c:pt>
                <c:pt idx="4">
                  <c:v>7.0004674644679687E-2</c:v>
                </c:pt>
                <c:pt idx="5">
                  <c:v>7.0270735804544349E-2</c:v>
                </c:pt>
                <c:pt idx="6">
                  <c:v>7.0532770807546732E-2</c:v>
                </c:pt>
                <c:pt idx="7">
                  <c:v>6.8558440421979963E-2</c:v>
                </c:pt>
                <c:pt idx="8">
                  <c:v>6.9043726307862818E-2</c:v>
                </c:pt>
                <c:pt idx="9">
                  <c:v>6.9536150990808537E-2</c:v>
                </c:pt>
                <c:pt idx="10">
                  <c:v>7.0032681087374482E-2</c:v>
                </c:pt>
                <c:pt idx="11">
                  <c:v>7.0335169197166189E-2</c:v>
                </c:pt>
                <c:pt idx="12">
                  <c:v>6.611149003489683E-2</c:v>
                </c:pt>
                <c:pt idx="13">
                  <c:v>6.6730747040295732E-2</c:v>
                </c:pt>
                <c:pt idx="14">
                  <c:v>6.3102692008008665E-2</c:v>
                </c:pt>
                <c:pt idx="15">
                  <c:v>6.3824488082552477E-2</c:v>
                </c:pt>
                <c:pt idx="16">
                  <c:v>6.4553493741482657E-2</c:v>
                </c:pt>
                <c:pt idx="17">
                  <c:v>6.298306133981961E-2</c:v>
                </c:pt>
                <c:pt idx="18">
                  <c:v>6.6433847966420004E-2</c:v>
                </c:pt>
                <c:pt idx="19">
                  <c:v>6.8875634305387012E-2</c:v>
                </c:pt>
                <c:pt idx="20">
                  <c:v>7.0441586919375493E-2</c:v>
                </c:pt>
                <c:pt idx="21">
                  <c:v>7.1370487305845304E-2</c:v>
                </c:pt>
                <c:pt idx="22">
                  <c:v>7.1092862783911401E-2</c:v>
                </c:pt>
                <c:pt idx="23">
                  <c:v>7.1579858681437444E-2</c:v>
                </c:pt>
                <c:pt idx="24">
                  <c:v>7.1966006967218055E-2</c:v>
                </c:pt>
                <c:pt idx="25">
                  <c:v>7.2353899172243358E-2</c:v>
                </c:pt>
                <c:pt idx="26">
                  <c:v>7.2357599999999994E-2</c:v>
                </c:pt>
                <c:pt idx="27">
                  <c:v>7.2357600000000008E-2</c:v>
                </c:pt>
                <c:pt idx="28">
                  <c:v>7.2357599999999994E-2</c:v>
                </c:pt>
                <c:pt idx="29">
                  <c:v>7.2357599999999994E-2</c:v>
                </c:pt>
                <c:pt idx="30">
                  <c:v>7.2357599999999994E-2</c:v>
                </c:pt>
                <c:pt idx="31">
                  <c:v>7.2357599999999994E-2</c:v>
                </c:pt>
                <c:pt idx="32">
                  <c:v>7.2357599999999994E-2</c:v>
                </c:pt>
                <c:pt idx="33">
                  <c:v>7.2357599999999994E-2</c:v>
                </c:pt>
                <c:pt idx="34">
                  <c:v>7.2357600000000008E-2</c:v>
                </c:pt>
                <c:pt idx="35">
                  <c:v>7.2357599999999994E-2</c:v>
                </c:pt>
                <c:pt idx="36">
                  <c:v>7.2357599999999994E-2</c:v>
                </c:pt>
                <c:pt idx="37">
                  <c:v>7.2357599999999994E-2</c:v>
                </c:pt>
              </c:numCache>
            </c:numRef>
          </c:val>
          <c:extLst xmlns:c16r2="http://schemas.microsoft.com/office/drawing/2015/06/chart">
            <c:ext xmlns:c16="http://schemas.microsoft.com/office/drawing/2014/chart" uri="{C3380CC4-5D6E-409C-BE32-E72D297353CC}">
              <c16:uniqueId val="{00000008-6A1E-4E3E-A3E3-C3330E587D2C}"/>
            </c:ext>
          </c:extLst>
        </c:ser>
        <c:ser>
          <c:idx val="9"/>
          <c:order val="9"/>
          <c:tx>
            <c:strRef>
              <c:f>'Outputs by Output Fuel'!$A$16</c:f>
              <c:strCache>
                <c:ptCount val="1"/>
                <c:pt idx="0">
                  <c:v>Wainique_Hydro</c:v>
                </c:pt>
              </c:strCache>
            </c:strRef>
          </c:tx>
          <c:spPr>
            <a:solidFill>
              <a:schemeClr val="accent4">
                <a:lumMod val="60000"/>
              </a:schemeClr>
            </a:solidFill>
            <a:ln>
              <a:noFill/>
            </a:ln>
            <a:effectLst/>
          </c:spPr>
          <c:cat>
            <c:numRef>
              <c:f>'Outputs by Output Fuel'!$B$6:$AM$6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'Outputs by Output Fuel'!$B$16:$AM$16</c:f>
              <c:numCache>
                <c:formatCode>_ * #,##0.00_ ;_ * \-#,##0.00_ ;_ * ""\-""??_ ;_ @_ </c:formatCode>
                <c:ptCount val="38"/>
                <c:pt idx="0">
                  <c:v>2.0560000000000005E-3</c:v>
                </c:pt>
                <c:pt idx="1">
                  <c:v>2.2701156164175655E-3</c:v>
                </c:pt>
                <c:pt idx="2">
                  <c:v>2.278845968621422E-3</c:v>
                </c:pt>
                <c:pt idx="3">
                  <c:v>2.2856245394045614E-3</c:v>
                </c:pt>
                <c:pt idx="4">
                  <c:v>2.2645579981910905E-3</c:v>
                </c:pt>
                <c:pt idx="5">
                  <c:v>2.2731647223939774E-3</c:v>
                </c:pt>
                <c:pt idx="6">
                  <c:v>2.2816412057840782E-3</c:v>
                </c:pt>
                <c:pt idx="7">
                  <c:v>2.2177742470645329E-3</c:v>
                </c:pt>
                <c:pt idx="8">
                  <c:v>2.2334725992083464E-3</c:v>
                </c:pt>
                <c:pt idx="9">
                  <c:v>2.2494018819302717E-3</c:v>
                </c:pt>
                <c:pt idx="10">
                  <c:v>2.2654639693155524E-3</c:v>
                </c:pt>
                <c:pt idx="11">
                  <c:v>2.2752490568381119E-3</c:v>
                </c:pt>
                <c:pt idx="12">
                  <c:v>2.1386186606930308E-3</c:v>
                </c:pt>
                <c:pt idx="13">
                  <c:v>2.1586508001412855E-3</c:v>
                </c:pt>
                <c:pt idx="14">
                  <c:v>2.0412880513970837E-3</c:v>
                </c:pt>
                <c:pt idx="15">
                  <c:v>2.0646371931789371E-3</c:v>
                </c:pt>
                <c:pt idx="16">
                  <c:v>2.0882195554145482E-3</c:v>
                </c:pt>
                <c:pt idx="17">
                  <c:v>2.0374181585956167E-3</c:v>
                </c:pt>
                <c:pt idx="18">
                  <c:v>2.1490465104875814E-3</c:v>
                </c:pt>
                <c:pt idx="19">
                  <c:v>2.2280350467795899E-3</c:v>
                </c:pt>
                <c:pt idx="20">
                  <c:v>2.2786915284330662E-3</c:v>
                </c:pt>
                <c:pt idx="21">
                  <c:v>2.3087402189009521E-3</c:v>
                </c:pt>
                <c:pt idx="22">
                  <c:v>2.2997594353342766E-3</c:v>
                </c:pt>
                <c:pt idx="23">
                  <c:v>2.3155131040774922E-3</c:v>
                </c:pt>
                <c:pt idx="24">
                  <c:v>2.3280044868814365E-3</c:v>
                </c:pt>
                <c:pt idx="25">
                  <c:v>2.3405522831505357E-3</c:v>
                </c:pt>
                <c:pt idx="26">
                  <c:v>2.3406720000000002E-3</c:v>
                </c:pt>
                <c:pt idx="27">
                  <c:v>2.3406720000000002E-3</c:v>
                </c:pt>
                <c:pt idx="28">
                  <c:v>2.3406720000000002E-3</c:v>
                </c:pt>
                <c:pt idx="29">
                  <c:v>2.3406720000000002E-3</c:v>
                </c:pt>
                <c:pt idx="30">
                  <c:v>2.3406720000000002E-3</c:v>
                </c:pt>
                <c:pt idx="31">
                  <c:v>2.3406720000000002E-3</c:v>
                </c:pt>
                <c:pt idx="32">
                  <c:v>2.3406720000000002E-3</c:v>
                </c:pt>
                <c:pt idx="33">
                  <c:v>2.3406720000000002E-3</c:v>
                </c:pt>
                <c:pt idx="34">
                  <c:v>2.3406720000000002E-3</c:v>
                </c:pt>
                <c:pt idx="35">
                  <c:v>2.3406720000000002E-3</c:v>
                </c:pt>
                <c:pt idx="36">
                  <c:v>2.3406720000000002E-3</c:v>
                </c:pt>
                <c:pt idx="37">
                  <c:v>2.3406720000000002E-3</c:v>
                </c:pt>
              </c:numCache>
            </c:numRef>
          </c:val>
          <c:extLst xmlns:c16r2="http://schemas.microsoft.com/office/drawing/2015/06/chart">
            <c:ext xmlns:c16="http://schemas.microsoft.com/office/drawing/2014/chart" uri="{C3380CC4-5D6E-409C-BE32-E72D297353CC}">
              <c16:uniqueId val="{00000009-6A1E-4E3E-A3E3-C3330E587D2C}"/>
            </c:ext>
          </c:extLst>
        </c:ser>
        <c:ser>
          <c:idx val="10"/>
          <c:order val="10"/>
          <c:tx>
            <c:strRef>
              <c:f>'Outputs by Output Fuel'!$A$17</c:f>
              <c:strCache>
                <c:ptCount val="1"/>
                <c:pt idx="0">
                  <c:v>Existing GCPV</c:v>
                </c:pt>
              </c:strCache>
            </c:strRef>
          </c:tx>
          <c:spPr>
            <a:solidFill>
              <a:schemeClr val="accent5">
                <a:lumMod val="60000"/>
              </a:schemeClr>
            </a:solidFill>
            <a:ln>
              <a:noFill/>
            </a:ln>
            <a:effectLst/>
          </c:spPr>
          <c:cat>
            <c:numRef>
              <c:f>'Outputs by Output Fuel'!$B$6:$AM$6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'Outputs by Output Fuel'!$B$17:$AM$17</c:f>
              <c:numCache>
                <c:formatCode>_ * #,##0.00_ ;_ * \-#,##0.00_ ;_ * ""\-""??_ ;_ @_ </c:formatCode>
                <c:ptCount val="38"/>
                <c:pt idx="0">
                  <c:v>5.7487500000000008E-4</c:v>
                </c:pt>
                <c:pt idx="1">
                  <c:v>3.8868933177808244E-3</c:v>
                </c:pt>
                <c:pt idx="2">
                  <c:v>3.9018414320520227E-3</c:v>
                </c:pt>
                <c:pt idx="3">
                  <c:v>3.9134477050059386E-3</c:v>
                </c:pt>
                <c:pt idx="4">
                  <c:v>3.8773775605255392E-3</c:v>
                </c:pt>
                <c:pt idx="5">
                  <c:v>3.8921139988594487E-3</c:v>
                </c:pt>
                <c:pt idx="6">
                  <c:v>3.9066274387957178E-3</c:v>
                </c:pt>
                <c:pt idx="7">
                  <c:v>3.7972743938324257E-3</c:v>
                </c:pt>
                <c:pt idx="8">
                  <c:v>3.824153121773274E-3</c:v>
                </c:pt>
                <c:pt idx="9">
                  <c:v>3.8514272491882461E-3</c:v>
                </c:pt>
                <c:pt idx="10">
                  <c:v>3.8789287648273402E-3</c:v>
                </c:pt>
                <c:pt idx="11">
                  <c:v>3.8956827975428006E-3</c:v>
                </c:pt>
                <c:pt idx="12">
                  <c:v>3.6617441514485848E-3</c:v>
                </c:pt>
                <c:pt idx="13">
                  <c:v>3.6960431926071789E-3</c:v>
                </c:pt>
                <c:pt idx="14">
                  <c:v>3.495094623930261E-3</c:v>
                </c:pt>
                <c:pt idx="15">
                  <c:v>3.5350730384706729E-3</c:v>
                </c:pt>
                <c:pt idx="16">
                  <c:v>3.5754507732116605E-3</c:v>
                </c:pt>
                <c:pt idx="17">
                  <c:v>3.4884685911582892E-3</c:v>
                </c:pt>
                <c:pt idx="18">
                  <c:v>3.6795987221110342E-3</c:v>
                </c:pt>
                <c:pt idx="19">
                  <c:v>3.8148429412487371E-3</c:v>
                </c:pt>
                <c:pt idx="20">
                  <c:v>3.9015769994690426E-3</c:v>
                </c:pt>
                <c:pt idx="21">
                  <c:v>3.9530263852813833E-3</c:v>
                </c:pt>
                <c:pt idx="22">
                  <c:v>3.937649482280807E-3</c:v>
                </c:pt>
                <c:pt idx="23">
                  <c:v>3.9646229233362756E-3</c:v>
                </c:pt>
                <c:pt idx="24">
                  <c:v>3.9860106764530584E-3</c:v>
                </c:pt>
                <c:pt idx="25">
                  <c:v>4.0074950207386606E-3</c:v>
                </c:pt>
                <c:pt idx="26">
                  <c:v>4.0076999999999995E-3</c:v>
                </c:pt>
                <c:pt idx="27">
                  <c:v>4.0076999999999995E-3</c:v>
                </c:pt>
                <c:pt idx="28">
                  <c:v>4.0076999999999995E-3</c:v>
                </c:pt>
                <c:pt idx="29">
                  <c:v>4.0076999999999995E-3</c:v>
                </c:pt>
                <c:pt idx="30">
                  <c:v>4.0077000000000003E-3</c:v>
                </c:pt>
                <c:pt idx="31">
                  <c:v>4.0076999999999995E-3</c:v>
                </c:pt>
                <c:pt idx="32">
                  <c:v>4.0076999999999995E-3</c:v>
                </c:pt>
                <c:pt idx="33">
                  <c:v>4.0076999999999995E-3</c:v>
                </c:pt>
                <c:pt idx="34">
                  <c:v>4.0076999999999995E-3</c:v>
                </c:pt>
                <c:pt idx="35">
                  <c:v>4.0077000000000003E-3</c:v>
                </c:pt>
                <c:pt idx="36">
                  <c:v>4.0076999999999995E-3</c:v>
                </c:pt>
                <c:pt idx="37">
                  <c:v>4.0076999999999995E-3</c:v>
                </c:pt>
              </c:numCache>
            </c:numRef>
          </c:val>
          <c:extLst xmlns:c16r2="http://schemas.microsoft.com/office/drawing/2015/06/chart">
            <c:ext xmlns:c16="http://schemas.microsoft.com/office/drawing/2014/chart" uri="{C3380CC4-5D6E-409C-BE32-E72D297353CC}">
              <c16:uniqueId val="{0000000A-6A1E-4E3E-A3E3-C3330E587D2C}"/>
            </c:ext>
          </c:extLst>
        </c:ser>
        <c:ser>
          <c:idx val="11"/>
          <c:order val="11"/>
          <c:tx>
            <c:strRef>
              <c:f>'Outputs by Output Fuel'!$A$18</c:f>
              <c:strCache>
                <c:ptCount val="1"/>
                <c:pt idx="0">
                  <c:v>New Nadago Biomass_VL</c:v>
                </c:pt>
              </c:strCache>
            </c:strRef>
          </c:tx>
          <c:spPr>
            <a:solidFill>
              <a:schemeClr val="accent6">
                <a:lumMod val="60000"/>
              </a:schemeClr>
            </a:solidFill>
            <a:ln>
              <a:noFill/>
            </a:ln>
            <a:effectLst/>
          </c:spPr>
          <c:cat>
            <c:numRef>
              <c:f>'Outputs by Output Fuel'!$B$6:$AM$6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'Outputs by Output Fuel'!$B$18:$AM$18</c:f>
              <c:numCache>
                <c:formatCode>_ * #,##0.00_ ;_ * \-#,##0.00_ ;_ * ""\-""??_ ;_ @_ </c:formatCode>
                <c:ptCount val="38"/>
                <c:pt idx="0">
                  <c:v>0</c:v>
                </c:pt>
                <c:pt idx="1">
                  <c:v>0</c:v>
                </c:pt>
                <c:pt idx="2">
                  <c:v>0</c:v>
                </c:pt>
                <c:pt idx="3">
                  <c:v>0</c:v>
                </c:pt>
                <c:pt idx="4">
                  <c:v>5.0850853252793961E-2</c:v>
                </c:pt>
                <c:pt idx="5">
                  <c:v>5.1044118017828835E-2</c:v>
                </c:pt>
                <c:pt idx="6">
                  <c:v>5.1234458213714335E-2</c:v>
                </c:pt>
                <c:pt idx="7">
                  <c:v>4.9800319919113767E-2</c:v>
                </c:pt>
                <c:pt idx="8">
                  <c:v>5.0152827826534734E-2</c:v>
                </c:pt>
                <c:pt idx="9">
                  <c:v>5.0510521300829454E-2</c:v>
                </c:pt>
                <c:pt idx="10">
                  <c:v>5.0871196915768392E-2</c:v>
                </c:pt>
                <c:pt idx="11">
                  <c:v>5.109092193498755E-2</c:v>
                </c:pt>
                <c:pt idx="12">
                  <c:v>4.8022874117358484E-2</c:v>
                </c:pt>
                <c:pt idx="13">
                  <c:v>4.8472697607963008E-2</c:v>
                </c:pt>
                <c:pt idx="14">
                  <c:v>4.5837306543347688E-2</c:v>
                </c:pt>
                <c:pt idx="15">
                  <c:v>4.636161361928752E-2</c:v>
                </c:pt>
                <c:pt idx="16">
                  <c:v>4.6891157681464395E-2</c:v>
                </c:pt>
                <c:pt idx="17">
                  <c:v>4.57504077528956E-2</c:v>
                </c:pt>
                <c:pt idx="18">
                  <c:v>4.8257032421128325E-2</c:v>
                </c:pt>
                <c:pt idx="19">
                  <c:v>5.0030727098344087E-2</c:v>
                </c:pt>
                <c:pt idx="20">
                  <c:v>5.1168222943856291E-2</c:v>
                </c:pt>
                <c:pt idx="21">
                  <c:v>5.1842968987296831E-2</c:v>
                </c:pt>
                <c:pt idx="22">
                  <c:v>5.1641304685649932E-2</c:v>
                </c:pt>
                <c:pt idx="23">
                  <c:v>5.1995054732279021E-2</c:v>
                </c:pt>
                <c:pt idx="24">
                  <c:v>5.2275549855122082E-2</c:v>
                </c:pt>
                <c:pt idx="25">
                  <c:v>5.2557311747392275E-2</c:v>
                </c:pt>
                <c:pt idx="26">
                  <c:v>5.2559999999999989E-2</c:v>
                </c:pt>
                <c:pt idx="27">
                  <c:v>5.2560000000000003E-2</c:v>
                </c:pt>
                <c:pt idx="28">
                  <c:v>5.2560000000000003E-2</c:v>
                </c:pt>
                <c:pt idx="29">
                  <c:v>5.2560000000000003E-2</c:v>
                </c:pt>
                <c:pt idx="30">
                  <c:v>5.2560000000000003E-2</c:v>
                </c:pt>
                <c:pt idx="31">
                  <c:v>5.2560000000000003E-2</c:v>
                </c:pt>
                <c:pt idx="32">
                  <c:v>5.2560000000000003E-2</c:v>
                </c:pt>
                <c:pt idx="33">
                  <c:v>5.2560000000000003E-2</c:v>
                </c:pt>
                <c:pt idx="34">
                  <c:v>5.2560000000000003E-2</c:v>
                </c:pt>
                <c:pt idx="35">
                  <c:v>5.2560000000000003E-2</c:v>
                </c:pt>
                <c:pt idx="36">
                  <c:v>5.2560000000000003E-2</c:v>
                </c:pt>
                <c:pt idx="37">
                  <c:v>5.2560000000000003E-2</c:v>
                </c:pt>
              </c:numCache>
            </c:numRef>
          </c:val>
          <c:extLst xmlns:c16r2="http://schemas.microsoft.com/office/drawing/2015/06/chart">
            <c:ext xmlns:c16="http://schemas.microsoft.com/office/drawing/2014/chart" uri="{C3380CC4-5D6E-409C-BE32-E72D297353CC}">
              <c16:uniqueId val="{0000000B-6A1E-4E3E-A3E3-C3330E587D2C}"/>
            </c:ext>
          </c:extLst>
        </c:ser>
        <c:ser>
          <c:idx val="12"/>
          <c:order val="12"/>
          <c:tx>
            <c:strRef>
              <c:f>'Outputs by Output Fuel'!$A$19</c:f>
              <c:strCache>
                <c:ptCount val="1"/>
                <c:pt idx="0">
                  <c:v>New Somosomo_Hydro</c:v>
                </c:pt>
              </c:strCache>
            </c:strRef>
          </c:tx>
          <c:spPr>
            <a:solidFill>
              <a:schemeClr val="accent1">
                <a:lumMod val="80000"/>
                <a:lumOff val="20000"/>
              </a:schemeClr>
            </a:solidFill>
            <a:ln>
              <a:noFill/>
            </a:ln>
            <a:effectLst/>
          </c:spPr>
          <c:cat>
            <c:numRef>
              <c:f>'Outputs by Output Fuel'!$B$6:$AM$6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'Outputs by Output Fuel'!$B$19:$AM$19</c:f>
              <c:numCache>
                <c:formatCode>_ * #,##0.00_ ;_ * \-#,##0.00_ ;_ * ""\-""??_ ;_ @_ </c:formatCode>
                <c:ptCount val="38"/>
                <c:pt idx="0">
                  <c:v>0</c:v>
                </c:pt>
                <c:pt idx="1">
                  <c:v>0</c:v>
                </c:pt>
                <c:pt idx="2">
                  <c:v>0</c:v>
                </c:pt>
                <c:pt idx="3">
                  <c:v>2.9938944191302266E-3</c:v>
                </c:pt>
                <c:pt idx="4">
                  <c:v>2.9662997730796471E-3</c:v>
                </c:pt>
                <c:pt idx="5">
                  <c:v>2.9775735510400151E-3</c:v>
                </c:pt>
                <c:pt idx="6">
                  <c:v>2.9886767291333357E-3</c:v>
                </c:pt>
                <c:pt idx="7">
                  <c:v>2.905018661948304E-3</c:v>
                </c:pt>
                <c:pt idx="8">
                  <c:v>2.9255816232145264E-3</c:v>
                </c:pt>
                <c:pt idx="9">
                  <c:v>2.9464470758817181E-3</c:v>
                </c:pt>
                <c:pt idx="10">
                  <c:v>2.9674864867531565E-3</c:v>
                </c:pt>
                <c:pt idx="11">
                  <c:v>2.9803037795409406E-3</c:v>
                </c:pt>
                <c:pt idx="12">
                  <c:v>2.8013343235125782E-3</c:v>
                </c:pt>
                <c:pt idx="13">
                  <c:v>2.8275740271311751E-3</c:v>
                </c:pt>
                <c:pt idx="14">
                  <c:v>2.6738428816952819E-3</c:v>
                </c:pt>
                <c:pt idx="15">
                  <c:v>2.7044274611251048E-3</c:v>
                </c:pt>
                <c:pt idx="16">
                  <c:v>2.7353175314187568E-3</c:v>
                </c:pt>
                <c:pt idx="17">
                  <c:v>2.6687737855855768E-3</c:v>
                </c:pt>
                <c:pt idx="18">
                  <c:v>2.8149935578991522E-3</c:v>
                </c:pt>
                <c:pt idx="19">
                  <c:v>2.9184590807367385E-3</c:v>
                </c:pt>
                <c:pt idx="20">
                  <c:v>2.9848130050582834E-3</c:v>
                </c:pt>
                <c:pt idx="21">
                  <c:v>3.0241731909256488E-3</c:v>
                </c:pt>
                <c:pt idx="22">
                  <c:v>3.0124094399962453E-3</c:v>
                </c:pt>
                <c:pt idx="23">
                  <c:v>3.0330448593829432E-3</c:v>
                </c:pt>
                <c:pt idx="24">
                  <c:v>3.0494070748821214E-3</c:v>
                </c:pt>
                <c:pt idx="25">
                  <c:v>3.0658431852645489E-3</c:v>
                </c:pt>
                <c:pt idx="26">
                  <c:v>3.0660000000000001E-3</c:v>
                </c:pt>
                <c:pt idx="27">
                  <c:v>3.0660000000000001E-3</c:v>
                </c:pt>
                <c:pt idx="28">
                  <c:v>3.0660000000000001E-3</c:v>
                </c:pt>
                <c:pt idx="29">
                  <c:v>3.0660000000000001E-3</c:v>
                </c:pt>
                <c:pt idx="30">
                  <c:v>3.0660000000000001E-3</c:v>
                </c:pt>
                <c:pt idx="31">
                  <c:v>3.0660000000000001E-3</c:v>
                </c:pt>
                <c:pt idx="32">
                  <c:v>3.0660000000000001E-3</c:v>
                </c:pt>
                <c:pt idx="33">
                  <c:v>3.0660000000000001E-3</c:v>
                </c:pt>
                <c:pt idx="34">
                  <c:v>3.0660000000000001E-3</c:v>
                </c:pt>
                <c:pt idx="35">
                  <c:v>3.0660000000000001E-3</c:v>
                </c:pt>
                <c:pt idx="36">
                  <c:v>3.0660000000000001E-3</c:v>
                </c:pt>
                <c:pt idx="37">
                  <c:v>3.0660000000000001E-3</c:v>
                </c:pt>
              </c:numCache>
            </c:numRef>
          </c:val>
          <c:extLst xmlns:c16r2="http://schemas.microsoft.com/office/drawing/2015/06/chart">
            <c:ext xmlns:c16="http://schemas.microsoft.com/office/drawing/2014/chart" uri="{C3380CC4-5D6E-409C-BE32-E72D297353CC}">
              <c16:uniqueId val="{0000000C-6A1E-4E3E-A3E3-C3330E587D2C}"/>
            </c:ext>
          </c:extLst>
        </c:ser>
        <c:ser>
          <c:idx val="13"/>
          <c:order val="13"/>
          <c:tx>
            <c:strRef>
              <c:f>'Outputs by Output Fuel'!$A$20</c:f>
              <c:strCache>
                <c:ptCount val="1"/>
                <c:pt idx="0">
                  <c:v>New IDO_Taveuni</c:v>
                </c:pt>
              </c:strCache>
            </c:strRef>
          </c:tx>
          <c:spPr>
            <a:solidFill>
              <a:schemeClr val="accent2">
                <a:lumMod val="80000"/>
                <a:lumOff val="20000"/>
              </a:schemeClr>
            </a:solidFill>
            <a:ln>
              <a:noFill/>
            </a:ln>
            <a:effectLst/>
          </c:spPr>
          <c:cat>
            <c:numRef>
              <c:f>'Outputs by Output Fuel'!$B$6:$AM$6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'Outputs by Output Fuel'!$B$20:$AM$20</c:f>
              <c:numCache>
                <c:formatCode>_ * #,##0.00_ ;_ * \-#,##0.00_ ;_ * ""\-""??_ ;_ @_ </c:formatCode>
                <c:ptCount val="38"/>
                <c:pt idx="0">
                  <c:v>0</c:v>
                </c:pt>
                <c:pt idx="1">
                  <c:v>0</c:v>
                </c:pt>
                <c:pt idx="2">
                  <c:v>0</c:v>
                </c:pt>
                <c:pt idx="3">
                  <c:v>2.2169343042745975E-3</c:v>
                </c:pt>
                <c:pt idx="4">
                  <c:v>1.9610620620664136E-3</c:v>
                </c:pt>
                <c:pt idx="5">
                  <c:v>2.1290928652353833E-3</c:v>
                </c:pt>
                <c:pt idx="6">
                  <c:v>2.3016523717310491E-3</c:v>
                </c:pt>
                <c:pt idx="7">
                  <c:v>1.6658925367188887E-3</c:v>
                </c:pt>
                <c:pt idx="8">
                  <c:v>1.8606860518106643E-3</c:v>
                </c:pt>
                <c:pt idx="9">
                  <c:v>2.0583450765202902E-3</c:v>
                </c:pt>
                <c:pt idx="10">
                  <c:v>2.2593122914411332E-3</c:v>
                </c:pt>
                <c:pt idx="11">
                  <c:v>2.4874965186260645E-3</c:v>
                </c:pt>
                <c:pt idx="12">
                  <c:v>1.3143301361966369E-3</c:v>
                </c:pt>
                <c:pt idx="13">
                  <c:v>1.4941674405081211E-3</c:v>
                </c:pt>
                <c:pt idx="14">
                  <c:v>8.6064015862358679E-4</c:v>
                </c:pt>
                <c:pt idx="15">
                  <c:v>1.0168469038884494E-3</c:v>
                </c:pt>
                <c:pt idx="16">
                  <c:v>1.1761162473019045E-3</c:v>
                </c:pt>
                <c:pt idx="17">
                  <c:v>9.0886632974809681E-4</c:v>
                </c:pt>
                <c:pt idx="18">
                  <c:v>1.7438951738332784E-3</c:v>
                </c:pt>
                <c:pt idx="19">
                  <c:v>2.772495868419057E-3</c:v>
                </c:pt>
                <c:pt idx="20">
                  <c:v>3.9700456958043032E-3</c:v>
                </c:pt>
                <c:pt idx="21">
                  <c:v>5.2922878019268874E-3</c:v>
                </c:pt>
                <c:pt idx="22">
                  <c:v>5.272588987144367E-3</c:v>
                </c:pt>
                <c:pt idx="23">
                  <c:v>6.4363917264915749E-3</c:v>
                </c:pt>
                <c:pt idx="24">
                  <c:v>5.2903873322710862E-3</c:v>
                </c:pt>
                <c:pt idx="25">
                  <c:v>6.2281570991819376E-3</c:v>
                </c:pt>
                <c:pt idx="26">
                  <c:v>5.2682393317923584E-3</c:v>
                </c:pt>
                <c:pt idx="27">
                  <c:v>5.1607165035310607E-3</c:v>
                </c:pt>
                <c:pt idx="28">
                  <c:v>5.8932271253626205E-3</c:v>
                </c:pt>
                <c:pt idx="29">
                  <c:v>5.876397539906611E-3</c:v>
                </c:pt>
                <c:pt idx="30">
                  <c:v>6.6161093455113463E-3</c:v>
                </c:pt>
                <c:pt idx="31">
                  <c:v>5.8657750976849853E-3</c:v>
                </c:pt>
                <c:pt idx="32">
                  <c:v>6.4613566133928241E-3</c:v>
                </c:pt>
                <c:pt idx="33">
                  <c:v>5.8076018223780961E-3</c:v>
                </c:pt>
                <c:pt idx="34">
                  <c:v>6.3027040552966302E-3</c:v>
                </c:pt>
                <c:pt idx="35">
                  <c:v>6.306856603356923E-3</c:v>
                </c:pt>
                <c:pt idx="36">
                  <c:v>5.833410556221383E-3</c:v>
                </c:pt>
                <c:pt idx="37">
                  <c:v>5.7007216304376428E-3</c:v>
                </c:pt>
              </c:numCache>
            </c:numRef>
          </c:val>
          <c:extLst xmlns:c16r2="http://schemas.microsoft.com/office/drawing/2015/06/chart">
            <c:ext xmlns:c16="http://schemas.microsoft.com/office/drawing/2014/chart" uri="{C3380CC4-5D6E-409C-BE32-E72D297353CC}">
              <c16:uniqueId val="{0000000D-6A1E-4E3E-A3E3-C3330E587D2C}"/>
            </c:ext>
          </c:extLst>
        </c:ser>
        <c:ser>
          <c:idx val="14"/>
          <c:order val="14"/>
          <c:tx>
            <c:strRef>
              <c:f>'Outputs by Output Fuel'!$A$21</c:f>
              <c:strCache>
                <c:ptCount val="1"/>
                <c:pt idx="0">
                  <c:v>New Solar PV IPP Taveuni Ovalau</c:v>
                </c:pt>
              </c:strCache>
            </c:strRef>
          </c:tx>
          <c:spPr>
            <a:solidFill>
              <a:schemeClr val="accent3">
                <a:lumMod val="80000"/>
                <a:lumOff val="20000"/>
              </a:schemeClr>
            </a:solidFill>
            <a:ln>
              <a:noFill/>
            </a:ln>
            <a:effectLst/>
          </c:spPr>
          <c:cat>
            <c:numRef>
              <c:f>'Outputs by Output Fuel'!$B$6:$AM$6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'Outputs by Output Fuel'!$B$21:$AM$21</c:f>
              <c:numCache>
                <c:formatCode>_ * #,##0.00_ ;_ * \-#,##0.00_ ;_ * ""\-""??_ ;_ @_ </c:formatCode>
                <c:ptCount val="38"/>
                <c:pt idx="0">
                  <c:v>0</c:v>
                </c:pt>
                <c:pt idx="1">
                  <c:v>0</c:v>
                </c:pt>
                <c:pt idx="2">
                  <c:v>0</c:v>
                </c:pt>
                <c:pt idx="3">
                  <c:v>0</c:v>
                </c:pt>
                <c:pt idx="4">
                  <c:v>0</c:v>
                </c:pt>
                <c:pt idx="5">
                  <c:v>0</c:v>
                </c:pt>
                <c:pt idx="6">
                  <c:v>0</c:v>
                </c:pt>
                <c:pt idx="7">
                  <c:v>7.0218451085950415E-3</c:v>
                </c:pt>
                <c:pt idx="8">
                  <c:v>7.0715487235413974E-3</c:v>
                </c:pt>
                <c:pt idx="9">
                  <c:v>7.1219835034169524E-3</c:v>
                </c:pt>
                <c:pt idx="10">
                  <c:v>7.1728387651233422E-3</c:v>
                </c:pt>
                <c:pt idx="11">
                  <c:v>7.2038199928332429E-3</c:v>
                </c:pt>
                <c:pt idx="12">
                  <c:v>1.2533970144630566E-2</c:v>
                </c:pt>
                <c:pt idx="13">
                  <c:v>1.2651374075678345E-2</c:v>
                </c:pt>
                <c:pt idx="14">
                  <c:v>1.8976644908945944E-2</c:v>
                </c:pt>
                <c:pt idx="15">
                  <c:v>1.9193708038385028E-2</c:v>
                </c:pt>
                <c:pt idx="16">
                  <c:v>1.9412939280126263E-2</c:v>
                </c:pt>
                <c:pt idx="17">
                  <c:v>1.8940668809698774E-2</c:v>
                </c:pt>
                <c:pt idx="18">
                  <c:v>1.9978411422347121E-2</c:v>
                </c:pt>
                <c:pt idx="19">
                  <c:v>2.0712721018714454E-2</c:v>
                </c:pt>
                <c:pt idx="20">
                  <c:v>2.1183644298756504E-2</c:v>
                </c:pt>
                <c:pt idx="21">
                  <c:v>2.1462989160740888E-2</c:v>
                </c:pt>
                <c:pt idx="22">
                  <c:v>2.1379500139859071E-2</c:v>
                </c:pt>
                <c:pt idx="23">
                  <c:v>2.1525952659163513E-2</c:v>
                </c:pt>
                <c:pt idx="24">
                  <c:v>2.1642077640020539E-2</c:v>
                </c:pt>
                <c:pt idx="25">
                  <c:v>2.1758727063420399E-2</c:v>
                </c:pt>
                <c:pt idx="26">
                  <c:v>2.1759839999999999E-2</c:v>
                </c:pt>
                <c:pt idx="27">
                  <c:v>2.1759839999999999E-2</c:v>
                </c:pt>
                <c:pt idx="28">
                  <c:v>2.1759839999999999E-2</c:v>
                </c:pt>
                <c:pt idx="29">
                  <c:v>2.1759839999999999E-2</c:v>
                </c:pt>
                <c:pt idx="30">
                  <c:v>2.1759839999999999E-2</c:v>
                </c:pt>
                <c:pt idx="31">
                  <c:v>2.1759839999999999E-2</c:v>
                </c:pt>
                <c:pt idx="32">
                  <c:v>2.1759839999999999E-2</c:v>
                </c:pt>
                <c:pt idx="33">
                  <c:v>2.1759839999999999E-2</c:v>
                </c:pt>
                <c:pt idx="34">
                  <c:v>2.1759839999999999E-2</c:v>
                </c:pt>
                <c:pt idx="35">
                  <c:v>2.1759839999999999E-2</c:v>
                </c:pt>
                <c:pt idx="36">
                  <c:v>2.1759839999999999E-2</c:v>
                </c:pt>
                <c:pt idx="37">
                  <c:v>2.1759839999999999E-2</c:v>
                </c:pt>
              </c:numCache>
            </c:numRef>
          </c:val>
          <c:extLst xmlns:c16r2="http://schemas.microsoft.com/office/drawing/2015/06/chart">
            <c:ext xmlns:c16="http://schemas.microsoft.com/office/drawing/2014/chart" uri="{C3380CC4-5D6E-409C-BE32-E72D297353CC}">
              <c16:uniqueId val="{0000000E-6A1E-4E3E-A3E3-C3330E587D2C}"/>
            </c:ext>
          </c:extLst>
        </c:ser>
        <c:ser>
          <c:idx val="15"/>
          <c:order val="15"/>
          <c:tx>
            <c:strRef>
              <c:f>'Outputs by Output Fuel'!$A$22</c:f>
              <c:strCache>
                <c:ptCount val="1"/>
                <c:pt idx="0">
                  <c:v>New Solar PV IPP VL VNL</c:v>
                </c:pt>
              </c:strCache>
            </c:strRef>
          </c:tx>
          <c:spPr>
            <a:solidFill>
              <a:schemeClr val="accent4">
                <a:lumMod val="80000"/>
                <a:lumOff val="20000"/>
              </a:schemeClr>
            </a:solidFill>
            <a:ln>
              <a:noFill/>
            </a:ln>
            <a:effectLst/>
          </c:spPr>
          <c:cat>
            <c:numRef>
              <c:f>'Outputs by Output Fuel'!$B$6:$AM$6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'Outputs by Output Fuel'!$B$22:$AM$22</c:f>
              <c:numCache>
                <c:formatCode>_ * #,##0.00_ ;_ * \-#,##0.00_ ;_ * ""\-""??_ ;_ @_ </c:formatCode>
                <c:ptCount val="38"/>
                <c:pt idx="0">
                  <c:v>0</c:v>
                </c:pt>
                <c:pt idx="1">
                  <c:v>0</c:v>
                </c:pt>
                <c:pt idx="2">
                  <c:v>0</c:v>
                </c:pt>
                <c:pt idx="3">
                  <c:v>0</c:v>
                </c:pt>
                <c:pt idx="4">
                  <c:v>0</c:v>
                </c:pt>
                <c:pt idx="5">
                  <c:v>0</c:v>
                </c:pt>
                <c:pt idx="6">
                  <c:v>0</c:v>
                </c:pt>
                <c:pt idx="7">
                  <c:v>3.7350239939335332E-2</c:v>
                </c:pt>
                <c:pt idx="8">
                  <c:v>3.7614620869901055E-2</c:v>
                </c:pt>
                <c:pt idx="9">
                  <c:v>3.7882890975622092E-2</c:v>
                </c:pt>
                <c:pt idx="10">
                  <c:v>3.8153397686826289E-2</c:v>
                </c:pt>
                <c:pt idx="11">
                  <c:v>3.8318191451240657E-2</c:v>
                </c:pt>
                <c:pt idx="12">
                  <c:v>0.14406862235207543</c:v>
                </c:pt>
                <c:pt idx="13">
                  <c:v>0.14541809282388904</c:v>
                </c:pt>
                <c:pt idx="14">
                  <c:v>0.27502383926008617</c:v>
                </c:pt>
                <c:pt idx="15">
                  <c:v>0.27816968171572515</c:v>
                </c:pt>
                <c:pt idx="16">
                  <c:v>0.28134694608878646</c:v>
                </c:pt>
                <c:pt idx="17">
                  <c:v>0.2745024465173736</c:v>
                </c:pt>
                <c:pt idx="18">
                  <c:v>0.28954219452676988</c:v>
                </c:pt>
                <c:pt idx="19">
                  <c:v>0.30018436259006454</c:v>
                </c:pt>
                <c:pt idx="20">
                  <c:v>0.3070093376631377</c:v>
                </c:pt>
                <c:pt idx="21">
                  <c:v>0.31105781392378101</c:v>
                </c:pt>
                <c:pt idx="22">
                  <c:v>0.3098478281138996</c:v>
                </c:pt>
                <c:pt idx="23">
                  <c:v>0.31197032839367411</c:v>
                </c:pt>
                <c:pt idx="24">
                  <c:v>0.31365329913073248</c:v>
                </c:pt>
                <c:pt idx="25">
                  <c:v>0.31534387048435358</c:v>
                </c:pt>
                <c:pt idx="26">
                  <c:v>0.31535999999999997</c:v>
                </c:pt>
                <c:pt idx="27">
                  <c:v>0.31535999999999997</c:v>
                </c:pt>
                <c:pt idx="28">
                  <c:v>0.31535999999999997</c:v>
                </c:pt>
                <c:pt idx="29">
                  <c:v>0.31535999999999997</c:v>
                </c:pt>
                <c:pt idx="30">
                  <c:v>0.31535999999999997</c:v>
                </c:pt>
                <c:pt idx="31">
                  <c:v>0.31535999999999997</c:v>
                </c:pt>
                <c:pt idx="32">
                  <c:v>0.31535999999999997</c:v>
                </c:pt>
                <c:pt idx="33">
                  <c:v>0.31535999999999997</c:v>
                </c:pt>
                <c:pt idx="34">
                  <c:v>0.31535999999999997</c:v>
                </c:pt>
                <c:pt idx="35">
                  <c:v>0.31535999999999997</c:v>
                </c:pt>
                <c:pt idx="36">
                  <c:v>0.31535999999999997</c:v>
                </c:pt>
                <c:pt idx="37">
                  <c:v>0.31535999999999997</c:v>
                </c:pt>
              </c:numCache>
            </c:numRef>
          </c:val>
          <c:extLst xmlns:c16r2="http://schemas.microsoft.com/office/drawing/2015/06/chart">
            <c:ext xmlns:c16="http://schemas.microsoft.com/office/drawing/2014/chart" uri="{C3380CC4-5D6E-409C-BE32-E72D297353CC}">
              <c16:uniqueId val="{0000000F-6A1E-4E3E-A3E3-C3330E587D2C}"/>
            </c:ext>
          </c:extLst>
        </c:ser>
        <c:ser>
          <c:idx val="16"/>
          <c:order val="16"/>
          <c:tx>
            <c:strRef>
              <c:f>'Outputs by Output Fuel'!$A$23</c:f>
              <c:strCache>
                <c:ptCount val="1"/>
                <c:pt idx="0">
                  <c:v>New Biomass Plant</c:v>
                </c:pt>
              </c:strCache>
            </c:strRef>
          </c:tx>
          <c:spPr>
            <a:solidFill>
              <a:schemeClr val="accent5">
                <a:lumMod val="80000"/>
                <a:lumOff val="20000"/>
              </a:schemeClr>
            </a:solidFill>
            <a:ln>
              <a:noFill/>
            </a:ln>
            <a:effectLst/>
          </c:spPr>
          <c:cat>
            <c:numRef>
              <c:f>'Outputs by Output Fuel'!$B$6:$AM$6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'Outputs by Output Fuel'!$B$23:$AM$23</c:f>
              <c:numCache>
                <c:formatCode>_ * #,##0.00_ ;_ * \-#,##0.00_ ;_ * ""\-""??_ ;_ @_ </c:formatCode>
                <c:ptCount val="38"/>
                <c:pt idx="0">
                  <c:v>0</c:v>
                </c:pt>
                <c:pt idx="1">
                  <c:v>0</c:v>
                </c:pt>
                <c:pt idx="2">
                  <c:v>0</c:v>
                </c:pt>
                <c:pt idx="3">
                  <c:v>0</c:v>
                </c:pt>
                <c:pt idx="4">
                  <c:v>0</c:v>
                </c:pt>
                <c:pt idx="5">
                  <c:v>0</c:v>
                </c:pt>
                <c:pt idx="6">
                  <c:v>0</c:v>
                </c:pt>
                <c:pt idx="7">
                  <c:v>5.9760383902936524E-2</c:v>
                </c:pt>
                <c:pt idx="8">
                  <c:v>6.0183393391841679E-2</c:v>
                </c:pt>
                <c:pt idx="9">
                  <c:v>6.0612625560995351E-2</c:v>
                </c:pt>
                <c:pt idx="10">
                  <c:v>6.1045436298922076E-2</c:v>
                </c:pt>
                <c:pt idx="11">
                  <c:v>6.1309106321985052E-2</c:v>
                </c:pt>
                <c:pt idx="12">
                  <c:v>5.7627448940830175E-2</c:v>
                </c:pt>
                <c:pt idx="13">
                  <c:v>5.8167237129555613E-2</c:v>
                </c:pt>
                <c:pt idx="14">
                  <c:v>5.5004767852017231E-2</c:v>
                </c:pt>
                <c:pt idx="15">
                  <c:v>5.5633936343145028E-2</c:v>
                </c:pt>
                <c:pt idx="16">
                  <c:v>5.6269389217757287E-2</c:v>
                </c:pt>
                <c:pt idx="17">
                  <c:v>0.1372512232586868</c:v>
                </c:pt>
                <c:pt idx="18">
                  <c:v>0.14477109726338494</c:v>
                </c:pt>
                <c:pt idx="19">
                  <c:v>0.15009218129503227</c:v>
                </c:pt>
                <c:pt idx="20">
                  <c:v>0.15350466883156885</c:v>
                </c:pt>
                <c:pt idx="21">
                  <c:v>0.15552890696189051</c:v>
                </c:pt>
                <c:pt idx="22">
                  <c:v>0.1549239140569498</c:v>
                </c:pt>
                <c:pt idx="23">
                  <c:v>0.15598516419683706</c:v>
                </c:pt>
                <c:pt idx="24">
                  <c:v>0.15682664956536624</c:v>
                </c:pt>
                <c:pt idx="25">
                  <c:v>0.15767193524217679</c:v>
                </c:pt>
                <c:pt idx="26">
                  <c:v>0.15767999999999999</c:v>
                </c:pt>
                <c:pt idx="27">
                  <c:v>0.15767999999999999</c:v>
                </c:pt>
                <c:pt idx="28">
                  <c:v>0.15767999999999999</c:v>
                </c:pt>
                <c:pt idx="29">
                  <c:v>0.15767999999999999</c:v>
                </c:pt>
                <c:pt idx="30">
                  <c:v>0.15767999999999999</c:v>
                </c:pt>
                <c:pt idx="31">
                  <c:v>0.15767999999999999</c:v>
                </c:pt>
                <c:pt idx="32">
                  <c:v>0.15767999999999999</c:v>
                </c:pt>
                <c:pt idx="33">
                  <c:v>0.15767999999999999</c:v>
                </c:pt>
                <c:pt idx="34">
                  <c:v>0.15767999999999999</c:v>
                </c:pt>
                <c:pt idx="35">
                  <c:v>0.15767999999999999</c:v>
                </c:pt>
                <c:pt idx="36">
                  <c:v>0.15767999999999999</c:v>
                </c:pt>
                <c:pt idx="37">
                  <c:v>0.26279999999999998</c:v>
                </c:pt>
              </c:numCache>
            </c:numRef>
          </c:val>
          <c:extLst xmlns:c16r2="http://schemas.microsoft.com/office/drawing/2015/06/chart">
            <c:ext xmlns:c16="http://schemas.microsoft.com/office/drawing/2014/chart" uri="{C3380CC4-5D6E-409C-BE32-E72D297353CC}">
              <c16:uniqueId val="{00000010-6A1E-4E3E-A3E3-C3330E587D2C}"/>
            </c:ext>
          </c:extLst>
        </c:ser>
        <c:ser>
          <c:idx val="17"/>
          <c:order val="17"/>
          <c:tx>
            <c:strRef>
              <c:f>'Outputs by Output Fuel'!$A$24</c:f>
              <c:strCache>
                <c:ptCount val="1"/>
                <c:pt idx="0">
                  <c:v>New FEA Hydro Plant</c:v>
                </c:pt>
              </c:strCache>
            </c:strRef>
          </c:tx>
          <c:spPr>
            <a:solidFill>
              <a:schemeClr val="accent6">
                <a:lumMod val="80000"/>
                <a:lumOff val="20000"/>
              </a:schemeClr>
            </a:solidFill>
            <a:ln>
              <a:noFill/>
            </a:ln>
            <a:effectLst/>
          </c:spPr>
          <c:cat>
            <c:numRef>
              <c:f>'Outputs by Output Fuel'!$B$6:$AM$6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'Outputs by Output Fuel'!$B$24:$AM$24</c:f>
              <c:numCache>
                <c:formatCode>_ * #,##0.00_ ;_ * \-#,##0.00_ ;_ * ""\-""??_ ;_ @_ </c:formatCode>
                <c:ptCount val="38"/>
                <c:pt idx="0">
                  <c:v>0</c:v>
                </c:pt>
                <c:pt idx="1">
                  <c:v>0</c:v>
                </c:pt>
                <c:pt idx="2">
                  <c:v>0</c:v>
                </c:pt>
                <c:pt idx="3">
                  <c:v>0</c:v>
                </c:pt>
                <c:pt idx="4">
                  <c:v>0</c:v>
                </c:pt>
                <c:pt idx="5">
                  <c:v>0</c:v>
                </c:pt>
                <c:pt idx="6">
                  <c:v>0</c:v>
                </c:pt>
                <c:pt idx="7">
                  <c:v>0</c:v>
                </c:pt>
                <c:pt idx="8">
                  <c:v>0</c:v>
                </c:pt>
                <c:pt idx="9">
                  <c:v>0</c:v>
                </c:pt>
                <c:pt idx="10">
                  <c:v>0</c:v>
                </c:pt>
                <c:pt idx="11">
                  <c:v>0</c:v>
                </c:pt>
                <c:pt idx="12">
                  <c:v>8.0038123528930805E-2</c:v>
                </c:pt>
                <c:pt idx="13">
                  <c:v>8.0787829346605E-2</c:v>
                </c:pt>
                <c:pt idx="14">
                  <c:v>7.6395510905579486E-2</c:v>
                </c:pt>
                <c:pt idx="15">
                  <c:v>7.7269356032145867E-2</c:v>
                </c:pt>
                <c:pt idx="16">
                  <c:v>7.8151929469107331E-2</c:v>
                </c:pt>
                <c:pt idx="17">
                  <c:v>7.6250679588159342E-2</c:v>
                </c:pt>
                <c:pt idx="18">
                  <c:v>8.0428387368547211E-2</c:v>
                </c:pt>
                <c:pt idx="19">
                  <c:v>8.3384545163906809E-2</c:v>
                </c:pt>
                <c:pt idx="20">
                  <c:v>8.5280371573093802E-2</c:v>
                </c:pt>
                <c:pt idx="21">
                  <c:v>8.6404948312161389E-2</c:v>
                </c:pt>
                <c:pt idx="22">
                  <c:v>8.6068841142749875E-2</c:v>
                </c:pt>
                <c:pt idx="23">
                  <c:v>8.6658424553798366E-2</c:v>
                </c:pt>
                <c:pt idx="24">
                  <c:v>8.7125916425203467E-2</c:v>
                </c:pt>
                <c:pt idx="25">
                  <c:v>8.7595519578987119E-2</c:v>
                </c:pt>
                <c:pt idx="26">
                  <c:v>8.7599999999999997E-2</c:v>
                </c:pt>
                <c:pt idx="27">
                  <c:v>0.26279999999999998</c:v>
                </c:pt>
                <c:pt idx="28">
                  <c:v>0.26279999999999998</c:v>
                </c:pt>
                <c:pt idx="29">
                  <c:v>0.26279999999999998</c:v>
                </c:pt>
                <c:pt idx="30">
                  <c:v>0.26279999999999998</c:v>
                </c:pt>
                <c:pt idx="31">
                  <c:v>0.26279999999999998</c:v>
                </c:pt>
                <c:pt idx="32">
                  <c:v>0.26279999999999998</c:v>
                </c:pt>
                <c:pt idx="33">
                  <c:v>0.26279999999999998</c:v>
                </c:pt>
                <c:pt idx="34">
                  <c:v>0.26279999999999998</c:v>
                </c:pt>
                <c:pt idx="35">
                  <c:v>0.26279999999999998</c:v>
                </c:pt>
                <c:pt idx="36">
                  <c:v>0.26279999999999998</c:v>
                </c:pt>
                <c:pt idx="37">
                  <c:v>0.36792000000000002</c:v>
                </c:pt>
              </c:numCache>
            </c:numRef>
          </c:val>
          <c:extLst xmlns:c16r2="http://schemas.microsoft.com/office/drawing/2015/06/chart">
            <c:ext xmlns:c16="http://schemas.microsoft.com/office/drawing/2014/chart" uri="{C3380CC4-5D6E-409C-BE32-E72D297353CC}">
              <c16:uniqueId val="{00000011-6A1E-4E3E-A3E3-C3330E587D2C}"/>
            </c:ext>
          </c:extLst>
        </c:ser>
        <c:ser>
          <c:idx val="18"/>
          <c:order val="18"/>
          <c:tx>
            <c:strRef>
              <c:f>'Outputs by Output Fuel'!$A$25</c:f>
              <c:strCache>
                <c:ptCount val="1"/>
                <c:pt idx="0">
                  <c:v>New IDO</c:v>
                </c:pt>
              </c:strCache>
            </c:strRef>
          </c:tx>
          <c:spPr>
            <a:solidFill>
              <a:schemeClr val="accent1">
                <a:lumMod val="80000"/>
              </a:schemeClr>
            </a:solidFill>
            <a:ln>
              <a:noFill/>
            </a:ln>
            <a:effectLst/>
          </c:spPr>
          <c:cat>
            <c:numRef>
              <c:f>'Outputs by Output Fuel'!$B$6:$AM$6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'Outputs by Output Fuel'!$B$25:$AM$25</c:f>
              <c:numCache>
                <c:formatCode>_ * #,##0.00_ ;_ * \-#,##0.00_ ;_ * ""\-""??_ ;_ @_ </c:formatCode>
                <c:ptCount val="3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0.28215399105445788</c:v>
                </c:pt>
                <c:pt idx="25">
                  <c:v>0.33216837862303661</c:v>
                </c:pt>
                <c:pt idx="26">
                  <c:v>0.28097276436225915</c:v>
                </c:pt>
                <c:pt idx="27">
                  <c:v>0.27523821352165656</c:v>
                </c:pt>
                <c:pt idx="28">
                  <c:v>0.31430544668600641</c:v>
                </c:pt>
                <c:pt idx="29">
                  <c:v>0.3134078687950192</c:v>
                </c:pt>
                <c:pt idx="30">
                  <c:v>0.35285916509393844</c:v>
                </c:pt>
                <c:pt idx="31">
                  <c:v>0.62568267708639835</c:v>
                </c:pt>
                <c:pt idx="32">
                  <c:v>0.68921137209523453</c:v>
                </c:pt>
                <c:pt idx="33">
                  <c:v>0.61947752772033016</c:v>
                </c:pt>
                <c:pt idx="34">
                  <c:v>0.67228843256497406</c:v>
                </c:pt>
                <c:pt idx="35">
                  <c:v>0.67273137102473834</c:v>
                </c:pt>
                <c:pt idx="36">
                  <c:v>0.93334568899542136</c:v>
                </c:pt>
                <c:pt idx="37">
                  <c:v>0.91211546087002293</c:v>
                </c:pt>
              </c:numCache>
            </c:numRef>
          </c:val>
          <c:extLst xmlns:c16r2="http://schemas.microsoft.com/office/drawing/2015/06/chart">
            <c:ext xmlns:c16="http://schemas.microsoft.com/office/drawing/2014/chart" uri="{C3380CC4-5D6E-409C-BE32-E72D297353CC}">
              <c16:uniqueId val="{00000012-6A1E-4E3E-A3E3-C3330E587D2C}"/>
            </c:ext>
          </c:extLst>
        </c:ser>
        <c:ser>
          <c:idx val="19"/>
          <c:order val="19"/>
          <c:tx>
            <c:strRef>
              <c:f>'Outputs by Output Fuel'!$A$26</c:f>
              <c:strCache>
                <c:ptCount val="1"/>
                <c:pt idx="0">
                  <c:v>New HFO</c:v>
                </c:pt>
              </c:strCache>
            </c:strRef>
          </c:tx>
          <c:spPr>
            <a:solidFill>
              <a:schemeClr val="accent2">
                <a:lumMod val="80000"/>
              </a:schemeClr>
            </a:solidFill>
            <a:ln>
              <a:noFill/>
            </a:ln>
            <a:effectLst/>
          </c:spPr>
          <c:cat>
            <c:numRef>
              <c:f>'Outputs by Output Fuel'!$B$6:$AM$6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'Outputs by Output Fuel'!$B$26:$AM$26</c:f>
              <c:numCache>
                <c:formatCode>_ * #,##0.00_ ;_ * \-#,##0.00_ ;_ * ""\-""??_ ;_ @_ </c:formatCode>
                <c:ptCount val="3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0.2985335621349004</c:v>
                </c:pt>
                <c:pt idx="27">
                  <c:v>0.29244060186676007</c:v>
                </c:pt>
                <c:pt idx="28">
                  <c:v>0.33394953710388187</c:v>
                </c:pt>
                <c:pt idx="29">
                  <c:v>0.33299586059470798</c:v>
                </c:pt>
                <c:pt idx="30">
                  <c:v>0.37491286291230957</c:v>
                </c:pt>
                <c:pt idx="31">
                  <c:v>0.33239392220214914</c:v>
                </c:pt>
                <c:pt idx="32">
                  <c:v>0.36614354142559336</c:v>
                </c:pt>
                <c:pt idx="33">
                  <c:v>0.65819487320285097</c:v>
                </c:pt>
                <c:pt idx="34">
                  <c:v>0.71430645960028483</c:v>
                </c:pt>
                <c:pt idx="35">
                  <c:v>0.71477708171378473</c:v>
                </c:pt>
                <c:pt idx="36">
                  <c:v>0.66111986303842341</c:v>
                </c:pt>
                <c:pt idx="37">
                  <c:v>0.64608178478293277</c:v>
                </c:pt>
              </c:numCache>
            </c:numRef>
          </c:val>
          <c:extLst xmlns:c16r2="http://schemas.microsoft.com/office/drawing/2015/06/chart">
            <c:ext xmlns:c16="http://schemas.microsoft.com/office/drawing/2014/chart" uri="{C3380CC4-5D6E-409C-BE32-E72D297353CC}">
              <c16:uniqueId val="{00000013-6A1E-4E3E-A3E3-C3330E587D2C}"/>
            </c:ext>
          </c:extLst>
        </c:ser>
        <c:ser>
          <c:idx val="20"/>
          <c:order val="20"/>
          <c:tx>
            <c:strRef>
              <c:f>'Outputs by Output Fuel'!$A$27</c:f>
              <c:strCache>
                <c:ptCount val="1"/>
                <c:pt idx="0">
                  <c:v>New Solar PV</c:v>
                </c:pt>
              </c:strCache>
            </c:strRef>
          </c:tx>
          <c:spPr>
            <a:solidFill>
              <a:schemeClr val="accent3">
                <a:lumMod val="80000"/>
              </a:schemeClr>
            </a:solidFill>
            <a:ln>
              <a:noFill/>
            </a:ln>
            <a:effectLst/>
          </c:spPr>
          <c:cat>
            <c:numRef>
              <c:f>'Outputs by Output Fuel'!$B$6:$AM$6</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'Outputs by Output Fuel'!$B$27:$AM$27</c:f>
              <c:numCache>
                <c:formatCode>_ * #,##0.00_ ;_ * \-#,##0.00_ ;_ * ""\-""??_ ;_ @_ </c:formatCode>
                <c:ptCount val="3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0.1549239140569498</c:v>
                </c:pt>
                <c:pt idx="23">
                  <c:v>0.15598516419683706</c:v>
                </c:pt>
                <c:pt idx="24">
                  <c:v>0.15682664956536624</c:v>
                </c:pt>
                <c:pt idx="25">
                  <c:v>0.15767193524217679</c:v>
                </c:pt>
                <c:pt idx="26">
                  <c:v>0.15767999999999999</c:v>
                </c:pt>
                <c:pt idx="27">
                  <c:v>0.15767999999999999</c:v>
                </c:pt>
                <c:pt idx="28">
                  <c:v>0.15767999999999999</c:v>
                </c:pt>
                <c:pt idx="29">
                  <c:v>0.31535999999999997</c:v>
                </c:pt>
                <c:pt idx="30">
                  <c:v>0.31535999999999997</c:v>
                </c:pt>
                <c:pt idx="31">
                  <c:v>0.31535999999999997</c:v>
                </c:pt>
                <c:pt idx="32">
                  <c:v>0.31535999999999997</c:v>
                </c:pt>
                <c:pt idx="33">
                  <c:v>0.31535999999999997</c:v>
                </c:pt>
                <c:pt idx="34">
                  <c:v>0.31535999999999997</c:v>
                </c:pt>
                <c:pt idx="35">
                  <c:v>0.47304000000000002</c:v>
                </c:pt>
                <c:pt idx="36">
                  <c:v>0.47304000000000002</c:v>
                </c:pt>
                <c:pt idx="37">
                  <c:v>0.47304000000000002</c:v>
                </c:pt>
              </c:numCache>
            </c:numRef>
          </c:val>
          <c:extLst xmlns:c16r2="http://schemas.microsoft.com/office/drawing/2015/06/chart">
            <c:ext xmlns:c16="http://schemas.microsoft.com/office/drawing/2014/chart" uri="{C3380CC4-5D6E-409C-BE32-E72D297353CC}">
              <c16:uniqueId val="{00000014-6A1E-4E3E-A3E3-C3330E587D2C}"/>
            </c:ext>
          </c:extLst>
        </c:ser>
        <c:dLbls>
          <c:showLegendKey val="0"/>
          <c:showVal val="0"/>
          <c:showCatName val="0"/>
          <c:showSerName val="0"/>
          <c:showPercent val="0"/>
          <c:showBubbleSize val="0"/>
        </c:dLbls>
        <c:axId val="-1753690896"/>
        <c:axId val="-1753697424"/>
      </c:areaChart>
      <c:scatterChart>
        <c:scatterStyle val="smoothMarker"/>
        <c:varyColors val="0"/>
        <c:ser>
          <c:idx val="21"/>
          <c:order val="21"/>
          <c:tx>
            <c:strRef>
              <c:f>'Outputs by Output Fuel'!$A$30</c:f>
              <c:strCache>
                <c:ptCount val="1"/>
                <c:pt idx="0">
                  <c:v>% RE</c:v>
                </c:pt>
              </c:strCache>
            </c:strRef>
          </c:tx>
          <c:spPr>
            <a:ln w="19050"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yVal>
            <c:numRef>
              <c:f>'Outputs by Output Fuel'!$B$30:$AM$30</c:f>
              <c:numCache>
                <c:formatCode>_ * #,##0_ ;_ * \-#,##0_ ;_ * ""\-""??_ ;_ @_ </c:formatCode>
                <c:ptCount val="38"/>
                <c:pt idx="0">
                  <c:v>63.113831830342136</c:v>
                </c:pt>
                <c:pt idx="1">
                  <c:v>78.090636017632491</c:v>
                </c:pt>
                <c:pt idx="2">
                  <c:v>76.715382931477123</c:v>
                </c:pt>
                <c:pt idx="3">
                  <c:v>75.687468169649662</c:v>
                </c:pt>
                <c:pt idx="4">
                  <c:v>78.936915618787296</c:v>
                </c:pt>
                <c:pt idx="5">
                  <c:v>77.603548979783113</c:v>
                </c:pt>
                <c:pt idx="6">
                  <c:v>76.287402396407074</c:v>
                </c:pt>
                <c:pt idx="7">
                  <c:v>83.190990124563243</c:v>
                </c:pt>
                <c:pt idx="8">
                  <c:v>81.693126405862557</c:v>
                </c:pt>
                <c:pt idx="9">
                  <c:v>80.247618090817895</c:v>
                </c:pt>
                <c:pt idx="10">
                  <c:v>78.848209586616036</c:v>
                </c:pt>
                <c:pt idx="11">
                  <c:v>77.274803762857957</c:v>
                </c:pt>
                <c:pt idx="12">
                  <c:v>88.280092227273627</c:v>
                </c:pt>
                <c:pt idx="13">
                  <c:v>86.992626250739974</c:v>
                </c:pt>
                <c:pt idx="14">
                  <c:v>92.683984573327166</c:v>
                </c:pt>
                <c:pt idx="15">
                  <c:v>91.557726337338309</c:v>
                </c:pt>
                <c:pt idx="16">
                  <c:v>90.461293475789105</c:v>
                </c:pt>
                <c:pt idx="17">
                  <c:v>92.797957702988541</c:v>
                </c:pt>
                <c:pt idx="18">
                  <c:v>87.628625153212383</c:v>
                </c:pt>
                <c:pt idx="19">
                  <c:v>82.20343239890083</c:v>
                </c:pt>
                <c:pt idx="20">
                  <c:v>76.73920019891689</c:v>
                </c:pt>
                <c:pt idx="21">
                  <c:v>71.48934897091047</c:v>
                </c:pt>
                <c:pt idx="22">
                  <c:v>73.701866678709607</c:v>
                </c:pt>
                <c:pt idx="23">
                  <c:v>69.802493278774406</c:v>
                </c:pt>
                <c:pt idx="24">
                  <c:v>64.792537897650732</c:v>
                </c:pt>
                <c:pt idx="25">
                  <c:v>61.114288804703456</c:v>
                </c:pt>
                <c:pt idx="26">
                  <c:v>57.543354478608123</c:v>
                </c:pt>
                <c:pt idx="27">
                  <c:v>60.717808587375259</c:v>
                </c:pt>
                <c:pt idx="28">
                  <c:v>57.511157269752637</c:v>
                </c:pt>
                <c:pt idx="29">
                  <c:v>59.767587982435963</c:v>
                </c:pt>
                <c:pt idx="30">
                  <c:v>56.88662536387745</c:v>
                </c:pt>
                <c:pt idx="31">
                  <c:v>54.258061025521961</c:v>
                </c:pt>
                <c:pt idx="32">
                  <c:v>51.849938294246591</c:v>
                </c:pt>
                <c:pt idx="33">
                  <c:v>49.635474957904755</c:v>
                </c:pt>
                <c:pt idx="34">
                  <c:v>47.592056705679433</c:v>
                </c:pt>
                <c:pt idx="35">
                  <c:v>49.641912851779722</c:v>
                </c:pt>
                <c:pt idx="36">
                  <c:v>47.734213437984195</c:v>
                </c:pt>
                <c:pt idx="37">
                  <c:v>50.823478329096325</c:v>
                </c:pt>
              </c:numCache>
            </c:numRef>
          </c:yVal>
          <c:smooth val="1"/>
          <c:extLst xmlns:c16r2="http://schemas.microsoft.com/office/drawing/2015/06/chart">
            <c:ext xmlns:c16="http://schemas.microsoft.com/office/drawing/2014/chart" uri="{C3380CC4-5D6E-409C-BE32-E72D297353CC}">
              <c16:uniqueId val="{00000015-6A1E-4E3E-A3E3-C3330E587D2C}"/>
            </c:ext>
          </c:extLst>
        </c:ser>
        <c:dLbls>
          <c:showLegendKey val="0"/>
          <c:showVal val="0"/>
          <c:showCatName val="0"/>
          <c:showSerName val="0"/>
          <c:showPercent val="0"/>
          <c:showBubbleSize val="0"/>
        </c:dLbls>
        <c:axId val="-1753693616"/>
        <c:axId val="-1753696880"/>
      </c:scatterChart>
      <c:catAx>
        <c:axId val="-1753690896"/>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53697424"/>
        <c:crosses val="autoZero"/>
        <c:auto val="1"/>
        <c:lblAlgn val="ctr"/>
        <c:lblOffset val="100"/>
        <c:noMultiLvlLbl val="0"/>
      </c:catAx>
      <c:valAx>
        <c:axId val="-17536974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GB" sz="2000"/>
                  <a:t>Generation</a:t>
                </a:r>
                <a:r>
                  <a:rPr lang="en-GB" sz="2000" baseline="0"/>
                  <a:t> from Unconditional Scenario (000 GWh)</a:t>
                </a:r>
                <a:endParaRPr lang="en-GB"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_ * #,##0.00_ ;_ * \-#,##0.00_ ;_ * &quot;&quot;\-&quot;&quot;??_ ;_ @_ "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753690896"/>
        <c:crosses val="autoZero"/>
        <c:crossBetween val="between"/>
      </c:valAx>
      <c:valAx>
        <c:axId val="-1753696880"/>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 RE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 #,##0_ ;_ * \-#,##0_ ;_ * &quot;&quot;\-&quot;&quot;??_ ;_ @_ "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3693616"/>
        <c:crosses val="max"/>
        <c:crossBetween val="midCat"/>
      </c:valAx>
      <c:valAx>
        <c:axId val="-1753693616"/>
        <c:scaling>
          <c:orientation val="minMax"/>
        </c:scaling>
        <c:delete val="1"/>
        <c:axPos val="b"/>
        <c:majorTickMark val="out"/>
        <c:minorTickMark val="none"/>
        <c:tickLblPos val="nextTo"/>
        <c:crossAx val="-1753696880"/>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986378-805A-7A4F-91D9-2DABA2034258}" type="datetimeFigureOut">
              <a:rPr lang="de-DE"/>
              <a:pPr/>
              <a:t>31.07.2018</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A455F8-C9B9-834C-8057-69D144C4088E}" type="slidenum">
              <a:rPr/>
              <a:pPr/>
              <a:t>‹#›</a:t>
            </a:fld>
            <a:endParaRPr lang="de-DE"/>
          </a:p>
        </p:txBody>
      </p:sp>
    </p:spTree>
    <p:extLst>
      <p:ext uri="{BB962C8B-B14F-4D97-AF65-F5344CB8AC3E}">
        <p14:creationId xmlns:p14="http://schemas.microsoft.com/office/powerpoint/2010/main" val="12348662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A455F8-C9B9-834C-8057-69D144C4088E}" type="slidenum">
              <a:rPr lang="pt-PT" smtClean="0"/>
              <a:pPr/>
              <a:t>1</a:t>
            </a:fld>
            <a:endParaRPr lang="pt-PT"/>
          </a:p>
        </p:txBody>
      </p:sp>
    </p:spTree>
    <p:extLst>
      <p:ext uri="{BB962C8B-B14F-4D97-AF65-F5344CB8AC3E}">
        <p14:creationId xmlns:p14="http://schemas.microsoft.com/office/powerpoint/2010/main" val="914291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Several countries are successfully integrating increasingly larger shares of variable solar PV and wind power into electricity systems by improving regulations and market design to reward flexibility, and by improving transmission and interconnection so as to broaden balancing areas. </a:t>
            </a:r>
          </a:p>
          <a:p>
            <a:pPr marL="171450" indent="-171450">
              <a:buFontTx/>
              <a:buChar char="-"/>
            </a:pPr>
            <a:r>
              <a:rPr lang="en-US" sz="1200" kern="1200" dirty="0">
                <a:solidFill>
                  <a:schemeClr val="tx1"/>
                </a:solidFill>
                <a:effectLst/>
                <a:latin typeface="+mn-lt"/>
                <a:ea typeface="+mn-ea"/>
                <a:cs typeface="+mn-cs"/>
              </a:rPr>
              <a:t>In some cases, countries also are investing in energy storage capacity (mostly pumped storage). </a:t>
            </a:r>
          </a:p>
          <a:p>
            <a:pPr marL="171450" indent="-171450">
              <a:buFontTx/>
              <a:buChar char="-"/>
            </a:pPr>
            <a:r>
              <a:rPr lang="en-US" sz="1200" kern="1200" dirty="0">
                <a:solidFill>
                  <a:schemeClr val="tx1"/>
                </a:solidFill>
                <a:effectLst/>
                <a:latin typeface="+mn-lt"/>
                <a:ea typeface="+mn-ea"/>
                <a:cs typeface="+mn-cs"/>
              </a:rPr>
              <a:t>Countries leading the way in VRE penetration include Denmark (nearly 53%), Uruguay (28%) and Germany (26%); Ireland, Portugal and Spain also have VRE penetration levels above 20%.</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5A455F8-C9B9-834C-8057-69D144C4088E}" type="slidenum">
              <a:rPr lang="en-US" smtClean="0"/>
              <a:pPr/>
              <a:t>10</a:t>
            </a:fld>
            <a:endParaRPr lang="en-US"/>
          </a:p>
        </p:txBody>
      </p:sp>
    </p:spTree>
    <p:extLst>
      <p:ext uri="{BB962C8B-B14F-4D97-AF65-F5344CB8AC3E}">
        <p14:creationId xmlns:p14="http://schemas.microsoft.com/office/powerpoint/2010/main" val="2188708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As of year-end 2017, 179 countries had implemented</a:t>
            </a:r>
            <a:r>
              <a:rPr lang="en-GB" sz="1200" kern="1200" baseline="0" dirty="0">
                <a:solidFill>
                  <a:schemeClr val="tx1"/>
                </a:solidFill>
                <a:effectLst/>
                <a:latin typeface="+mn-lt"/>
                <a:ea typeface="+mn-ea"/>
                <a:cs typeface="+mn-cs"/>
              </a:rPr>
              <a:t> r</a:t>
            </a:r>
            <a:r>
              <a:rPr lang="en-GB" sz="1200" kern="1200" dirty="0">
                <a:solidFill>
                  <a:schemeClr val="tx1"/>
                </a:solidFill>
                <a:effectLst/>
                <a:latin typeface="+mn-lt"/>
                <a:ea typeface="+mn-ea"/>
                <a:cs typeface="+mn-cs"/>
              </a:rPr>
              <a:t>enewable energy targets at the national or state/provincial level, up from 176 the year before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48 </a:t>
            </a:r>
            <a:r>
              <a:rPr lang="en-US" b="0" dirty="0"/>
              <a:t>countries had renewable </a:t>
            </a:r>
            <a:r>
              <a:rPr lang="en-US" dirty="0"/>
              <a:t>heating and cooling targets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42 </a:t>
            </a:r>
            <a:r>
              <a:rPr lang="en-US" b="0" dirty="0"/>
              <a:t>countries had renewable </a:t>
            </a:r>
            <a:r>
              <a:rPr lang="en-US" dirty="0"/>
              <a:t>transport targets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146 </a:t>
            </a:r>
            <a:r>
              <a:rPr lang="en-US" b="0" dirty="0"/>
              <a:t>countries had renewable </a:t>
            </a:r>
            <a:r>
              <a:rPr lang="en-US" dirty="0"/>
              <a:t>power targets </a:t>
            </a:r>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11</a:t>
            </a:fld>
            <a:endParaRPr lang="en-US"/>
          </a:p>
        </p:txBody>
      </p:sp>
    </p:spTree>
    <p:extLst>
      <p:ext uri="{BB962C8B-B14F-4D97-AF65-F5344CB8AC3E}">
        <p14:creationId xmlns:p14="http://schemas.microsoft.com/office/powerpoint/2010/main" val="78618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The buildings sector, unlike other sectors, often sees a close alignment between policies for renewable energy and energy efficiency</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By end-2017, at least 145 countries had enacted some kind of energy efficiency policy, and at least 157 countries had enacted one or more energy efficiency target.</a:t>
            </a:r>
            <a:endParaRPr lang="en-US" dirty="0"/>
          </a:p>
          <a:p>
            <a:pPr marL="171450" indent="-171450">
              <a:buFontTx/>
              <a:buChar char="-"/>
            </a:pPr>
            <a:r>
              <a:rPr lang="en-US" sz="1200" b="0" i="0" u="none" strike="noStrike" kern="1200" baseline="0" dirty="0">
                <a:solidFill>
                  <a:schemeClr val="tx1"/>
                </a:solidFill>
                <a:latin typeface="+mn-lt"/>
                <a:ea typeface="+mn-ea"/>
                <a:cs typeface="+mn-cs"/>
              </a:rPr>
              <a:t>Building energy codes are one of the most common policy tools used to promote renewable energy and energy efficiency in the sector. </a:t>
            </a:r>
          </a:p>
          <a:p>
            <a:pPr marL="171450" indent="-171450">
              <a:buFontTx/>
              <a:buChar char="-"/>
            </a:pPr>
            <a:r>
              <a:rPr lang="en-US" sz="1200" b="0" i="0" u="none" strike="noStrike" kern="1200" baseline="0" dirty="0">
                <a:solidFill>
                  <a:schemeClr val="tx1"/>
                </a:solidFill>
                <a:latin typeface="+mn-lt"/>
                <a:ea typeface="+mn-ea"/>
                <a:cs typeface="+mn-cs"/>
              </a:rPr>
              <a:t>Mandatory and voluntary energy codes for buildings exist in more than 60 countries worldwide</a:t>
            </a:r>
          </a:p>
          <a:p>
            <a:pPr marL="171450" indent="-171450">
              <a:buFontTx/>
              <a:buChar char="-"/>
            </a:pPr>
            <a:r>
              <a:rPr lang="en-US" sz="1200" b="0" i="0" u="none" strike="noStrike" kern="1200" baseline="0" dirty="0">
                <a:solidFill>
                  <a:schemeClr val="tx1"/>
                </a:solidFill>
                <a:latin typeface="+mn-lt"/>
                <a:ea typeface="+mn-ea"/>
                <a:cs typeface="+mn-cs"/>
              </a:rPr>
              <a:t>Specific mechanisms to increase renewable energy use for industrial processes are not commonplace, but some examples exist</a:t>
            </a:r>
          </a:p>
        </p:txBody>
      </p:sp>
      <p:sp>
        <p:nvSpPr>
          <p:cNvPr id="4" name="Slide Number Placeholder 3"/>
          <p:cNvSpPr>
            <a:spLocks noGrp="1"/>
          </p:cNvSpPr>
          <p:nvPr>
            <p:ph type="sldNum" sz="quarter" idx="10"/>
          </p:nvPr>
        </p:nvSpPr>
        <p:spPr/>
        <p:txBody>
          <a:bodyPr/>
          <a:lstStyle/>
          <a:p>
            <a:fld id="{D5A455F8-C9B9-834C-8057-69D144C4088E}" type="slidenum">
              <a:rPr lang="en-US" smtClean="0"/>
              <a:pPr/>
              <a:t>12</a:t>
            </a:fld>
            <a:endParaRPr lang="en-US"/>
          </a:p>
        </p:txBody>
      </p:sp>
    </p:spTree>
    <p:extLst>
      <p:ext uri="{BB962C8B-B14F-4D97-AF65-F5344CB8AC3E}">
        <p14:creationId xmlns:p14="http://schemas.microsoft.com/office/powerpoint/2010/main" val="4185158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dirty="0"/>
              <a:t>Liquid biofuels remain the primary renewable energy in the transport sector</a:t>
            </a:r>
          </a:p>
          <a:p>
            <a:pPr marL="171450" indent="-171450">
              <a:buFontTx/>
              <a:buChar char="-"/>
            </a:pPr>
            <a:r>
              <a:rPr lang="en-US" sz="1200" b="0" i="0" u="none" strike="noStrike" kern="1200" baseline="0" dirty="0">
                <a:solidFill>
                  <a:schemeClr val="tx1"/>
                </a:solidFill>
                <a:latin typeface="+mn-lt"/>
                <a:ea typeface="+mn-ea"/>
                <a:cs typeface="+mn-cs"/>
              </a:rPr>
              <a:t>Therefore, as in past years, in 2017 national and sub-national governments continued to require specific shares of biodiesel or ethanol to be blended into transport fuels (70 countries with biofuel mandates)</a:t>
            </a:r>
          </a:p>
          <a:p>
            <a:pPr marL="171450" indent="-171450">
              <a:buFontTx/>
              <a:buChar char="-"/>
            </a:pPr>
            <a:r>
              <a:rPr lang="en-US" sz="1200" b="0" i="0" u="none" strike="noStrike" kern="1200" baseline="0" dirty="0">
                <a:solidFill>
                  <a:schemeClr val="tx1"/>
                </a:solidFill>
                <a:latin typeface="+mn-lt"/>
                <a:ea typeface="+mn-ea"/>
                <a:cs typeface="+mn-cs"/>
              </a:rPr>
              <a:t>New or revised biodiesel mandates also were enacted during 2017, although to a lesser extent than those for ethanol.</a:t>
            </a:r>
          </a:p>
          <a:p>
            <a:pPr marL="171450" indent="-171450">
              <a:buFontTx/>
              <a:buChar char="-"/>
            </a:pPr>
            <a:r>
              <a:rPr lang="en-US" sz="1200" b="0" i="0" u="none" strike="noStrike" kern="1200" baseline="0" dirty="0">
                <a:solidFill>
                  <a:schemeClr val="tx1"/>
                </a:solidFill>
                <a:latin typeface="+mn-lt"/>
                <a:ea typeface="+mn-ea"/>
                <a:cs typeface="+mn-cs"/>
              </a:rPr>
              <a:t>However, concerns remain about the sustainability of some biofuels. Therefore, more commonly, biofuel promotion policies have begun to include specific requirements for the use of next-generation cellulosic biofuels (advanced biofuels)</a:t>
            </a:r>
          </a:p>
          <a:p>
            <a:pPr marL="171450" indent="-171450">
              <a:buFontTx/>
              <a:buChar char="-"/>
            </a:pPr>
            <a:r>
              <a:rPr lang="en-US" sz="1200" b="0" dirty="0"/>
              <a:t>Fiscal incentives for biofuel production as well as grants for the development of second-generation biofuels remain a fixture of many transport fuel support schemes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Other jurisdictions have set goals or incentives for electric or fuel-efficient vehicles. More policy announcements were made in 2017 than in any previous year, and the level of ambition has continued to increase. As of October 2017, at least 60 countries as well as 40 cities or regions had targets and/or plans for electric mobility </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13</a:t>
            </a:fld>
            <a:endParaRPr lang="en-US"/>
          </a:p>
        </p:txBody>
      </p:sp>
    </p:spTree>
    <p:extLst>
      <p:ext uri="{BB962C8B-B14F-4D97-AF65-F5344CB8AC3E}">
        <p14:creationId xmlns:p14="http://schemas.microsoft.com/office/powerpoint/2010/main" val="2730252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Although numerous measures have been adopted in recent years to scale up the use of electric vehicles, few efforts have been made to directly link renewable electricity production and EV use or to ensure that EVs work to support the integration of renewable energy into energy supplies.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Limited examples of policies that encourage or mandate the use of renewable energy in EVs: Austria offers a purchase price premium for EVs charged with 100% renewable electricity, and in 2017 Germany established an EUR 300 million (USD 370 million) tendering </a:t>
            </a:r>
            <a:r>
              <a:rPr lang="en-US" sz="1200" b="0" i="0" u="none" strike="noStrike" kern="1200" baseline="0" dirty="0" err="1">
                <a:solidFill>
                  <a:schemeClr val="tx1"/>
                </a:solidFill>
                <a:latin typeface="+mn-lt"/>
                <a:ea typeface="+mn-ea"/>
                <a:cs typeface="+mn-cs"/>
              </a:rPr>
              <a:t>programme</a:t>
            </a:r>
            <a:r>
              <a:rPr lang="en-US" sz="1200" b="0" i="0" u="none" strike="noStrike" kern="1200" baseline="0" dirty="0">
                <a:solidFill>
                  <a:schemeClr val="tx1"/>
                </a:solidFill>
                <a:latin typeface="+mn-lt"/>
                <a:ea typeface="+mn-ea"/>
                <a:cs typeface="+mn-cs"/>
              </a:rPr>
              <a:t> providing grants for the deployment of EV charging infrastructure that sources electricity from renewables.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However, countries with targets for both EVs and renewable energy in power may encourage the use of renewable deployment for transport</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Governments also are supporting EVs through public procurement.</a:t>
            </a:r>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14</a:t>
            </a:fld>
            <a:endParaRPr lang="en-US"/>
          </a:p>
        </p:txBody>
      </p:sp>
    </p:spTree>
    <p:extLst>
      <p:ext uri="{BB962C8B-B14F-4D97-AF65-F5344CB8AC3E}">
        <p14:creationId xmlns:p14="http://schemas.microsoft.com/office/powerpoint/2010/main" val="326099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The contribution of bioenergy to final energy demand for heat in buildings and industry far outweighs its use for electricity and transport combined.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b="0" dirty="0"/>
              <a:t>In 2016, biomass accounted for 12.8</a:t>
            </a:r>
            <a:r>
              <a:rPr lang="en-US" dirty="0"/>
              <a:t>% </a:t>
            </a:r>
            <a:r>
              <a:rPr lang="en-US" b="0" dirty="0"/>
              <a:t>of total final energy consumption, down 9% from the previous year</a:t>
            </a:r>
            <a:r>
              <a:rPr lang="en-US" b="0" baseline="0" dirty="0"/>
              <a:t> (14.1%).</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b="0" dirty="0"/>
              <a:t>Traditional biomass continues to make up the majority of biomass consumption but it has been declining gradually</a:t>
            </a:r>
            <a:r>
              <a:rPr lang="en-US" b="0" baseline="0" dirty="0"/>
              <a:t> for several years, from 9.2% of TFEC in 2005 to an estimated 7.8% of TFEC in 2016</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b="0" baseline="0" dirty="0"/>
              <a:t>Modern bioenergy contributed 5%</a:t>
            </a:r>
            <a:endParaRPr lang="en-US" b="0" dirty="0"/>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15</a:t>
            </a:fld>
            <a:endParaRPr lang="en-US"/>
          </a:p>
        </p:txBody>
      </p:sp>
    </p:spTree>
    <p:extLst>
      <p:ext uri="{BB962C8B-B14F-4D97-AF65-F5344CB8AC3E}">
        <p14:creationId xmlns:p14="http://schemas.microsoft.com/office/powerpoint/2010/main" val="4183921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The countries with the largest amounts of geothermal power generating capacity at the end of 2017 were the United States, the Philippines, Indonesia, Turkey, New Zealand, Mexico, Italy, Iceland, Kenya and Japan.</a:t>
            </a:r>
          </a:p>
          <a:p>
            <a:pPr marL="171450" indent="-171450">
              <a:buFontTx/>
              <a:buChar char="-"/>
            </a:pPr>
            <a:r>
              <a:rPr lang="en-US" b="0" dirty="0"/>
              <a:t>The </a:t>
            </a:r>
            <a:r>
              <a:rPr lang="en-US" dirty="0"/>
              <a:t>United States</a:t>
            </a:r>
            <a:r>
              <a:rPr lang="en-US" b="0" dirty="0"/>
              <a:t> is the global leader for installed geothermal power capacity, but expansion remains slow</a:t>
            </a:r>
          </a:p>
          <a:p>
            <a:pPr marL="171450" indent="-171450">
              <a:buFontTx/>
              <a:buChar char="-"/>
            </a:pPr>
            <a:r>
              <a:rPr lang="en-US" b="0" dirty="0"/>
              <a:t>Total capacity was around </a:t>
            </a:r>
            <a:r>
              <a:rPr lang="en-US" dirty="0"/>
              <a:t>2.5 </a:t>
            </a:r>
            <a:r>
              <a:rPr lang="en-US" dirty="0" err="1"/>
              <a:t>GWnet</a:t>
            </a:r>
            <a:r>
              <a:rPr lang="en-US" dirty="0"/>
              <a:t> </a:t>
            </a:r>
            <a:r>
              <a:rPr lang="en-US" b="0" dirty="0"/>
              <a:t>at year’s end, and geothermal power generated about </a:t>
            </a:r>
            <a:r>
              <a:rPr lang="en-US" dirty="0"/>
              <a:t>16 </a:t>
            </a:r>
            <a:r>
              <a:rPr lang="en-US" dirty="0" err="1"/>
              <a:t>TWh</a:t>
            </a:r>
            <a:r>
              <a:rPr lang="en-US" dirty="0"/>
              <a:t> </a:t>
            </a:r>
            <a:r>
              <a:rPr lang="en-US" b="0" dirty="0"/>
              <a:t>during the year, accounting for </a:t>
            </a:r>
            <a:r>
              <a:rPr lang="en-US" dirty="0"/>
              <a:t>0.4% of US net generation</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16</a:t>
            </a:fld>
            <a:endParaRPr lang="en-US"/>
          </a:p>
        </p:txBody>
      </p:sp>
    </p:spTree>
    <p:extLst>
      <p:ext uri="{BB962C8B-B14F-4D97-AF65-F5344CB8AC3E}">
        <p14:creationId xmlns:p14="http://schemas.microsoft.com/office/powerpoint/2010/main" val="1997114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In 2017, total global hydropower capacity increased to approximately 1,114 GW.</a:t>
            </a:r>
          </a:p>
          <a:p>
            <a:pPr marL="171450" indent="-171450">
              <a:buFontTx/>
              <a:buChar char="-"/>
            </a:pPr>
            <a:r>
              <a:rPr lang="en-US" sz="1200" b="0" i="0" u="none" strike="noStrike" kern="1200" baseline="0" dirty="0">
                <a:solidFill>
                  <a:schemeClr val="tx1"/>
                </a:solidFill>
                <a:latin typeface="+mn-lt"/>
                <a:ea typeface="+mn-ea"/>
                <a:cs typeface="+mn-cs"/>
              </a:rPr>
              <a:t>The leading countries for cumulative capacity – China, Brazil, Canada, the United States, the Russian Federation, India</a:t>
            </a:r>
          </a:p>
          <a:p>
            <a:r>
              <a:rPr lang="en-US" sz="1200" b="0" i="0" u="none" strike="noStrike" kern="1200" baseline="0" dirty="0">
                <a:solidFill>
                  <a:schemeClr val="tx1"/>
                </a:solidFill>
                <a:latin typeface="+mn-lt"/>
                <a:ea typeface="+mn-ea"/>
                <a:cs typeface="+mn-cs"/>
              </a:rPr>
              <a:t>and Norway – remained the same as in the past several years</a:t>
            </a:r>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17</a:t>
            </a:fld>
            <a:endParaRPr lang="en-US"/>
          </a:p>
        </p:txBody>
      </p:sp>
    </p:spTree>
    <p:extLst>
      <p:ext uri="{BB962C8B-B14F-4D97-AF65-F5344CB8AC3E}">
        <p14:creationId xmlns:p14="http://schemas.microsoft.com/office/powerpoint/2010/main" val="1294590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At least 19 GW of new hydropower capacity was commissioned in 2017</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While significant, this is the smallest annual increment seen over the last five years.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The country adding most capacity remained China, followed by Brazil, India, Angola, Turkey, Iran, Vietnam, the Russia Federation, Sudan and Cote d’Ivoire.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Growing penetration of variable renewable energy (VRE) is increasing interest in additional electricity storage capacity.</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Pumped storage hydropower is the dominant source of largescale energy storage, accounting for an estimated 96% of global energy storage capacity</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b="0" dirty="0"/>
              <a:t>Global pumped storage capacity rose by more than 3 GW in 2017, for a year-end total of an estimated 153 GW</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18</a:t>
            </a:fld>
            <a:endParaRPr lang="en-US"/>
          </a:p>
        </p:txBody>
      </p:sp>
    </p:spTree>
    <p:extLst>
      <p:ext uri="{BB962C8B-B14F-4D97-AF65-F5344CB8AC3E}">
        <p14:creationId xmlns:p14="http://schemas.microsoft.com/office/powerpoint/2010/main" val="3481287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fr-FR" dirty="0"/>
              <a:t>As</a:t>
            </a:r>
            <a:r>
              <a:rPr lang="fr-FR" baseline="0" dirty="0"/>
              <a:t> </a:t>
            </a:r>
            <a:r>
              <a:rPr lang="fr-FR" baseline="0" dirty="0" err="1"/>
              <a:t>mentioned</a:t>
            </a:r>
            <a:r>
              <a:rPr lang="fr-FR" baseline="0" dirty="0"/>
              <a:t> </a:t>
            </a:r>
            <a:r>
              <a:rPr lang="fr-FR" baseline="0" dirty="0" err="1"/>
              <a:t>already</a:t>
            </a:r>
            <a:r>
              <a:rPr lang="fr-FR" baseline="0" dirty="0"/>
              <a:t>, i</a:t>
            </a:r>
            <a:r>
              <a:rPr lang="fr-FR" dirty="0"/>
              <a:t>n</a:t>
            </a:r>
            <a:r>
              <a:rPr lang="fr-FR" baseline="0" dirty="0"/>
              <a:t> 2017, </a:t>
            </a:r>
            <a:r>
              <a:rPr lang="fr-FR" baseline="0" dirty="0" err="1"/>
              <a:t>solar</a:t>
            </a:r>
            <a:r>
              <a:rPr lang="fr-FR" baseline="0" dirty="0"/>
              <a:t> PV </a:t>
            </a:r>
            <a:r>
              <a:rPr lang="fr-FR" baseline="0" dirty="0" err="1"/>
              <a:t>was</a:t>
            </a:r>
            <a:r>
              <a:rPr lang="fr-FR" baseline="0" dirty="0"/>
              <a:t> the </a:t>
            </a:r>
            <a:r>
              <a:rPr lang="fr-FR" baseline="0" dirty="0" err="1"/>
              <a:t>driving</a:t>
            </a:r>
            <a:r>
              <a:rPr lang="fr-FR" baseline="0" dirty="0"/>
              <a:t> force</a:t>
            </a:r>
            <a:endParaRPr lang="en-US"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Solar PV had</a:t>
            </a:r>
            <a:r>
              <a:rPr lang="en-US" baseline="0" dirty="0"/>
              <a:t> another landmark year in 2017.</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At </a:t>
            </a:r>
            <a:r>
              <a:rPr lang="en-US" b="0" dirty="0"/>
              <a:t>least 98 GW</a:t>
            </a:r>
            <a:r>
              <a:rPr lang="en-US" b="0" baseline="0" dirty="0"/>
              <a:t> (in direct current) </a:t>
            </a:r>
            <a:r>
              <a:rPr lang="en-US" b="0" dirty="0"/>
              <a:t>of solar PV capacity was added worldwide - equivalent to the installation of more than 40,000 solar panels every hour.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b="0" dirty="0"/>
              <a:t>By year's end, global solar PV capacity </a:t>
            </a:r>
            <a:r>
              <a:rPr lang="en-US" b="0" dirty="0" err="1"/>
              <a:t>totalled</a:t>
            </a:r>
            <a:r>
              <a:rPr lang="en-US" b="0" dirty="0"/>
              <a:t> at least 402 GW (+33% increase)</a:t>
            </a:r>
            <a:r>
              <a:rPr lang="en-US" b="0" baseline="0" dirty="0"/>
              <a:t> = more than the </a:t>
            </a:r>
            <a:r>
              <a:rPr lang="en-US" dirty="0"/>
              <a:t>net capacity additions of fossil fuels and nuclear power combined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19</a:t>
            </a:fld>
            <a:endParaRPr lang="en-US"/>
          </a:p>
        </p:txBody>
      </p:sp>
    </p:spTree>
    <p:extLst>
      <p:ext uri="{BB962C8B-B14F-4D97-AF65-F5344CB8AC3E}">
        <p14:creationId xmlns:p14="http://schemas.microsoft.com/office/powerpoint/2010/main" val="597658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b="0" dirty="0"/>
              <a:t>2017 was another great year for</a:t>
            </a:r>
            <a:r>
              <a:rPr lang="en-US" b="0" baseline="0" dirty="0"/>
              <a:t> renewable energy:</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b="0" baseline="0" dirty="0"/>
              <a:t>Tota</a:t>
            </a:r>
            <a:r>
              <a:rPr lang="en-US" b="0" dirty="0"/>
              <a:t>l global renewable</a:t>
            </a:r>
            <a:r>
              <a:rPr lang="en-US" b="0" baseline="0" dirty="0"/>
              <a:t> </a:t>
            </a:r>
            <a:r>
              <a:rPr lang="en-US" b="0" dirty="0"/>
              <a:t>capacity was up almost 9% compared to 2016, to more than 2,195 GW at year’s end.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fr-FR" b="0" dirty="0"/>
              <a:t>T</a:t>
            </a:r>
            <a:r>
              <a:rPr lang="fr-FR" b="0" baseline="0" dirty="0"/>
              <a:t>his </a:t>
            </a:r>
            <a:r>
              <a:rPr lang="fr-FR" b="0" baseline="0" dirty="0" err="1"/>
              <a:t>development</a:t>
            </a:r>
            <a:r>
              <a:rPr lang="fr-FR" b="0" baseline="0" dirty="0"/>
              <a:t> </a:t>
            </a:r>
            <a:r>
              <a:rPr lang="fr-FR" b="0" baseline="0" dirty="0" err="1"/>
              <a:t>was</a:t>
            </a:r>
            <a:r>
              <a:rPr lang="fr-FR" b="0" baseline="0" dirty="0"/>
              <a:t> </a:t>
            </a:r>
            <a:r>
              <a:rPr lang="fr-FR" b="0" baseline="0" dirty="0" err="1"/>
              <a:t>mainly</a:t>
            </a:r>
            <a:r>
              <a:rPr lang="fr-FR" b="0" baseline="0" dirty="0"/>
              <a:t> </a:t>
            </a:r>
            <a:r>
              <a:rPr lang="fr-FR" b="0" baseline="0" dirty="0" err="1"/>
              <a:t>driven</a:t>
            </a:r>
            <a:r>
              <a:rPr lang="fr-FR" b="0" baseline="0" dirty="0"/>
              <a:t> by </a:t>
            </a:r>
            <a:r>
              <a:rPr lang="fr-FR" b="0" baseline="0" dirty="0" err="1"/>
              <a:t>solar</a:t>
            </a:r>
            <a:r>
              <a:rPr lang="fr-FR" b="0" baseline="0" dirty="0"/>
              <a:t> PV and </a:t>
            </a:r>
            <a:r>
              <a:rPr lang="fr-FR" b="0" baseline="0" dirty="0" err="1"/>
              <a:t>wind</a:t>
            </a:r>
            <a:r>
              <a:rPr lang="fr-FR" b="0" baseline="0" dirty="0"/>
              <a:t>:</a:t>
            </a:r>
            <a:br>
              <a:rPr lang="fr-FR" b="0" baseline="0" dirty="0"/>
            </a:br>
            <a:r>
              <a:rPr lang="en-US" b="0" dirty="0"/>
              <a:t>Solar PV represented more</a:t>
            </a:r>
            <a:r>
              <a:rPr lang="en-US" b="0" baseline="0" dirty="0"/>
              <a:t> than 55</a:t>
            </a:r>
            <a:r>
              <a:rPr lang="en-US" b="0" dirty="0"/>
              <a:t>% of </a:t>
            </a:r>
            <a:r>
              <a:rPr lang="en-US" b="0" u="none" dirty="0"/>
              <a:t>newly installed renewable power capacity </a:t>
            </a:r>
            <a:r>
              <a:rPr lang="en-US" b="0" dirty="0"/>
              <a:t>in 2017, wind 29%, hydro</a:t>
            </a:r>
            <a:r>
              <a:rPr lang="en-US" b="0" baseline="0" dirty="0"/>
              <a:t> X and bio-power X</a:t>
            </a:r>
            <a:r>
              <a:rPr lang="en-US" b="0" dirty="0"/>
              <a:t>.</a:t>
            </a:r>
          </a:p>
        </p:txBody>
      </p:sp>
      <p:sp>
        <p:nvSpPr>
          <p:cNvPr id="4" name="Slide Number Placeholder 3"/>
          <p:cNvSpPr>
            <a:spLocks noGrp="1"/>
          </p:cNvSpPr>
          <p:nvPr>
            <p:ph type="sldNum" sz="quarter" idx="10"/>
          </p:nvPr>
        </p:nvSpPr>
        <p:spPr/>
        <p:txBody>
          <a:bodyPr/>
          <a:lstStyle/>
          <a:p>
            <a:fld id="{D5A455F8-C9B9-834C-8057-69D144C4088E}" type="slidenum">
              <a:rPr lang="en-US" smtClean="0"/>
              <a:pPr/>
              <a:t>2</a:t>
            </a:fld>
            <a:endParaRPr lang="en-US"/>
          </a:p>
        </p:txBody>
      </p:sp>
    </p:spTree>
    <p:extLst>
      <p:ext uri="{BB962C8B-B14F-4D97-AF65-F5344CB8AC3E}">
        <p14:creationId xmlns:p14="http://schemas.microsoft.com/office/powerpoint/2010/main" val="715726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By the end of 2017, every continent had installed at least 1 GW and at least 29 countries had 1 GW or more of capacity</a:t>
            </a:r>
          </a:p>
          <a:p>
            <a:pPr marL="171450" indent="-171450">
              <a:buFontTx/>
              <a:buChar char="-"/>
            </a:pPr>
            <a:r>
              <a:rPr lang="en-US" b="0" dirty="0"/>
              <a:t>The size and number of large projects continued to grow during 2017</a:t>
            </a:r>
          </a:p>
          <a:p>
            <a:pPr marL="171450" indent="-171450">
              <a:buFontTx/>
              <a:buChar char="-"/>
            </a:pPr>
            <a:r>
              <a:rPr lang="en-US" b="0" dirty="0"/>
              <a:t>By year’s end, at least 196 solar PV plants of 50 MW and larger were operating in at least 28 countries</a:t>
            </a: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20</a:t>
            </a:fld>
            <a:endParaRPr lang="en-US"/>
          </a:p>
        </p:txBody>
      </p:sp>
    </p:spTree>
    <p:extLst>
      <p:ext uri="{BB962C8B-B14F-4D97-AF65-F5344CB8AC3E}">
        <p14:creationId xmlns:p14="http://schemas.microsoft.com/office/powerpoint/2010/main" val="1566940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significant</a:t>
            </a:r>
            <a:r>
              <a:rPr lang="en-US" baseline="0" dirty="0"/>
              <a:t> market increase in solar PV was due primarily to China, where new installations were up more than 50%.</a:t>
            </a:r>
          </a:p>
          <a:p>
            <a:pPr marL="171450" indent="-171450">
              <a:buFontTx/>
              <a:buChar char="-"/>
            </a:pPr>
            <a:r>
              <a:rPr lang="en-US" baseline="0" dirty="0"/>
              <a:t>China added 53.1 GW of solar PV in 2017, more than was added worldwide in 2015 (51 GW). </a:t>
            </a:r>
          </a:p>
          <a:p>
            <a:pPr marL="171450" indent="-171450">
              <a:buFontTx/>
              <a:buChar char="-"/>
            </a:pPr>
            <a:r>
              <a:rPr lang="en-US" baseline="0" dirty="0"/>
              <a:t>By year’s end, total solar PV capacity in China approached 131.1 GW, surpassing the government’s minimum target for 2020 (105 GW) which had been announced in 2016.</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b="0" dirty="0"/>
              <a:t>The </a:t>
            </a:r>
            <a:r>
              <a:rPr lang="en-US" dirty="0"/>
              <a:t>United States </a:t>
            </a:r>
            <a:r>
              <a:rPr lang="en-US" b="0" dirty="0"/>
              <a:t>remained a distant second, adding </a:t>
            </a:r>
            <a:r>
              <a:rPr lang="en-US" dirty="0"/>
              <a:t>10.6 GW </a:t>
            </a:r>
            <a:r>
              <a:rPr lang="en-US" b="0" dirty="0"/>
              <a:t>for a total of </a:t>
            </a:r>
            <a:r>
              <a:rPr lang="en-US" dirty="0"/>
              <a:t>51 GW</a:t>
            </a:r>
          </a:p>
          <a:p>
            <a:pPr marL="171450" indent="-171450">
              <a:buFontTx/>
              <a:buChar char="-"/>
            </a:pPr>
            <a:endParaRPr lang="en-US" baseline="0"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21</a:t>
            </a:fld>
            <a:endParaRPr lang="en-US"/>
          </a:p>
        </p:txBody>
      </p:sp>
    </p:spTree>
    <p:extLst>
      <p:ext uri="{BB962C8B-B14F-4D97-AF65-F5344CB8AC3E}">
        <p14:creationId xmlns:p14="http://schemas.microsoft.com/office/powerpoint/2010/main" val="2639235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dirty="0"/>
              <a:t>Globally, </a:t>
            </a:r>
            <a:r>
              <a:rPr lang="en-US" dirty="0"/>
              <a:t>35 </a:t>
            </a:r>
            <a:r>
              <a:rPr lang="en-US" dirty="0" err="1"/>
              <a:t>GWth</a:t>
            </a:r>
            <a:r>
              <a:rPr lang="en-US" dirty="0"/>
              <a:t> </a:t>
            </a:r>
            <a:r>
              <a:rPr lang="en-US" b="0" dirty="0"/>
              <a:t>of capacity of glazed (flat plate and vacuum tube technology) and unglazed collectors was newly commissioned in 2017</a:t>
            </a:r>
          </a:p>
          <a:p>
            <a:pPr marL="171450" indent="-171450">
              <a:buFontTx/>
              <a:buChar char="-"/>
            </a:pPr>
            <a:r>
              <a:rPr lang="en-US" b="0" dirty="0"/>
              <a:t>The total global capacity was an estimated </a:t>
            </a:r>
            <a:r>
              <a:rPr lang="en-US" dirty="0"/>
              <a:t>472 </a:t>
            </a:r>
            <a:r>
              <a:rPr lang="en-US" dirty="0" err="1"/>
              <a:t>GWth</a:t>
            </a:r>
            <a:r>
              <a:rPr lang="en-US" dirty="0"/>
              <a:t> </a:t>
            </a:r>
            <a:r>
              <a:rPr lang="en-US" b="0" dirty="0"/>
              <a:t>by year’s end </a:t>
            </a:r>
          </a:p>
          <a:p>
            <a:pPr marL="171450" indent="-171450">
              <a:buFontTx/>
              <a:buChar char="-"/>
            </a:pPr>
            <a:r>
              <a:rPr lang="en-US" b="0" dirty="0"/>
              <a:t>Gross additions for the year were down 3%, from 36.2 </a:t>
            </a:r>
            <a:r>
              <a:rPr lang="en-US" b="0" dirty="0" err="1"/>
              <a:t>GWth</a:t>
            </a:r>
            <a:r>
              <a:rPr lang="en-US" b="0" dirty="0"/>
              <a:t> in 2016</a:t>
            </a:r>
          </a:p>
          <a:p>
            <a:pPr marL="171450" indent="-171450">
              <a:buFontTx/>
              <a:buChar char="-"/>
            </a:pPr>
            <a:r>
              <a:rPr lang="en-US" b="0" dirty="0"/>
              <a:t>The contraction was due primarily to increasing competition with other renewable energy technologies in the residential sector</a:t>
            </a:r>
            <a:endParaRPr lang="en-US" dirty="0"/>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22</a:t>
            </a:fld>
            <a:endParaRPr lang="en-US"/>
          </a:p>
        </p:txBody>
      </p:sp>
    </p:spTree>
    <p:extLst>
      <p:ext uri="{BB962C8B-B14F-4D97-AF65-F5344CB8AC3E}">
        <p14:creationId xmlns:p14="http://schemas.microsoft.com/office/powerpoint/2010/main" val="2075707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r-FR" dirty="0"/>
              <a:t>- </a:t>
            </a:r>
            <a:r>
              <a:rPr lang="fr-FR" dirty="0" err="1"/>
              <a:t>Although</a:t>
            </a:r>
            <a:r>
              <a:rPr lang="fr-FR" baseline="0" dirty="0"/>
              <a:t> </a:t>
            </a:r>
            <a:r>
              <a:rPr lang="fr-FR" baseline="0" dirty="0" err="1"/>
              <a:t>wind</a:t>
            </a:r>
            <a:r>
              <a:rPr lang="fr-FR" baseline="0" dirty="0"/>
              <a:t> </a:t>
            </a:r>
            <a:r>
              <a:rPr lang="fr-FR" baseline="0" dirty="0" err="1"/>
              <a:t>had</a:t>
            </a:r>
            <a:r>
              <a:rPr lang="fr-FR" baseline="0" dirty="0"/>
              <a:t> a </a:t>
            </a:r>
            <a:r>
              <a:rPr lang="fr-FR" baseline="0" dirty="0" err="1"/>
              <a:t>relatively</a:t>
            </a:r>
            <a:r>
              <a:rPr lang="fr-FR" baseline="0" dirty="0"/>
              <a:t> </a:t>
            </a:r>
            <a:r>
              <a:rPr lang="fr-FR" baseline="0" dirty="0" err="1"/>
              <a:t>modest</a:t>
            </a:r>
            <a:r>
              <a:rPr lang="fr-FR" baseline="0" dirty="0"/>
              <a:t> </a:t>
            </a:r>
            <a:r>
              <a:rPr lang="fr-FR" baseline="0" dirty="0" err="1"/>
              <a:t>year</a:t>
            </a:r>
            <a:r>
              <a:rPr lang="fr-FR" baseline="0" dirty="0"/>
              <a:t> </a:t>
            </a:r>
            <a:r>
              <a:rPr lang="fr-FR" baseline="0" dirty="0" err="1"/>
              <a:t>compared</a:t>
            </a:r>
            <a:r>
              <a:rPr lang="fr-FR" baseline="0" dirty="0"/>
              <a:t> to 2015 and 2016</a:t>
            </a:r>
            <a:r>
              <a:rPr lang="en-US" baseline="0" dirty="0"/>
              <a:t>, it still saw its third strongest 12-month period, with more than </a:t>
            </a:r>
            <a:r>
              <a:rPr lang="en-US" b="0" dirty="0"/>
              <a:t>52 GW added globally</a:t>
            </a:r>
            <a:r>
              <a:rPr lang="en-US" b="0" baseline="0" dirty="0"/>
              <a:t> in 2017</a:t>
            </a:r>
            <a:r>
              <a:rPr lang="en-US" b="0" dirty="0"/>
              <a:t>, increasing the global total about 11% to some</a:t>
            </a:r>
            <a:r>
              <a:rPr lang="en-US" b="0" baseline="0" dirty="0"/>
              <a:t> 539</a:t>
            </a:r>
            <a:r>
              <a:rPr lang="en-US" b="0" dirty="0"/>
              <a:t> GW. </a:t>
            </a:r>
          </a:p>
        </p:txBody>
      </p:sp>
      <p:sp>
        <p:nvSpPr>
          <p:cNvPr id="4" name="Slide Number Placeholder 3"/>
          <p:cNvSpPr>
            <a:spLocks noGrp="1"/>
          </p:cNvSpPr>
          <p:nvPr>
            <p:ph type="sldNum" sz="quarter" idx="10"/>
          </p:nvPr>
        </p:nvSpPr>
        <p:spPr/>
        <p:txBody>
          <a:bodyPr/>
          <a:lstStyle/>
          <a:p>
            <a:fld id="{D5A455F8-C9B9-834C-8057-69D144C4088E}" type="slidenum">
              <a:rPr lang="en-US" smtClean="0"/>
              <a:pPr/>
              <a:t>23</a:t>
            </a:fld>
            <a:endParaRPr lang="en-US"/>
          </a:p>
        </p:txBody>
      </p:sp>
    </p:spTree>
    <p:extLst>
      <p:ext uri="{BB962C8B-B14F-4D97-AF65-F5344CB8AC3E}">
        <p14:creationId xmlns:p14="http://schemas.microsoft.com/office/powerpoint/2010/main" val="1339818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 significant decline in the Chinese market was responsible for most of the wind</a:t>
            </a:r>
            <a:r>
              <a:rPr lang="en-US" baseline="0" dirty="0"/>
              <a:t> </a:t>
            </a:r>
            <a:r>
              <a:rPr lang="en-US" dirty="0"/>
              <a:t>market contraction in 2017</a:t>
            </a:r>
          </a:p>
          <a:p>
            <a:pPr marL="171450" indent="-171450">
              <a:buFontTx/>
              <a:buChar char="-"/>
            </a:pPr>
            <a:r>
              <a:rPr lang="en-US" dirty="0"/>
              <a:t>China retained its lead for new installations, followed distantly by the United States and Germany.</a:t>
            </a:r>
          </a:p>
        </p:txBody>
      </p:sp>
      <p:sp>
        <p:nvSpPr>
          <p:cNvPr id="4" name="Slide Number Placeholder 3"/>
          <p:cNvSpPr>
            <a:spLocks noGrp="1"/>
          </p:cNvSpPr>
          <p:nvPr>
            <p:ph type="sldNum" sz="quarter" idx="10"/>
          </p:nvPr>
        </p:nvSpPr>
        <p:spPr/>
        <p:txBody>
          <a:bodyPr/>
          <a:lstStyle/>
          <a:p>
            <a:fld id="{D5A455F8-C9B9-834C-8057-69D144C4088E}" type="slidenum">
              <a:rPr lang="en-US" smtClean="0"/>
              <a:pPr/>
              <a:t>24</a:t>
            </a:fld>
            <a:endParaRPr lang="en-US"/>
          </a:p>
        </p:txBody>
      </p:sp>
    </p:spTree>
    <p:extLst>
      <p:ext uri="{BB962C8B-B14F-4D97-AF65-F5344CB8AC3E}">
        <p14:creationId xmlns:p14="http://schemas.microsoft.com/office/powerpoint/2010/main" val="3591564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Although onshore wind power continues to account for the vast majority (more than 96%) of global installed capacity,</a:t>
            </a:r>
            <a:r>
              <a:rPr lang="en-US" baseline="0" dirty="0"/>
              <a:t> </a:t>
            </a:r>
            <a:r>
              <a:rPr lang="en-US" b="1" dirty="0"/>
              <a:t>total world offshore capacity increased by 30%, to 18.8 GW</a:t>
            </a:r>
            <a:r>
              <a:rPr lang="en-US" dirty="0"/>
              <a:t>.</a:t>
            </a:r>
          </a:p>
          <a:p>
            <a:pPr marL="171450" indent="-171450">
              <a:buFontTx/>
              <a:buChar char="-"/>
            </a:pPr>
            <a:r>
              <a:rPr lang="en-US" sz="1200" b="0" i="0" u="none" strike="noStrike" kern="1200" baseline="0" dirty="0">
                <a:solidFill>
                  <a:schemeClr val="tx1"/>
                </a:solidFill>
                <a:latin typeface="+mn-lt"/>
                <a:ea typeface="+mn-ea"/>
                <a:cs typeface="+mn-cs"/>
              </a:rPr>
              <a:t>A total of 17 countries (11 in Europe) had offshore wind capacity by the end of 2017, although 4 of these had only demonstration projects.</a:t>
            </a:r>
          </a:p>
          <a:p>
            <a:pPr marL="171450" indent="-171450">
              <a:buFontTx/>
              <a:buChar char="-"/>
            </a:pPr>
            <a:r>
              <a:rPr lang="en-US" sz="1200" b="0" i="0" u="none" strike="noStrike" kern="1200" baseline="0" dirty="0">
                <a:solidFill>
                  <a:schemeClr val="tx1"/>
                </a:solidFill>
                <a:latin typeface="+mn-lt"/>
                <a:ea typeface="+mn-ea"/>
                <a:cs typeface="+mn-cs"/>
              </a:rPr>
              <a:t>The United Kingdom maintained its lead for total capacity, with 6.8 GW at year’s end, followed by Germany (5.4 GW), China (2.8 GW), Denmark (1.3 GW) and the Netherlands (1.1 GW).</a:t>
            </a:r>
          </a:p>
          <a:p>
            <a:pPr marL="171450" indent="-171450">
              <a:buFontTx/>
              <a:buChar char="-"/>
            </a:pPr>
            <a:r>
              <a:rPr lang="en-US" sz="1200" b="0" i="0" u="none" strike="noStrike" kern="1200" baseline="0" dirty="0">
                <a:solidFill>
                  <a:schemeClr val="tx1"/>
                </a:solidFill>
                <a:latin typeface="+mn-lt"/>
                <a:ea typeface="+mn-ea"/>
                <a:cs typeface="+mn-cs"/>
              </a:rPr>
              <a:t>Europe was home to about 84% of global offshore capacity (down from 88% in 2016), with Asia accounting for nearly all the rest.</a:t>
            </a:r>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25</a:t>
            </a:fld>
            <a:endParaRPr lang="en-US"/>
          </a:p>
        </p:txBody>
      </p:sp>
    </p:spTree>
    <p:extLst>
      <p:ext uri="{BB962C8B-B14F-4D97-AF65-F5344CB8AC3E}">
        <p14:creationId xmlns:p14="http://schemas.microsoft.com/office/powerpoint/2010/main" val="3940702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In places where the electric grid does not reach or is unreliable, DREA technologies provide cost-effective options 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generating electrical and mechanical power, heating water and space, cooking and baking, and enabling various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productive uses. </a:t>
            </a:r>
          </a:p>
          <a:p>
            <a:pPr marL="171450" indent="-171450">
              <a:buFontTx/>
              <a:buChar char="-"/>
            </a:pPr>
            <a:r>
              <a:rPr lang="en-US" sz="1200" kern="1200" dirty="0">
                <a:solidFill>
                  <a:schemeClr val="tx1"/>
                </a:solidFill>
                <a:effectLst/>
                <a:latin typeface="+mn-lt"/>
                <a:ea typeface="+mn-ea"/>
                <a:cs typeface="+mn-cs"/>
              </a:rPr>
              <a:t>For example, about 13% of the population of Bangladesh gained access to electricity through off-grid solar systems, while 51% of the off-grid population of Kenya is served by DREA systems.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b="0" dirty="0"/>
              <a:t>In 2017, an increasing number of national governments demonstrated their interest in DREA systems by enhancing the enabling environment</a:t>
            </a:r>
          </a:p>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5A455F8-C9B9-834C-8057-69D144C4088E}" type="slidenum">
              <a:rPr lang="en-US" smtClean="0"/>
              <a:pPr/>
              <a:t>26</a:t>
            </a:fld>
            <a:endParaRPr lang="en-US"/>
          </a:p>
        </p:txBody>
      </p:sp>
    </p:spTree>
    <p:extLst>
      <p:ext uri="{BB962C8B-B14F-4D97-AF65-F5344CB8AC3E}">
        <p14:creationId xmlns:p14="http://schemas.microsoft.com/office/powerpoint/2010/main" val="3667285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Approximately 1.06 billion people (about 14% of the global population) lived without electricity in 2016,</a:t>
            </a:r>
            <a:r>
              <a:rPr lang="en-US" baseline="0" dirty="0"/>
              <a:t> about 125 million fewer people than in 2014.</a:t>
            </a:r>
            <a:endParaRPr lang="en-US"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The vast majority of people without access to electricity and clean cooking are in sub-Saharan Africa and the Asia-Pacific region, and most of them live in rural areas.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Distributed renewables for energy access (DREA) systems that play a very important role in improving energy access and were serving an estimated 300 million people by the end of 2016. </a:t>
            </a:r>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27</a:t>
            </a:fld>
            <a:endParaRPr lang="en-US"/>
          </a:p>
        </p:txBody>
      </p:sp>
    </p:spTree>
    <p:extLst>
      <p:ext uri="{BB962C8B-B14F-4D97-AF65-F5344CB8AC3E}">
        <p14:creationId xmlns:p14="http://schemas.microsoft.com/office/powerpoint/2010/main" val="3805263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Off-grid solar devices such as solar lanterns and solar home systems experienced 60% annual growth rates between 2010 and 2017</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dirty="0"/>
              <a:t>An estimated 25.8 million off-grid solar systems were sold, a 14% decrease from sales reported in 2016</a:t>
            </a:r>
          </a:p>
          <a:p>
            <a:pPr marL="171450" indent="-171450">
              <a:buFontTx/>
              <a:buChar char="-"/>
            </a:pPr>
            <a:r>
              <a:rPr lang="en-US" sz="1200" b="0" i="0" kern="1200" dirty="0">
                <a:solidFill>
                  <a:schemeClr val="tx1"/>
                </a:solidFill>
                <a:effectLst/>
                <a:latin typeface="+mn-lt"/>
                <a:ea typeface="+mn-ea"/>
                <a:cs typeface="+mn-cs"/>
              </a:rPr>
              <a:t>Some 130 million quality-assured off-grid solar systems had been sold cumulatively by the end of 2017, providing electricity access to about 360 million people worldwide.</a:t>
            </a:r>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28</a:t>
            </a:fld>
            <a:endParaRPr lang="en-US"/>
          </a:p>
        </p:txBody>
      </p:sp>
    </p:spTree>
    <p:extLst>
      <p:ext uri="{BB962C8B-B14F-4D97-AF65-F5344CB8AC3E}">
        <p14:creationId xmlns:p14="http://schemas.microsoft.com/office/powerpoint/2010/main" val="2409819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In 2017, an estimated 13 renewable energy-based large mini-grid projects (with installed capacity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greater than 100 kW) were implemented in countries outside of the </a:t>
            </a:r>
            <a:r>
              <a:rPr lang="en-US" sz="1200" kern="1200" dirty="0" err="1">
                <a:solidFill>
                  <a:schemeClr val="tx1"/>
                </a:solidFill>
                <a:effectLst/>
                <a:latin typeface="+mn-lt"/>
                <a:ea typeface="+mn-ea"/>
                <a:cs typeface="+mn-cs"/>
              </a:rPr>
              <a:t>Organisation</a:t>
            </a:r>
            <a:r>
              <a:rPr lang="en-US" sz="1200" kern="1200" dirty="0">
                <a:solidFill>
                  <a:schemeClr val="tx1"/>
                </a:solidFill>
                <a:effectLst/>
                <a:latin typeface="+mn-lt"/>
                <a:ea typeface="+mn-ea"/>
                <a:cs typeface="+mn-cs"/>
              </a:rPr>
              <a:t> for Economic Co-operation and Development (OECD) and China, primarily in Africa and Southeast Asia, half of which were designed specifically to provide electricity access.</a:t>
            </a:r>
          </a:p>
          <a:p>
            <a:pPr marL="171450" indent="-171450">
              <a:buFontTx/>
              <a:buChar char="-"/>
            </a:pPr>
            <a:r>
              <a:rPr lang="en-US" sz="1200" kern="1200" dirty="0">
                <a:solidFill>
                  <a:schemeClr val="tx1"/>
                </a:solidFill>
                <a:effectLst/>
                <a:latin typeface="+mn-lt"/>
                <a:ea typeface="+mn-ea"/>
                <a:cs typeface="+mn-cs"/>
              </a:rPr>
              <a:t>The pipeline for 2018 suggests that the market may more than </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double, with about 35 new mini-grid projects announced in 2017,</a:t>
            </a:r>
            <a:r>
              <a:rPr lang="en-US" sz="1200" kern="1200" baseline="0" dirty="0">
                <a:solidFill>
                  <a:schemeClr val="tx1"/>
                </a:solidFill>
                <a:effectLst/>
                <a:latin typeface="+mn-lt"/>
                <a:ea typeface="+mn-ea"/>
                <a:cs typeface="+mn-cs"/>
              </a:rPr>
              <a:t> although </a:t>
            </a:r>
            <a:r>
              <a:rPr lang="en-US" sz="1200" kern="1200" dirty="0">
                <a:solidFill>
                  <a:schemeClr val="tx1"/>
                </a:solidFill>
                <a:effectLst/>
                <a:latin typeface="+mn-lt"/>
                <a:ea typeface="+mn-ea"/>
                <a:cs typeface="+mn-cs"/>
              </a:rPr>
              <a:t>many smaller mini-grids are not included in these estimates.</a:t>
            </a:r>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29</a:t>
            </a:fld>
            <a:endParaRPr lang="en-US"/>
          </a:p>
        </p:txBody>
      </p:sp>
    </p:spTree>
    <p:extLst>
      <p:ext uri="{BB962C8B-B14F-4D97-AF65-F5344CB8AC3E}">
        <p14:creationId xmlns:p14="http://schemas.microsoft.com/office/powerpoint/2010/main" val="3159146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fr-FR" sz="1200" kern="1200" dirty="0">
                <a:solidFill>
                  <a:schemeClr val="tx1"/>
                </a:solidFill>
                <a:effectLst/>
                <a:latin typeface="+mn-lt"/>
                <a:ea typeface="+mn-ea"/>
                <a:cs typeface="+mn-cs"/>
              </a:rPr>
              <a:t>The Global </a:t>
            </a:r>
            <a:r>
              <a:rPr lang="fr-FR" sz="1200" kern="1200" dirty="0" err="1">
                <a:solidFill>
                  <a:schemeClr val="tx1"/>
                </a:solidFill>
                <a:effectLst/>
                <a:latin typeface="+mn-lt"/>
                <a:ea typeface="+mn-ea"/>
                <a:cs typeface="+mn-cs"/>
              </a:rPr>
              <a:t>Status</a:t>
            </a:r>
            <a:r>
              <a:rPr lang="fr-FR" sz="1200" kern="1200" dirty="0">
                <a:solidFill>
                  <a:schemeClr val="tx1"/>
                </a:solidFill>
                <a:effectLst/>
                <a:latin typeface="+mn-lt"/>
                <a:ea typeface="+mn-ea"/>
                <a:cs typeface="+mn-cs"/>
              </a:rPr>
              <a:t> Report </a:t>
            </a:r>
            <a:r>
              <a:rPr lang="fr-FR" sz="1200" kern="1200" dirty="0" err="1">
                <a:solidFill>
                  <a:schemeClr val="tx1"/>
                </a:solidFill>
                <a:effectLst/>
                <a:latin typeface="+mn-lt"/>
                <a:ea typeface="+mn-ea"/>
                <a:cs typeface="+mn-cs"/>
              </a:rPr>
              <a:t>provides</a:t>
            </a:r>
            <a:r>
              <a:rPr lang="fr-FR" sz="1200" kern="1200" dirty="0">
                <a:solidFill>
                  <a:schemeClr val="tx1"/>
                </a:solidFill>
                <a:effectLst/>
                <a:latin typeface="+mn-lt"/>
                <a:ea typeface="+mn-ea"/>
                <a:cs typeface="+mn-cs"/>
              </a:rPr>
              <a:t> an </a:t>
            </a:r>
            <a:r>
              <a:rPr lang="fr-FR" sz="1200" kern="1200" dirty="0" err="1">
                <a:solidFill>
                  <a:schemeClr val="tx1"/>
                </a:solidFill>
                <a:effectLst/>
                <a:latin typeface="+mn-lt"/>
                <a:ea typeface="+mn-ea"/>
                <a:cs typeface="+mn-cs"/>
              </a:rPr>
              <a:t>overview</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renewable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energy</a:t>
            </a:r>
            <a:r>
              <a:rPr lang="fr-FR" sz="1200" kern="1200" dirty="0">
                <a:solidFill>
                  <a:schemeClr val="tx1"/>
                </a:solidFill>
                <a:effectLst/>
                <a:latin typeface="+mn-lt"/>
                <a:ea typeface="+mn-ea"/>
                <a:cs typeface="+mn-cs"/>
              </a:rPr>
              <a:t> champions in </a:t>
            </a:r>
            <a:r>
              <a:rPr lang="fr-FR" sz="1200" kern="1200" dirty="0" err="1">
                <a:solidFill>
                  <a:schemeClr val="tx1"/>
                </a:solidFill>
                <a:effectLst/>
                <a:latin typeface="+mn-lt"/>
                <a:ea typeface="+mn-ea"/>
                <a:cs typeface="+mn-cs"/>
              </a:rPr>
              <a:t>different</a:t>
            </a:r>
            <a:r>
              <a:rPr lang="fr-FR" sz="1200" kern="1200" dirty="0">
                <a:solidFill>
                  <a:schemeClr val="tx1"/>
                </a:solidFill>
                <a:effectLst/>
                <a:latin typeface="+mn-lt"/>
                <a:ea typeface="+mn-ea"/>
                <a:cs typeface="+mn-cs"/>
              </a:rPr>
              <a:t> areas. </a:t>
            </a:r>
          </a:p>
          <a:p>
            <a:pPr marL="171450" lvl="0" indent="-171450">
              <a:buFontTx/>
              <a:buChar char="-"/>
            </a:pPr>
            <a:r>
              <a:rPr lang="fr-FR" sz="1200" kern="1200" dirty="0" err="1">
                <a:solidFill>
                  <a:schemeClr val="tx1"/>
                </a:solidFill>
                <a:effectLst/>
                <a:latin typeface="+mn-lt"/>
                <a:ea typeface="+mn-ea"/>
                <a:cs typeface="+mn-cs"/>
              </a:rPr>
              <a:t>Let’s</a:t>
            </a:r>
            <a:r>
              <a:rPr lang="fr-FR" sz="1200" kern="1200" dirty="0">
                <a:solidFill>
                  <a:schemeClr val="tx1"/>
                </a:solidFill>
                <a:effectLst/>
                <a:latin typeface="+mn-lt"/>
                <a:ea typeface="+mn-ea"/>
                <a:cs typeface="+mn-cs"/>
              </a:rPr>
              <a:t> look at </a:t>
            </a:r>
            <a:r>
              <a:rPr lang="fr-FR" sz="1200" kern="1200" dirty="0" err="1">
                <a:solidFill>
                  <a:schemeClr val="tx1"/>
                </a:solidFill>
                <a:effectLst/>
                <a:latin typeface="+mn-lt"/>
                <a:ea typeface="+mn-ea"/>
                <a:cs typeface="+mn-cs"/>
              </a:rPr>
              <a:t>annual</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investment</a:t>
            </a:r>
            <a:r>
              <a:rPr lang="fr-FR" sz="1200" kern="1200" baseline="0" dirty="0">
                <a:solidFill>
                  <a:schemeClr val="tx1"/>
                </a:solidFill>
                <a:effectLst/>
                <a:latin typeface="+mn-lt"/>
                <a:ea typeface="+mn-ea"/>
                <a:cs typeface="+mn-cs"/>
              </a:rPr>
              <a:t>/</a:t>
            </a:r>
            <a:r>
              <a:rPr lang="fr-FR" sz="1200" kern="1200" baseline="0" dirty="0" err="1">
                <a:solidFill>
                  <a:schemeClr val="tx1"/>
                </a:solidFill>
                <a:effectLst/>
                <a:latin typeface="+mn-lt"/>
                <a:ea typeface="+mn-ea"/>
                <a:cs typeface="+mn-cs"/>
              </a:rPr>
              <a:t>capacity</a:t>
            </a:r>
            <a:r>
              <a:rPr lang="fr-FR" sz="1200" kern="1200" baseline="0" dirty="0">
                <a:solidFill>
                  <a:schemeClr val="tx1"/>
                </a:solidFill>
                <a:effectLst/>
                <a:latin typeface="+mn-lt"/>
                <a:ea typeface="+mn-ea"/>
                <a:cs typeface="+mn-cs"/>
              </a:rPr>
              <a:t> additions</a:t>
            </a:r>
            <a:r>
              <a:rPr lang="fr-FR" dirty="0"/>
              <a:t> - </a:t>
            </a:r>
            <a:r>
              <a:rPr lang="en-US" dirty="0"/>
              <a:t>In</a:t>
            </a:r>
            <a:r>
              <a:rPr lang="en-US" baseline="0" dirty="0"/>
              <a:t> absolute number, the top countries for investment in RE power and fuels were: </a:t>
            </a:r>
            <a:r>
              <a:rPr lang="fr-FR" sz="1200" kern="1200" baseline="0" dirty="0">
                <a:solidFill>
                  <a:schemeClr val="tx1"/>
                </a:solidFill>
                <a:effectLst/>
                <a:latin typeface="+mn-lt"/>
                <a:ea typeface="+mn-ea"/>
                <a:cs typeface="+mn-cs"/>
              </a:rPr>
              <a:t>China, the US, </a:t>
            </a:r>
            <a:r>
              <a:rPr lang="fr-FR" sz="1200" kern="1200" baseline="0" dirty="0" err="1">
                <a:solidFill>
                  <a:schemeClr val="tx1"/>
                </a:solidFill>
                <a:effectLst/>
                <a:latin typeface="+mn-lt"/>
                <a:ea typeface="+mn-ea"/>
                <a:cs typeface="+mn-cs"/>
              </a:rPr>
              <a:t>Japan</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India</a:t>
            </a:r>
            <a:r>
              <a:rPr lang="fr-FR" sz="1200" kern="1200" baseline="0" dirty="0">
                <a:solidFill>
                  <a:schemeClr val="tx1"/>
                </a:solidFill>
                <a:effectLst/>
                <a:latin typeface="+mn-lt"/>
                <a:ea typeface="+mn-ea"/>
                <a:cs typeface="+mn-cs"/>
              </a:rPr>
              <a:t> and Germany.</a:t>
            </a:r>
          </a:p>
          <a:p>
            <a:pPr marL="171450" lvl="0" indent="-171450">
              <a:buFontTx/>
              <a:buChar char="-"/>
            </a:pPr>
            <a:r>
              <a:rPr lang="fr-FR" sz="1200" kern="1200" dirty="0" err="1">
                <a:solidFill>
                  <a:schemeClr val="tx1"/>
                </a:solidFill>
                <a:effectLst/>
                <a:latin typeface="+mn-lt"/>
                <a:ea typeface="+mn-ea"/>
                <a:cs typeface="+mn-cs"/>
              </a:rPr>
              <a:t>However</a:t>
            </a:r>
            <a:r>
              <a:rPr lang="fr-FR" sz="1200" kern="1200" dirty="0">
                <a:solidFill>
                  <a:schemeClr val="tx1"/>
                </a:solidFill>
                <a:effectLst/>
                <a:latin typeface="+mn-lt"/>
                <a:ea typeface="+mn-ea"/>
                <a:cs typeface="+mn-cs"/>
              </a:rPr>
              <a:t>, </a:t>
            </a:r>
            <a:r>
              <a:rPr lang="fr-FR" dirty="0" err="1"/>
              <a:t>w</a:t>
            </a:r>
            <a:r>
              <a:rPr lang="fr-FR" sz="1200" kern="1200" dirty="0" err="1">
                <a:solidFill>
                  <a:schemeClr val="tx1"/>
                </a:solidFill>
                <a:effectLst/>
                <a:latin typeface="+mn-lt"/>
                <a:ea typeface="+mn-ea"/>
                <a:cs typeface="+mn-cs"/>
              </a:rPr>
              <a:t>hen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you</a:t>
            </a:r>
            <a:r>
              <a:rPr lang="fr-FR" sz="1200" kern="1200" dirty="0">
                <a:solidFill>
                  <a:schemeClr val="tx1"/>
                </a:solidFill>
                <a:effectLst/>
                <a:latin typeface="+mn-lt"/>
                <a:ea typeface="+mn-ea"/>
                <a:cs typeface="+mn-cs"/>
              </a:rPr>
              <a:t> look at </a:t>
            </a:r>
            <a:r>
              <a:rPr lang="fr-FR" sz="1200" kern="1200" dirty="0" err="1">
                <a:solidFill>
                  <a:schemeClr val="tx1"/>
                </a:solidFill>
                <a:effectLst/>
                <a:latin typeface="+mn-lt"/>
                <a:ea typeface="+mn-ea"/>
                <a:cs typeface="+mn-cs"/>
              </a:rPr>
              <a:t>investment</a:t>
            </a:r>
            <a:r>
              <a:rPr lang="fr-FR" sz="1200" kern="1200" dirty="0">
                <a:solidFill>
                  <a:schemeClr val="tx1"/>
                </a:solidFill>
                <a:effectLst/>
                <a:latin typeface="+mn-lt"/>
                <a:ea typeface="+mn-ea"/>
                <a:cs typeface="+mn-cs"/>
              </a:rPr>
              <a:t> relative to GDP, </a:t>
            </a:r>
            <a:r>
              <a:rPr lang="fr-FR" sz="1200" kern="1200" dirty="0" err="1">
                <a:solidFill>
                  <a:schemeClr val="tx1"/>
                </a:solidFill>
                <a:effectLst/>
                <a:latin typeface="+mn-lt"/>
                <a:ea typeface="+mn-ea"/>
                <a:cs typeface="+mn-cs"/>
              </a:rPr>
              <a:t>you</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get</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completely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different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list</a:t>
            </a:r>
            <a:r>
              <a:rPr lang="fr-FR" sz="1200" kern="1200" dirty="0">
                <a:solidFill>
                  <a:schemeClr val="tx1"/>
                </a:solidFill>
                <a:effectLst/>
                <a:latin typeface="+mn-lt"/>
                <a:ea typeface="+mn-ea"/>
                <a:cs typeface="+mn-cs"/>
              </a:rPr>
              <a:t> of countries. The countries </a:t>
            </a:r>
            <a:r>
              <a:rPr lang="fr-FR" sz="1200" kern="1200" dirty="0" err="1">
                <a:solidFill>
                  <a:schemeClr val="tx1"/>
                </a:solidFill>
                <a:effectLst/>
                <a:latin typeface="+mn-lt"/>
                <a:ea typeface="+mn-ea"/>
                <a:cs typeface="+mn-cs"/>
              </a:rPr>
              <a:t>now</a:t>
            </a:r>
            <a:r>
              <a:rPr lang="fr-FR" sz="1200" kern="1200" dirty="0">
                <a:solidFill>
                  <a:schemeClr val="tx1"/>
                </a:solidFill>
                <a:effectLst/>
                <a:latin typeface="+mn-lt"/>
                <a:ea typeface="+mn-ea"/>
                <a:cs typeface="+mn-cs"/>
              </a:rPr>
              <a:t> are: </a:t>
            </a: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Marshall Islands, Rwanda, Solomon Islands, Guinea-Bissau and Serbia, </a:t>
            </a:r>
            <a:r>
              <a:rPr lang="fr-FR" sz="1200" kern="1200" dirty="0" err="1">
                <a:solidFill>
                  <a:schemeClr val="tx1"/>
                </a:solidFill>
                <a:effectLst/>
                <a:latin typeface="+mn-lt"/>
                <a:ea typeface="+mn-ea"/>
                <a:cs typeface="+mn-cs"/>
              </a:rPr>
              <a:t>which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clearly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highlights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rapid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advancement</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renewable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energy</a:t>
            </a:r>
            <a:r>
              <a:rPr lang="fr-FR" sz="1200" kern="1200" dirty="0">
                <a:solidFill>
                  <a:schemeClr val="tx1"/>
                </a:solidFill>
                <a:effectLst/>
                <a:latin typeface="+mn-lt"/>
                <a:ea typeface="+mn-ea"/>
                <a:cs typeface="+mn-cs"/>
              </a:rPr>
              <a:t> in </a:t>
            </a:r>
            <a:r>
              <a:rPr lang="fr-FR" sz="1200" kern="1200" dirty="0" err="1">
                <a:solidFill>
                  <a:schemeClr val="tx1"/>
                </a:solidFill>
                <a:effectLst/>
                <a:latin typeface="+mn-lt"/>
                <a:ea typeface="+mn-ea"/>
                <a:cs typeface="+mn-cs"/>
              </a:rPr>
              <a:t>developing</a:t>
            </a:r>
            <a:r>
              <a:rPr lang="fr-FR" sz="1200" kern="1200" dirty="0">
                <a:solidFill>
                  <a:schemeClr val="tx1"/>
                </a:solidFill>
                <a:effectLst/>
                <a:latin typeface="+mn-lt"/>
                <a:ea typeface="+mn-ea"/>
                <a:cs typeface="+mn-cs"/>
              </a:rPr>
              <a:t> countries.</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3</a:t>
            </a:fld>
            <a:endParaRPr lang="en-US"/>
          </a:p>
        </p:txBody>
      </p:sp>
    </p:spTree>
    <p:extLst>
      <p:ext uri="{BB962C8B-B14F-4D97-AF65-F5344CB8AC3E}">
        <p14:creationId xmlns:p14="http://schemas.microsoft.com/office/powerpoint/2010/main" val="4053793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dirty="0"/>
              <a:t>The market for clean cooking solutions continued to thrive in 2016, with </a:t>
            </a:r>
            <a:r>
              <a:rPr lang="en-US" b="0" dirty="0" err="1"/>
              <a:t>cleani</a:t>
            </a:r>
            <a:r>
              <a:rPr lang="en-US" b="0" dirty="0"/>
              <a:t> cook stoves making up 83% (30.8 million) of the 37 million cook stoves distributed.</a:t>
            </a:r>
          </a:p>
          <a:p>
            <a:pPr marL="171450" indent="-171450">
              <a:buFontTx/>
              <a:buChar char="-"/>
            </a:pPr>
            <a:r>
              <a:rPr lang="en-US" b="0" dirty="0"/>
              <a:t>The number of clean cook stoves distributed more than tripled in 2016 compared to 2015, highlighting the positive momentum in the sector</a:t>
            </a:r>
          </a:p>
          <a:p>
            <a:pPr marL="171450" indent="-171450">
              <a:buFontTx/>
              <a:buChar char="-"/>
            </a:pPr>
            <a:r>
              <a:rPr lang="en-US" b="0" dirty="0"/>
              <a:t>In 2016, building on the momentum of its Pradhan </a:t>
            </a:r>
            <a:r>
              <a:rPr lang="en-US" b="0" dirty="0" err="1"/>
              <a:t>Mantri</a:t>
            </a:r>
            <a:r>
              <a:rPr lang="en-US" b="0" dirty="0"/>
              <a:t> </a:t>
            </a:r>
            <a:r>
              <a:rPr lang="en-US" b="0" dirty="0" err="1"/>
              <a:t>Ujjwala</a:t>
            </a:r>
            <a:r>
              <a:rPr lang="en-US" b="0" dirty="0"/>
              <a:t> </a:t>
            </a:r>
            <a:r>
              <a:rPr lang="en-US" b="0" dirty="0" err="1"/>
              <a:t>Yojana</a:t>
            </a:r>
            <a:r>
              <a:rPr lang="en-US" b="0" dirty="0"/>
              <a:t> cooking gas </a:t>
            </a:r>
            <a:r>
              <a:rPr lang="en-US" b="0" dirty="0" err="1"/>
              <a:t>programme</a:t>
            </a:r>
            <a:r>
              <a:rPr lang="en-US" b="0" dirty="0"/>
              <a:t>, India became the main market for clean cook stoves, with 20.3 million  distributed.71 China continued to be a major market, with 6.2 million clean stoves</a:t>
            </a:r>
            <a:r>
              <a:rPr lang="en-US" b="0" baseline="0" dirty="0"/>
              <a:t> </a:t>
            </a:r>
            <a:r>
              <a:rPr lang="en-US" b="0" dirty="0"/>
              <a:t>distributed in 2016, while Bangladesh, Ghana and Kenya all matched or exceeded their 2015 numbers</a:t>
            </a:r>
            <a:endParaRPr lang="en-US" dirty="0"/>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30</a:t>
            </a:fld>
            <a:endParaRPr lang="en-US"/>
          </a:p>
        </p:txBody>
      </p:sp>
    </p:spTree>
    <p:extLst>
      <p:ext uri="{BB962C8B-B14F-4D97-AF65-F5344CB8AC3E}">
        <p14:creationId xmlns:p14="http://schemas.microsoft.com/office/powerpoint/2010/main" val="3396422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dirty="0"/>
              <a:t>Globally, a cumulative total of more than 50 million biogas cook stoves had been installed as of year-end 2016, with about 126 million people using biogas for cooking, mainly in China (112 million) and India (10 million)</a:t>
            </a:r>
          </a:p>
          <a:p>
            <a:pPr marL="171450" indent="-171450">
              <a:buFontTx/>
              <a:buChar char="-"/>
            </a:pPr>
            <a:r>
              <a:rPr lang="en-US" b="0" dirty="0"/>
              <a:t>China accounted for 13 million cubic </a:t>
            </a:r>
            <a:r>
              <a:rPr lang="en-US" b="0" dirty="0" err="1"/>
              <a:t>metres</a:t>
            </a:r>
            <a:r>
              <a:rPr lang="en-US" b="0" dirty="0"/>
              <a:t> of biogas production from biogas digester installations for cooking in 2016, and India accounted for 2 million cubic </a:t>
            </a:r>
            <a:r>
              <a:rPr lang="en-US" b="0" dirty="0" err="1"/>
              <a:t>metres</a:t>
            </a:r>
            <a:r>
              <a:rPr lang="en-US" b="0" dirty="0"/>
              <a:t>.</a:t>
            </a:r>
          </a:p>
          <a:p>
            <a:pPr marL="171450" indent="-171450">
              <a:buFontTx/>
              <a:buChar char="-"/>
            </a:pPr>
            <a:r>
              <a:rPr lang="en-US" b="0" dirty="0"/>
              <a:t>The use of biogas for cooking continued to grow in South-Central and South-Eastern Asian countries such as Bangladesh, Cambodia, Indonesia and Nepal, and also in sub-Saharan Africa, namely in Ethiopia, Kenya and Tanzania</a:t>
            </a:r>
            <a:endParaRPr lang="en-US" dirty="0"/>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31</a:t>
            </a:fld>
            <a:endParaRPr lang="en-US"/>
          </a:p>
        </p:txBody>
      </p:sp>
    </p:spTree>
    <p:extLst>
      <p:ext uri="{BB962C8B-B14F-4D97-AF65-F5344CB8AC3E}">
        <p14:creationId xmlns:p14="http://schemas.microsoft.com/office/powerpoint/2010/main" val="566592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DREA systems attracted some USD 922 million in investment between 2012 and 2017, with a large portion of this for solar PV.</a:t>
            </a:r>
          </a:p>
          <a:p>
            <a:pPr marL="171450" indent="-171450">
              <a:buFontTx/>
              <a:buChar char="-"/>
            </a:pPr>
            <a:r>
              <a:rPr lang="en-US" sz="1200" b="0" i="0" u="none" strike="noStrike" kern="1200" baseline="0" dirty="0">
                <a:solidFill>
                  <a:schemeClr val="tx1"/>
                </a:solidFill>
                <a:latin typeface="+mn-lt"/>
                <a:ea typeface="+mn-ea"/>
                <a:cs typeface="+mn-cs"/>
              </a:rPr>
              <a:t>In 2017, off-grid solar companies raised USD 284 million, a decrease of 10% from the USD 317 million raised in 2016.</a:t>
            </a:r>
          </a:p>
          <a:p>
            <a:pPr marL="171450" indent="-171450">
              <a:buFontTx/>
              <a:buChar char="-"/>
            </a:pPr>
            <a:r>
              <a:rPr lang="en-US" sz="1200" b="0" i="0" u="none" strike="noStrike" kern="1200" baseline="0" dirty="0">
                <a:solidFill>
                  <a:schemeClr val="tx1"/>
                </a:solidFill>
                <a:latin typeface="+mn-lt"/>
                <a:ea typeface="+mn-ea"/>
                <a:cs typeface="+mn-cs"/>
              </a:rPr>
              <a:t>PAYG companies attracted nearly all of the investment, raising about </a:t>
            </a:r>
            <a:r>
              <a:rPr lang="en-US" sz="1200" dirty="0"/>
              <a:t>USD 263 million </a:t>
            </a:r>
            <a:r>
              <a:rPr lang="en-US" sz="1200" b="0" dirty="0"/>
              <a:t>in capital (+19% from 2016) </a:t>
            </a:r>
            <a:endParaRPr lang="en-GB" sz="1200" b="0" dirty="0"/>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32</a:t>
            </a:fld>
            <a:endParaRPr lang="en-US"/>
          </a:p>
        </p:txBody>
      </p:sp>
    </p:spTree>
    <p:extLst>
      <p:ext uri="{BB962C8B-B14F-4D97-AF65-F5344CB8AC3E}">
        <p14:creationId xmlns:p14="http://schemas.microsoft.com/office/powerpoint/2010/main" val="7823848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b="0" dirty="0"/>
              <a:t>Global new investment in renewable power and fuels (not incl. hydropower projects &gt;50 MW) was close</a:t>
            </a:r>
            <a:r>
              <a:rPr lang="en-US" b="0" baseline="0" dirty="0"/>
              <a:t> to USD 280 </a:t>
            </a:r>
            <a:r>
              <a:rPr lang="en-US" b="0" dirty="0"/>
              <a:t>billion in 2017</a:t>
            </a:r>
            <a:r>
              <a:rPr lang="en-US" b="0" baseline="0" dirty="0"/>
              <a:t> (</a:t>
            </a:r>
            <a:r>
              <a:rPr lang="en-US" b="0" dirty="0"/>
              <a:t>as estimated by Bloomberg New Energy Finance).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b="0" baseline="0" dirty="0"/>
              <a:t>This represents a 2% increase in investment in relation to 2016 which means that, although costs keep going down for renewable energies (particularly for solar PV and wind), investment in renewable power is increasing</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b="0" baseline="0" dirty="0"/>
              <a:t>In fact, investment in renewable power capacity in 2017 was three times higher than investment in new fossil fuel capacity. </a:t>
            </a: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33</a:t>
            </a:fld>
            <a:endParaRPr lang="en-US"/>
          </a:p>
        </p:txBody>
      </p:sp>
    </p:spTree>
    <p:extLst>
      <p:ext uri="{BB962C8B-B14F-4D97-AF65-F5344CB8AC3E}">
        <p14:creationId xmlns:p14="http://schemas.microsoft.com/office/powerpoint/2010/main" val="32051189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New investment in renewable energy in 2017 continued to be dominated by solar PV and wind power, accounting for roughly 57% and 38%, respectively. </a:t>
            </a:r>
          </a:p>
          <a:p>
            <a:pPr marL="171450" indent="-171450">
              <a:buFontTx/>
              <a:buChar char="-"/>
            </a:pPr>
            <a:r>
              <a:rPr lang="en-US" sz="1200" kern="1200" dirty="0">
                <a:solidFill>
                  <a:schemeClr val="tx1"/>
                </a:solidFill>
                <a:effectLst/>
                <a:latin typeface="+mn-lt"/>
                <a:ea typeface="+mn-ea"/>
                <a:cs typeface="+mn-cs"/>
              </a:rPr>
              <a:t>The costs of these rapidly growing technologies have fallen so quickly that renewable energy capacity installations in 2017 exceeded those in 2016 despite lower absolute investment, as </a:t>
            </a:r>
            <a:r>
              <a:rPr lang="en-GB" sz="1200" kern="1200" dirty="0">
                <a:solidFill>
                  <a:schemeClr val="tx1"/>
                </a:solidFill>
                <a:effectLst/>
                <a:latin typeface="+mn-lt"/>
                <a:ea typeface="+mn-ea"/>
                <a:cs typeface="+mn-cs"/>
              </a:rPr>
              <a:t>each dollar represents more capacity on the ground.</a:t>
            </a:r>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a:solidFill>
                  <a:schemeClr val="tx1"/>
                </a:solidFill>
                <a:latin typeface="+mn-lt"/>
                <a:ea typeface="+mn-ea"/>
                <a:cs typeface="+mn-cs"/>
              </a:rPr>
              <a:t>Solar power was the only technology to witness an increase in 2017, with new investment up 18% relative to 2016, to USD 161 billion.</a:t>
            </a:r>
          </a:p>
          <a:p>
            <a:pPr marL="171450" indent="-171450">
              <a:buFontTx/>
              <a:buChar char="-"/>
            </a:pPr>
            <a:r>
              <a:rPr lang="en-US" sz="1200" b="0" i="0" u="none" strike="noStrike" kern="1200" baseline="0" dirty="0">
                <a:solidFill>
                  <a:schemeClr val="tx1"/>
                </a:solidFill>
                <a:latin typeface="+mn-lt"/>
                <a:ea typeface="+mn-ea"/>
                <a:cs typeface="+mn-cs"/>
              </a:rPr>
              <a:t>Investment in all other technologies was down in 2017. </a:t>
            </a:r>
          </a:p>
          <a:p>
            <a:pPr marL="171450" indent="-171450">
              <a:buFontTx/>
              <a:buChar char="-"/>
            </a:pPr>
            <a:r>
              <a:rPr lang="en-US" sz="1200" b="0" i="0" u="none" strike="noStrike" kern="1200" baseline="0" dirty="0">
                <a:solidFill>
                  <a:schemeClr val="tx1"/>
                </a:solidFill>
                <a:latin typeface="+mn-lt"/>
                <a:ea typeface="+mn-ea"/>
                <a:cs typeface="+mn-cs"/>
              </a:rPr>
              <a:t>The most substantial declines in dollar value were seen in wind power (down 12% to USD 107 billion), in biomass/waste-to-energy (down 36% to USD 4.7 billion) and in geothermal power (down 34% to USD 1.6 billion)</a:t>
            </a:r>
          </a:p>
          <a:p>
            <a:pPr marL="171450" indent="-171450">
              <a:buFontTx/>
              <a:buChar char="-"/>
            </a:pPr>
            <a:r>
              <a:rPr lang="en-US" sz="1200" b="0" i="0" u="none" strike="noStrike" kern="1200" baseline="0" dirty="0">
                <a:solidFill>
                  <a:schemeClr val="tx1"/>
                </a:solidFill>
                <a:latin typeface="+mn-lt"/>
                <a:ea typeface="+mn-ea"/>
                <a:cs typeface="+mn-cs"/>
              </a:rPr>
              <a:t>Investment in biofuels declined 3% to USD 2.0 billion.</a:t>
            </a:r>
          </a:p>
        </p:txBody>
      </p:sp>
      <p:sp>
        <p:nvSpPr>
          <p:cNvPr id="4" name="Slide Number Placeholder 3"/>
          <p:cNvSpPr>
            <a:spLocks noGrp="1"/>
          </p:cNvSpPr>
          <p:nvPr>
            <p:ph type="sldNum" sz="quarter" idx="10"/>
          </p:nvPr>
        </p:nvSpPr>
        <p:spPr/>
        <p:txBody>
          <a:bodyPr/>
          <a:lstStyle/>
          <a:p>
            <a:fld id="{D5A455F8-C9B9-834C-8057-69D144C4088E}" type="slidenum">
              <a:rPr lang="en-US" smtClean="0"/>
              <a:pPr/>
              <a:t>34</a:t>
            </a:fld>
            <a:endParaRPr lang="en-US"/>
          </a:p>
        </p:txBody>
      </p:sp>
    </p:spTree>
    <p:extLst>
      <p:ext uri="{BB962C8B-B14F-4D97-AF65-F5344CB8AC3E}">
        <p14:creationId xmlns:p14="http://schemas.microsoft.com/office/powerpoint/2010/main" val="2999400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The markets for energy storage continued to expand in 2017. (Data are limited for energy storage in all sectors and particularly for the transport and thermal sectors.)</a:t>
            </a:r>
          </a:p>
          <a:p>
            <a:pPr marL="171450" indent="-171450">
              <a:buFontTx/>
              <a:buChar char="-"/>
            </a:pPr>
            <a:r>
              <a:rPr lang="en-US" sz="1200" kern="1200" dirty="0">
                <a:solidFill>
                  <a:schemeClr val="tx1"/>
                </a:solidFill>
                <a:effectLst/>
                <a:latin typeface="+mn-lt"/>
                <a:ea typeface="+mn-ea"/>
                <a:cs typeface="+mn-cs"/>
              </a:rPr>
              <a:t>Global stationary and grid-connected energy storage capacity </a:t>
            </a:r>
            <a:r>
              <a:rPr lang="en-US" sz="1200" kern="1200" dirty="0" err="1">
                <a:solidFill>
                  <a:schemeClr val="tx1"/>
                </a:solidFill>
                <a:effectLst/>
                <a:latin typeface="+mn-lt"/>
                <a:ea typeface="+mn-ea"/>
                <a:cs typeface="+mn-cs"/>
              </a:rPr>
              <a:t>totalled</a:t>
            </a:r>
            <a:r>
              <a:rPr lang="en-US" sz="1200" kern="1200" dirty="0">
                <a:solidFill>
                  <a:schemeClr val="tx1"/>
                </a:solidFill>
                <a:effectLst/>
                <a:latin typeface="+mn-lt"/>
                <a:ea typeface="+mn-ea"/>
                <a:cs typeface="+mn-cs"/>
              </a:rPr>
              <a:t> an estimated 159 GW, with pumped storage accounting for the vast majority.</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During 2017, more than 3 GW of pumped storage capacity was commissioned, for a year-end total of approximately 153 GW.</a:t>
            </a:r>
          </a:p>
          <a:p>
            <a:pPr marL="171450" indent="-171450">
              <a:buFontTx/>
              <a:buChar char="-"/>
            </a:pPr>
            <a:r>
              <a:rPr lang="en-US" sz="1200" kern="1200" dirty="0">
                <a:solidFill>
                  <a:schemeClr val="tx1"/>
                </a:solidFill>
                <a:effectLst/>
                <a:latin typeface="+mn-lt"/>
                <a:ea typeface="+mn-ea"/>
                <a:cs typeface="+mn-cs"/>
              </a:rPr>
              <a:t>Pumped storage is followed distantly by thermal storage (about 82% of which is molten salt storage at CSP plants), then by battery (electro-chemical) and electro-mechanical storage.</a:t>
            </a:r>
          </a:p>
          <a:p>
            <a:pPr marL="171450" indent="-171450">
              <a:buFontTx/>
              <a:buChar char="-"/>
            </a:pPr>
            <a:endParaRPr lang="en-US" sz="1200" kern="120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5A455F8-C9B9-834C-8057-69D144C4088E}" type="slidenum">
              <a:rPr lang="en-US" smtClean="0"/>
              <a:pPr/>
              <a:t>35</a:t>
            </a:fld>
            <a:endParaRPr lang="en-US"/>
          </a:p>
        </p:txBody>
      </p:sp>
    </p:spTree>
    <p:extLst>
      <p:ext uri="{BB962C8B-B14F-4D97-AF65-F5344CB8AC3E}">
        <p14:creationId xmlns:p14="http://schemas.microsoft.com/office/powerpoint/2010/main" val="39201864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Electrification of the transport sector expanded significantly during 2017, enabling greater integration of renewable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energy in the form of electricity for trains, light rail and trams as well as for two-, three- and four-wheeled EVs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heavy-duty vehicles. </a:t>
            </a:r>
          </a:p>
          <a:p>
            <a:pPr marL="171450" indent="-171450">
              <a:buFontTx/>
              <a:buChar char="-"/>
            </a:pPr>
            <a:r>
              <a:rPr lang="en-US" sz="1200" kern="1200" dirty="0">
                <a:solidFill>
                  <a:schemeClr val="tx1"/>
                </a:solidFill>
                <a:effectLst/>
                <a:latin typeface="+mn-lt"/>
                <a:ea typeface="+mn-ea"/>
                <a:cs typeface="+mn-cs"/>
              </a:rPr>
              <a:t>In 2017, global sales of electric passenger cars (including PHEVs) reached an estimated 1.2 million units, up about 58% over 2016</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dirty="0"/>
              <a:t>EVs </a:t>
            </a:r>
            <a:r>
              <a:rPr lang="en-US" sz="1200" b="0" dirty="0"/>
              <a:t>on the road passed the </a:t>
            </a:r>
            <a:r>
              <a:rPr lang="en-US" sz="1200" dirty="0"/>
              <a:t>3 million mark </a:t>
            </a:r>
            <a:r>
              <a:rPr lang="en-US" sz="1200" b="0" dirty="0"/>
              <a:t>in 2017 (</a:t>
            </a:r>
            <a:r>
              <a:rPr lang="en-US" sz="1200" dirty="0"/>
              <a:t>+70%</a:t>
            </a:r>
            <a:r>
              <a:rPr lang="en-US" sz="1200" b="0" dirty="0"/>
              <a:t>),</a:t>
            </a:r>
            <a:r>
              <a:rPr lang="en-US" sz="1200" b="0" baseline="0" dirty="0"/>
              <a:t> </a:t>
            </a:r>
            <a:r>
              <a:rPr lang="en-AU" sz="1200" b="0" kern="1200" baseline="0" dirty="0">
                <a:solidFill>
                  <a:schemeClr val="tx1"/>
                </a:solidFill>
                <a:effectLst/>
                <a:latin typeface="+mn-lt"/>
                <a:ea typeface="+mn-ea"/>
                <a:cs typeface="+mn-cs"/>
              </a:rPr>
              <a:t>even though </a:t>
            </a:r>
            <a:r>
              <a:rPr lang="en-AU" sz="1200" b="0" kern="1200" dirty="0">
                <a:solidFill>
                  <a:schemeClr val="tx1"/>
                </a:solidFill>
                <a:effectLst/>
                <a:latin typeface="+mn-lt"/>
                <a:ea typeface="+mn-ea"/>
                <a:cs typeface="+mn-cs"/>
              </a:rPr>
              <a:t>annual sales are still only a very small proportion of the global market</a:t>
            </a:r>
            <a:r>
              <a:rPr lang="en-AU" sz="1200" b="0" u="none" kern="1200" dirty="0">
                <a:solidFill>
                  <a:schemeClr val="tx1"/>
                </a:solidFill>
                <a:effectLst/>
                <a:latin typeface="+mn-lt"/>
                <a:ea typeface="+mn-ea"/>
                <a:cs typeface="+mn-cs"/>
              </a:rPr>
              <a:t> (1%)</a:t>
            </a:r>
            <a:endParaRPr lang="pt-PT" sz="1200" b="0" u="none"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dirty="0"/>
              <a:t>Potential to create a new market for renewable energy and facilitate the integration of higher shares of VRE</a:t>
            </a:r>
            <a:endParaRPr lang="de-DE" sz="1200" dirty="0"/>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5A455F8-C9B9-834C-8057-69D144C4088E}" type="slidenum">
              <a:rPr lang="en-US" smtClean="0"/>
              <a:pPr/>
              <a:t>36</a:t>
            </a:fld>
            <a:endParaRPr lang="en-US"/>
          </a:p>
        </p:txBody>
      </p:sp>
    </p:spTree>
    <p:extLst>
      <p:ext uri="{BB962C8B-B14F-4D97-AF65-F5344CB8AC3E}">
        <p14:creationId xmlns:p14="http://schemas.microsoft.com/office/powerpoint/2010/main" val="24062373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Between 2011 and 2016, primary energy intensity decreased by about 10%, an average annual contraction of 2.1%.</a:t>
            </a:r>
          </a:p>
          <a:p>
            <a:pPr marL="171450" indent="-171450">
              <a:buFontTx/>
              <a:buChar char="-"/>
            </a:pPr>
            <a:r>
              <a:rPr lang="en-US" sz="1200" kern="1200" dirty="0">
                <a:solidFill>
                  <a:schemeClr val="tx1"/>
                </a:solidFill>
                <a:effectLst/>
                <a:latin typeface="+mn-lt"/>
                <a:ea typeface="+mn-ea"/>
                <a:cs typeface="+mn-cs"/>
              </a:rPr>
              <a:t>This greatly moderated the growth in primary energy consumption, which grew by 5.7% over the same period (average annual growth of 1.1%).</a:t>
            </a:r>
          </a:p>
          <a:p>
            <a:pPr marL="171450" indent="-171450">
              <a:buFontTx/>
              <a:buChar char="-"/>
            </a:pPr>
            <a:r>
              <a:rPr lang="en-US" sz="1200" kern="1200" dirty="0">
                <a:solidFill>
                  <a:schemeClr val="tx1"/>
                </a:solidFill>
                <a:effectLst/>
                <a:latin typeface="+mn-lt"/>
                <a:ea typeface="+mn-ea"/>
                <a:cs typeface="+mn-cs"/>
              </a:rPr>
              <a:t>In 2016, global gross domestic product (GDP) grew 3%, whereas energy demand increased only 1.1%</a:t>
            </a:r>
          </a:p>
          <a:p>
            <a:pPr marL="171450" indent="-171450">
              <a:buFontTx/>
              <a:buChar char="-"/>
            </a:pPr>
            <a:endParaRPr lang="en-US" sz="1200" kern="120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5A455F8-C9B9-834C-8057-69D144C4088E}" type="slidenum">
              <a:rPr lang="en-US" smtClean="0"/>
              <a:pPr/>
              <a:t>37</a:t>
            </a:fld>
            <a:endParaRPr lang="en-US"/>
          </a:p>
        </p:txBody>
      </p:sp>
    </p:spTree>
    <p:extLst>
      <p:ext uri="{BB962C8B-B14F-4D97-AF65-F5344CB8AC3E}">
        <p14:creationId xmlns:p14="http://schemas.microsoft.com/office/powerpoint/2010/main" val="31527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At the regional level, annual changes in energy intensities vary widely. </a:t>
            </a:r>
          </a:p>
          <a:p>
            <a:pPr marL="171450" indent="-171450">
              <a:buFontTx/>
              <a:buChar char="-"/>
            </a:pPr>
            <a:r>
              <a:rPr lang="en-US" sz="1200" kern="1200" dirty="0">
                <a:solidFill>
                  <a:schemeClr val="tx1"/>
                </a:solidFill>
                <a:effectLst/>
                <a:latin typeface="+mn-lt"/>
                <a:ea typeface="+mn-ea"/>
                <a:cs typeface="+mn-cs"/>
              </a:rPr>
              <a:t>Asia and Oceania experienced the largest reductions in energy intensity between 2011 and 2016, with average annual declines of 3.3% and 2.5%, respectively.</a:t>
            </a:r>
            <a:r>
              <a:rPr lang="en-US" sz="1200" kern="1200" baseline="0" dirty="0">
                <a:solidFill>
                  <a:schemeClr val="tx1"/>
                </a:solidFill>
                <a:effectLst/>
                <a:latin typeface="+mn-lt"/>
                <a:ea typeface="+mn-ea"/>
                <a:cs typeface="+mn-cs"/>
              </a:rPr>
              <a:t> </a:t>
            </a:r>
          </a:p>
          <a:p>
            <a:pPr marL="171450" indent="-171450">
              <a:buFontTx/>
              <a:buChar char="-"/>
            </a:pPr>
            <a:r>
              <a:rPr lang="en-US" sz="1200" kern="1200" dirty="0">
                <a:solidFill>
                  <a:schemeClr val="tx1"/>
                </a:solidFill>
                <a:effectLst/>
                <a:latin typeface="+mn-lt"/>
                <a:ea typeface="+mn-ea"/>
                <a:cs typeface="+mn-cs"/>
              </a:rPr>
              <a:t>Latin America’s energy intensity remained flat over this period, while the Middle East was the only region that saw an overall increase, albeit ending the period with a decline of 3.1% in 2016.</a:t>
            </a:r>
          </a:p>
          <a:p>
            <a:pPr marL="171450" indent="-171450">
              <a:buFontTx/>
              <a:buChar char="-"/>
            </a:pPr>
            <a:r>
              <a:rPr lang="en-US" sz="1200" kern="1200" dirty="0">
                <a:solidFill>
                  <a:schemeClr val="tx1"/>
                </a:solidFill>
                <a:effectLst/>
                <a:latin typeface="+mn-lt"/>
                <a:ea typeface="+mn-ea"/>
                <a:cs typeface="+mn-cs"/>
              </a:rPr>
              <a:t>At least 25 countries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appear to have reached their peak energy demand and have since maintained lower demand, despite continued economic growth. (Total energy demand across all OECD countries peaked in 2007.)</a:t>
            </a:r>
          </a:p>
          <a:p>
            <a:pPr marL="171450" indent="-171450">
              <a:buFontTx/>
              <a:buChar cha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5A455F8-C9B9-834C-8057-69D144C4088E}" type="slidenum">
              <a:rPr lang="en-US" smtClean="0"/>
              <a:pPr/>
              <a:t>38</a:t>
            </a:fld>
            <a:endParaRPr lang="en-US"/>
          </a:p>
        </p:txBody>
      </p:sp>
    </p:spTree>
    <p:extLst>
      <p:ext uri="{BB962C8B-B14F-4D97-AF65-F5344CB8AC3E}">
        <p14:creationId xmlns:p14="http://schemas.microsoft.com/office/powerpoint/2010/main" val="3352672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The global average energy intensity of industry contracted between 2011 and 2016, at an average annual rate of 2.6%.</a:t>
            </a:r>
          </a:p>
          <a:p>
            <a:pPr marL="171450" indent="-171450">
              <a:buFontTx/>
              <a:buChar char="-"/>
            </a:pPr>
            <a:r>
              <a:rPr lang="en-US" sz="1200" kern="1200" dirty="0">
                <a:solidFill>
                  <a:schemeClr val="tx1"/>
                </a:solidFill>
                <a:effectLst/>
                <a:latin typeface="+mn-lt"/>
                <a:ea typeface="+mn-ea"/>
                <a:cs typeface="+mn-cs"/>
              </a:rPr>
              <a:t>The regions with the most marked decreases in energy intensity were Asia (average annual decline of 4%) and the Commonwealth of Independent States (3.6%).</a:t>
            </a:r>
          </a:p>
          <a:p>
            <a:pPr marL="171450" indent="-171450">
              <a:buFontTx/>
              <a:buChar char="-"/>
            </a:pPr>
            <a:r>
              <a:rPr lang="en-US" sz="1200" kern="1200" dirty="0">
                <a:solidFill>
                  <a:schemeClr val="tx1"/>
                </a:solidFill>
                <a:effectLst/>
                <a:latin typeface="+mn-lt"/>
                <a:ea typeface="+mn-ea"/>
                <a:cs typeface="+mn-cs"/>
              </a:rPr>
              <a:t>Only the Middle East did not show notable improvement in energy intensity for the period.</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5A455F8-C9B9-834C-8057-69D144C4088E}" type="slidenum">
              <a:rPr lang="en-US" smtClean="0"/>
              <a:pPr/>
              <a:t>39</a:t>
            </a:fld>
            <a:endParaRPr lang="en-US"/>
          </a:p>
        </p:txBody>
      </p:sp>
    </p:spTree>
    <p:extLst>
      <p:ext uri="{BB962C8B-B14F-4D97-AF65-F5344CB8AC3E}">
        <p14:creationId xmlns:p14="http://schemas.microsoft.com/office/powerpoint/2010/main" val="4124503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sz="1200" kern="1200" dirty="0">
                <a:solidFill>
                  <a:schemeClr val="tx1"/>
                </a:solidFill>
                <a:effectLst/>
                <a:latin typeface="+mn-lt"/>
                <a:ea typeface="+mn-ea"/>
                <a:cs typeface="+mn-cs"/>
              </a:rPr>
              <a:t>Now lets look at the “Champions” when</a:t>
            </a:r>
            <a:r>
              <a:rPr lang="en-US" sz="1200" kern="1200" baseline="0" dirty="0">
                <a:solidFill>
                  <a:schemeClr val="tx1"/>
                </a:solidFill>
                <a:effectLst/>
                <a:latin typeface="+mn-lt"/>
                <a:ea typeface="+mn-ea"/>
                <a:cs typeface="+mn-cs"/>
              </a:rPr>
              <a:t> it comes to total RE capacity installed. In absolute figures including hydro, this list reads: China, US, Brazil, Germany, and India.</a:t>
            </a:r>
          </a:p>
          <a:p>
            <a:pPr marL="171450" lvl="0" indent="-171450">
              <a:buFontTx/>
              <a:buChar char="-"/>
            </a:pPr>
            <a:r>
              <a:rPr lang="en-US" sz="1200" kern="1200" baseline="0" dirty="0">
                <a:solidFill>
                  <a:schemeClr val="tx1"/>
                </a:solidFill>
                <a:effectLst/>
                <a:latin typeface="+mn-lt"/>
                <a:ea typeface="+mn-ea"/>
                <a:cs typeface="+mn-cs"/>
              </a:rPr>
              <a:t>When looking at total RE capacity per capita (without hydro) the list reads as follows: Iceland, Denmark, Germany/Sweden and Finland – 5 European countries in the pole position.</a:t>
            </a:r>
          </a:p>
          <a:p>
            <a:pPr marL="171450" lvl="0" indent="-171450">
              <a:buFontTx/>
              <a:buChar char="-"/>
            </a:pPr>
            <a:r>
              <a:rPr lang="en-US" sz="1200" kern="1200" baseline="0" dirty="0">
                <a:solidFill>
                  <a:schemeClr val="tx1"/>
                </a:solidFill>
                <a:effectLst/>
                <a:latin typeface="+mn-lt"/>
                <a:ea typeface="+mn-ea"/>
                <a:cs typeface="+mn-cs"/>
              </a:rPr>
              <a:t>Similarly in the heating sector, the list of countries changes entirely when looking at solar water heating collector capacity and per capita, with the 5 leading countries being Barbados, Austria, Cyprus, Israel, and Greece.</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4</a:t>
            </a:fld>
            <a:endParaRPr lang="en-US"/>
          </a:p>
        </p:txBody>
      </p:sp>
    </p:spTree>
    <p:extLst>
      <p:ext uri="{BB962C8B-B14F-4D97-AF65-F5344CB8AC3E}">
        <p14:creationId xmlns:p14="http://schemas.microsoft.com/office/powerpoint/2010/main" val="39411227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47</a:t>
            </a:fld>
            <a:endParaRPr lang="en-US"/>
          </a:p>
        </p:txBody>
      </p:sp>
    </p:spTree>
    <p:extLst>
      <p:ext uri="{BB962C8B-B14F-4D97-AF65-F5344CB8AC3E}">
        <p14:creationId xmlns:p14="http://schemas.microsoft.com/office/powerpoint/2010/main" val="3161220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As of 2016, renewable energy provided an estimated 18.2% of global final energy consumption, down from 19.3% in 2015.</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Of this total share, </a:t>
            </a:r>
            <a:r>
              <a:rPr lang="en-US" b="0" baseline="0" dirty="0"/>
              <a:t>modern renewables (not including traditional biomass) represented 10.4% in 2016, 0.2% more than in 2015</a:t>
            </a:r>
            <a:r>
              <a:rPr lang="en-US" baseline="0" dirty="0"/>
              <a:t>. H</a:t>
            </a:r>
            <a:r>
              <a:rPr lang="en-US" dirty="0"/>
              <a:t>ydropower accounted for an estimated 3.7% of total final energy consumption, other renewable power sources comprised 1.7%, renewable heat energy accounted for approximately 4.1%, and transport biofuels provided about 0.9%.</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baseline="0" dirty="0"/>
              <a:t>T</a:t>
            </a:r>
            <a:r>
              <a:rPr lang="en-US" dirty="0"/>
              <a:t>raditional biomass, used primarily for cooking and heating in remote and rural areas of developing countries, accounted for about 7.8%, -2.4% than in 2015.</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5</a:t>
            </a:fld>
            <a:endParaRPr lang="en-US"/>
          </a:p>
        </p:txBody>
      </p:sp>
    </p:spTree>
    <p:extLst>
      <p:ext uri="{BB962C8B-B14F-4D97-AF65-F5344CB8AC3E}">
        <p14:creationId xmlns:p14="http://schemas.microsoft.com/office/powerpoint/2010/main" val="4173087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GB" sz="1200" kern="1200" dirty="0">
                <a:solidFill>
                  <a:schemeClr val="tx1"/>
                </a:solidFill>
                <a:effectLst/>
                <a:latin typeface="+mn-lt"/>
                <a:ea typeface="+mn-ea"/>
                <a:cs typeface="+mn-cs"/>
              </a:rPr>
              <a:t>Despite these developments, renewables and the broader energy sector face several challenges,</a:t>
            </a:r>
            <a:r>
              <a:rPr lang="en-GB" sz="1200" kern="1200" baseline="0" dirty="0">
                <a:solidFill>
                  <a:schemeClr val="tx1"/>
                </a:solidFill>
                <a:effectLst/>
                <a:latin typeface="+mn-lt"/>
                <a:ea typeface="+mn-ea"/>
                <a:cs typeface="+mn-cs"/>
              </a:rPr>
              <a:t> such as uneven growth across sectors.</a:t>
            </a:r>
            <a:endParaRPr lang="en-GB" sz="1200" kern="1200" dirty="0">
              <a:solidFill>
                <a:schemeClr val="tx1"/>
              </a:solidFill>
              <a:effectLst/>
              <a:latin typeface="+mn-lt"/>
              <a:ea typeface="+mn-ea"/>
              <a:cs typeface="+mn-cs"/>
            </a:endParaRPr>
          </a:p>
          <a:p>
            <a:pPr marL="171450" indent="-171450">
              <a:buFontTx/>
              <a:buChar char="-"/>
            </a:pPr>
            <a:r>
              <a:rPr lang="en-GB" sz="1200" kern="1200" dirty="0">
                <a:solidFill>
                  <a:schemeClr val="tx1"/>
                </a:solidFill>
                <a:effectLst/>
                <a:latin typeface="+mn-lt"/>
                <a:ea typeface="+mn-ea"/>
                <a:cs typeface="+mn-cs"/>
              </a:rPr>
              <a:t>Progress in the renewable heating and cooling and transport sectors continues to be relatively slow when compared t</a:t>
            </a:r>
            <a:r>
              <a:rPr lang="en-GB" sz="1200" kern="1200" baseline="0" dirty="0">
                <a:solidFill>
                  <a:schemeClr val="tx1"/>
                </a:solidFill>
                <a:effectLst/>
                <a:latin typeface="+mn-lt"/>
                <a:ea typeface="+mn-ea"/>
                <a:cs typeface="+mn-cs"/>
              </a:rPr>
              <a:t>o the power sector,</a:t>
            </a:r>
            <a:r>
              <a:rPr lang="en-GB" sz="1200" kern="1200" dirty="0">
                <a:solidFill>
                  <a:schemeClr val="tx1"/>
                </a:solidFill>
                <a:effectLst/>
                <a:latin typeface="+mn-lt"/>
                <a:ea typeface="+mn-ea"/>
                <a:cs typeface="+mn-cs"/>
              </a:rPr>
              <a:t> despite the number of initiatives that exist to boost the role of renewables and the electrification of heating and transport.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However,</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he lack of advancement and attention to</a:t>
            </a:r>
            <a:r>
              <a:rPr lang="en-GB" sz="1200" kern="1200" baseline="0" dirty="0">
                <a:solidFill>
                  <a:schemeClr val="tx1"/>
                </a:solidFill>
                <a:effectLst/>
                <a:latin typeface="+mn-lt"/>
                <a:ea typeface="+mn-ea"/>
                <a:cs typeface="+mn-cs"/>
              </a:rPr>
              <a:t> these </a:t>
            </a:r>
            <a:r>
              <a:rPr lang="en-GB" sz="1200" kern="1200" dirty="0">
                <a:solidFill>
                  <a:schemeClr val="tx1"/>
                </a:solidFill>
                <a:effectLst/>
                <a:latin typeface="+mn-lt"/>
                <a:ea typeface="+mn-ea"/>
                <a:cs typeface="+mn-cs"/>
              </a:rPr>
              <a:t>sectors does not reflect relative importance: as of 2015, heating and cooling accounted for 48% of TFEC, followed by transport (32%) and electricity consumption (20%).</a:t>
            </a:r>
            <a:r>
              <a:rPr lang="en-US" dirty="0">
                <a:effectLst/>
              </a:rPr>
              <a:t>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Heat consumption remains heavily fossil fuel-based, with only 10.3% of the heat used worldwide produced from modern renewables and renewable electricity in 2015. </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largest share of renewable heating is associated with the traditional use of biomass which accounts for 16.4% of global heat demand.</a:t>
            </a:r>
            <a:r>
              <a:rPr lang="en-US" dirty="0">
                <a:effectLst/>
              </a:rPr>
              <a:t> </a:t>
            </a:r>
          </a:p>
          <a:p>
            <a:pPr marL="171450" indent="-171450">
              <a:buFontTx/>
              <a:buChar char="-"/>
            </a:pPr>
            <a:r>
              <a:rPr lang="en-GB" sz="1200" kern="1200" dirty="0">
                <a:solidFill>
                  <a:schemeClr val="tx1"/>
                </a:solidFill>
                <a:effectLst/>
                <a:latin typeface="+mn-lt"/>
                <a:ea typeface="+mn-ea"/>
                <a:cs typeface="+mn-cs"/>
              </a:rPr>
              <a:t>As</a:t>
            </a:r>
            <a:r>
              <a:rPr lang="en-GB" sz="1200" kern="1200" baseline="0" dirty="0">
                <a:solidFill>
                  <a:schemeClr val="tx1"/>
                </a:solidFill>
                <a:effectLst/>
                <a:latin typeface="+mn-lt"/>
                <a:ea typeface="+mn-ea"/>
                <a:cs typeface="+mn-cs"/>
              </a:rPr>
              <a:t> for transport, t</a:t>
            </a:r>
            <a:r>
              <a:rPr lang="en-GB" sz="1200" kern="1200" dirty="0">
                <a:solidFill>
                  <a:schemeClr val="tx1"/>
                </a:solidFill>
                <a:effectLst/>
                <a:latin typeface="+mn-lt"/>
                <a:ea typeface="+mn-ea"/>
                <a:cs typeface="+mn-cs"/>
              </a:rPr>
              <a:t>he vast majority of global energy needs within the sector are still met by oil, with small proportions met by biofuels (2.8%) and electricity (1.3%, of which 0.3% is</a:t>
            </a:r>
            <a:r>
              <a:rPr lang="en-GB" sz="1200" kern="1200" baseline="0" dirty="0">
                <a:solidFill>
                  <a:schemeClr val="tx1"/>
                </a:solidFill>
                <a:effectLst/>
                <a:latin typeface="+mn-lt"/>
                <a:ea typeface="+mn-ea"/>
                <a:cs typeface="+mn-cs"/>
              </a:rPr>
              <a:t> renewable</a:t>
            </a:r>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5A455F8-C9B9-834C-8057-69D144C4088E}" type="slidenum">
              <a:rPr lang="en-US" smtClean="0"/>
              <a:pPr/>
              <a:t>6</a:t>
            </a:fld>
            <a:endParaRPr lang="en-US"/>
          </a:p>
        </p:txBody>
      </p:sp>
    </p:spTree>
    <p:extLst>
      <p:ext uri="{BB962C8B-B14F-4D97-AF65-F5344CB8AC3E}">
        <p14:creationId xmlns:p14="http://schemas.microsoft.com/office/powerpoint/2010/main" val="1346842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GB" sz="1200" kern="1200" dirty="0">
                <a:solidFill>
                  <a:schemeClr val="tx1"/>
                </a:solidFill>
                <a:effectLst/>
                <a:latin typeface="+mn-lt"/>
                <a:ea typeface="+mn-ea"/>
                <a:cs typeface="+mn-cs"/>
              </a:rPr>
              <a:t>Renewable power generating capacity saw its largest annual increase ever in 2017, with an estimated 178 GW installed worldwide, raising total capacity by almost 9% over 2016.</a:t>
            </a:r>
            <a:r>
              <a:rPr lang="en-US" sz="1200" kern="1200" dirty="0">
                <a:solidFill>
                  <a:schemeClr val="tx1"/>
                </a:solidFill>
                <a:effectLst/>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Solar PV led the way, </a:t>
            </a:r>
            <a:r>
              <a:rPr lang="en-GB" sz="1200" kern="1200" dirty="0">
                <a:solidFill>
                  <a:schemeClr val="tx1"/>
                </a:solidFill>
                <a:effectLst/>
                <a:latin typeface="+mn-lt"/>
                <a:ea typeface="+mn-ea"/>
                <a:cs typeface="+mn-cs"/>
              </a:rPr>
              <a:t>nearly double those of wind power (in second place), and adding more net capacity than coal, natural gas and nuclear power combined in 2017.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Total renewable power capacity more than doubled in the decade 2007-2017, and the capacity of non-hydropower renewables increased more than six-fold.</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5A455F8-C9B9-834C-8057-69D144C4088E}" type="slidenum">
              <a:rPr lang="en-US" smtClean="0"/>
              <a:pPr/>
              <a:t>7</a:t>
            </a:fld>
            <a:endParaRPr lang="en-US"/>
          </a:p>
        </p:txBody>
      </p:sp>
    </p:spTree>
    <p:extLst>
      <p:ext uri="{BB962C8B-B14F-4D97-AF65-F5344CB8AC3E}">
        <p14:creationId xmlns:p14="http://schemas.microsoft.com/office/powerpoint/2010/main" val="2927525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 </a:t>
            </a:r>
            <a:r>
              <a:rPr lang="en-US" dirty="0"/>
              <a:t>Taken</a:t>
            </a:r>
            <a:r>
              <a:rPr lang="en-US" baseline="0" dirty="0"/>
              <a:t> together, renewables accounted for an e</a:t>
            </a:r>
            <a:r>
              <a:rPr lang="en-US" b="0" baseline="0" dirty="0"/>
              <a:t>stimated 70% of </a:t>
            </a:r>
            <a:r>
              <a:rPr lang="en-US" b="0" u="none" baseline="0" dirty="0"/>
              <a:t>net additions to global power generation capacity </a:t>
            </a:r>
            <a:r>
              <a:rPr lang="en-US" b="0" baseline="0" dirty="0"/>
              <a:t>in 2017. </a:t>
            </a:r>
            <a:r>
              <a:rPr lang="en-US" b="0" dirty="0"/>
              <a:t>And</a:t>
            </a:r>
            <a:r>
              <a:rPr lang="en-US" b="0" baseline="0" dirty="0"/>
              <a:t> provided 26% of global electricity demand.</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 It is safe to say that the g</a:t>
            </a:r>
            <a:r>
              <a:rPr lang="en-US" sz="1200" b="0" i="0" u="none" strike="noStrike" kern="1200" baseline="0" dirty="0" err="1">
                <a:solidFill>
                  <a:schemeClr val="tx1"/>
                </a:solidFill>
                <a:latin typeface="+mn-lt"/>
                <a:ea typeface="+mn-ea"/>
                <a:cs typeface="+mn-cs"/>
              </a:rPr>
              <a:t>lobal</a:t>
            </a:r>
            <a:r>
              <a:rPr lang="en-US" sz="1200" b="0" i="0" u="none" strike="noStrike" kern="1200" baseline="0" dirty="0">
                <a:solidFill>
                  <a:schemeClr val="tx1"/>
                </a:solidFill>
                <a:latin typeface="+mn-lt"/>
                <a:ea typeface="+mn-ea"/>
                <a:cs typeface="+mn-cs"/>
              </a:rPr>
              <a:t> energy transition is well underway in the power sector which shows that it is possible</a:t>
            </a:r>
            <a:endParaRPr lang="en-US"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Again, much of this progress is due to falling costs of solar PV and wind,</a:t>
            </a:r>
            <a:r>
              <a:rPr lang="en-US" baseline="0" dirty="0"/>
              <a:t> made possible by </a:t>
            </a:r>
            <a:r>
              <a:rPr lang="en-US" dirty="0"/>
              <a:t>technological innovations, changes in markets,</a:t>
            </a:r>
            <a:r>
              <a:rPr lang="en-US" baseline="0" dirty="0"/>
              <a:t> effective policies and new business models. </a:t>
            </a:r>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8</a:t>
            </a:fld>
            <a:endParaRPr lang="en-US"/>
          </a:p>
        </p:txBody>
      </p:sp>
    </p:spTree>
    <p:extLst>
      <p:ext uri="{BB962C8B-B14F-4D97-AF65-F5344CB8AC3E}">
        <p14:creationId xmlns:p14="http://schemas.microsoft.com/office/powerpoint/2010/main" val="3828357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sz="1200" kern="120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he top country for total installed renewable power capacity at the end of 2017 was China, followed distantly by the United States, Brazil, Germany and India, which moved ahead of Canada. </a:t>
            </a:r>
          </a:p>
          <a:p>
            <a:pPr marL="171450" indent="-171450">
              <a:buFontTx/>
              <a:buChar char="-"/>
            </a:pPr>
            <a:r>
              <a:rPr lang="en-GB" sz="1200" kern="1200" dirty="0">
                <a:solidFill>
                  <a:schemeClr val="tx1"/>
                </a:solidFill>
                <a:effectLst/>
                <a:latin typeface="+mn-lt"/>
                <a:ea typeface="+mn-ea"/>
                <a:cs typeface="+mn-cs"/>
              </a:rPr>
              <a:t>China alone was home to nearly 30% of the world’s renewable power capacity – totalling approximately 647 GW, including about 313 GW of hydropower.   </a:t>
            </a:r>
            <a:endParaRPr lang="en-US" sz="1200" kern="1200" dirty="0">
              <a:solidFill>
                <a:schemeClr val="tx1"/>
              </a:solidFill>
              <a:effectLst/>
              <a:latin typeface="+mn-lt"/>
              <a:ea typeface="+mn-ea"/>
              <a:cs typeface="+mn-cs"/>
            </a:endParaRPr>
          </a:p>
          <a:p>
            <a:pPr marL="171450" indent="-171450">
              <a:buFontTx/>
              <a:buChar char="-"/>
            </a:pPr>
            <a:r>
              <a:rPr lang="en-GB" sz="1200" kern="1200" dirty="0">
                <a:solidFill>
                  <a:schemeClr val="tx1"/>
                </a:solidFill>
                <a:effectLst/>
                <a:latin typeface="+mn-lt"/>
                <a:ea typeface="+mn-ea"/>
                <a:cs typeface="+mn-cs"/>
              </a:rPr>
              <a:t>Considering only non-hydropower capacity, the top countries were China, the United States and Germany, followed by India, Japan and the United Kingdom. The world’s top countries for non-hydro renewable power capacity per inhabitant were Iceland (more than 2.1 kilowatts (kW) per inhabitant), Denmark (nearly 1.6 kW), Germany and Sweden (both approaching 1.3 kW).</a:t>
            </a:r>
            <a:r>
              <a:rPr lang="en-US" dirty="0">
                <a:effectLst/>
              </a:rPr>
              <a:t> </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9</a:t>
            </a:fld>
            <a:endParaRPr lang="en-US"/>
          </a:p>
        </p:txBody>
      </p:sp>
    </p:spTree>
    <p:extLst>
      <p:ext uri="{BB962C8B-B14F-4D97-AF65-F5344CB8AC3E}">
        <p14:creationId xmlns:p14="http://schemas.microsoft.com/office/powerpoint/2010/main" val="4063522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52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AU"/>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97FC89B0-B334-4BE6-9471-95DBA16FC1F0}" type="datetimeFigureOut">
              <a:rPr lang="en-AU" smtClean="0"/>
              <a:t>31/07/2018</a:t>
            </a:fld>
            <a:endParaRPr lang="en-AU"/>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AU"/>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907EBB84-EE1C-43B5-BFDB-068EEE51B5E0}" type="slidenum">
              <a:rPr lang="en-AU" smtClean="0"/>
              <a:t>‹#›</a:t>
            </a:fld>
            <a:endParaRPr lang="en-AU"/>
          </a:p>
        </p:txBody>
      </p:sp>
    </p:spTree>
    <p:extLst>
      <p:ext uri="{BB962C8B-B14F-4D97-AF65-F5344CB8AC3E}">
        <p14:creationId xmlns:p14="http://schemas.microsoft.com/office/powerpoint/2010/main" val="232133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06924"/>
          </a:xfrm>
        </p:spPr>
        <p:txBody>
          <a:bodyPr anchor="t">
            <a:normAutofit/>
          </a:bodyPr>
          <a:lstStyle>
            <a:lvl1pPr algn="ctr">
              <a:defRPr sz="1800" b="1" cap="all">
                <a:solidFill>
                  <a:schemeClr val="bg1"/>
                </a:solidFill>
              </a:defRPr>
            </a:lvl1pPr>
          </a:lstStyle>
          <a:p>
            <a:r>
              <a:rPr lang="de-DE"/>
              <a:t>Mastertitelformat bearbeiten</a:t>
            </a:r>
          </a:p>
        </p:txBody>
      </p:sp>
      <p:sp>
        <p:nvSpPr>
          <p:cNvPr id="3" name="Inhaltsplatzhalter 2"/>
          <p:cNvSpPr>
            <a:spLocks noGrp="1"/>
          </p:cNvSpPr>
          <p:nvPr>
            <p:ph idx="1"/>
          </p:nvPr>
        </p:nvSpPr>
        <p:spPr>
          <a:xfrm>
            <a:off x="457200" y="1107212"/>
            <a:ext cx="8229600" cy="5018951"/>
          </a:xfrm>
        </p:spPr>
        <p:txBody>
          <a:bodyPr>
            <a:normAutofit/>
          </a:bodyPr>
          <a:lstStyle>
            <a:lvl1pPr marL="179388" indent="-179388">
              <a:defRPr sz="1600">
                <a:solidFill>
                  <a:schemeClr val="bg1"/>
                </a:solidFill>
              </a:defRPr>
            </a:lvl1pPr>
            <a:lvl2pPr marL="358775" indent="-179388">
              <a:buFontTx/>
              <a:buNone/>
              <a:defRPr sz="1600">
                <a:solidFill>
                  <a:schemeClr val="bg1"/>
                </a:solidFill>
              </a:defRPr>
            </a:lvl2pPr>
            <a:lvl3pPr marL="358775" indent="-179388">
              <a:defRPr sz="1600">
                <a:solidFill>
                  <a:schemeClr val="bg1"/>
                </a:solidFill>
              </a:defRPr>
            </a:lvl3pPr>
            <a:lvl4pPr marL="628650" indent="-266700">
              <a:buFontTx/>
              <a:buNone/>
              <a:defRPr sz="1600">
                <a:solidFill>
                  <a:schemeClr val="bg1"/>
                </a:solidFill>
              </a:defRPr>
            </a:lvl4pPr>
            <a:lvl5pPr marL="628650" indent="-266700">
              <a:defRPr sz="16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3" name="Bild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22175"/>
            <a:ext cx="9143998" cy="1335825"/>
          </a:xfrm>
          <a:prstGeom prst="rect">
            <a:avLst/>
          </a:prstGeom>
        </p:spPr>
      </p:pic>
      <p:sp>
        <p:nvSpPr>
          <p:cNvPr id="7" name="Titel 1"/>
          <p:cNvSpPr>
            <a:spLocks noGrp="1"/>
          </p:cNvSpPr>
          <p:nvPr>
            <p:ph type="title"/>
          </p:nvPr>
        </p:nvSpPr>
        <p:spPr>
          <a:xfrm>
            <a:off x="515461" y="245660"/>
            <a:ext cx="7913687" cy="748603"/>
          </a:xfrm>
          <a:prstGeom prst="rect">
            <a:avLst/>
          </a:prstGeom>
        </p:spPr>
        <p:txBody>
          <a:bodyPr/>
          <a:lstStyle>
            <a:lvl1pPr algn="l" fontAlgn="ctr">
              <a:defRPr sz="2800" baseline="0"/>
            </a:lvl1pPr>
          </a:lstStyle>
          <a:p>
            <a:r>
              <a:rPr lang="de-DE" dirty="0"/>
              <a:t>Mastertitelformat bearbeiten</a:t>
            </a:r>
          </a:p>
        </p:txBody>
      </p:sp>
      <p:cxnSp>
        <p:nvCxnSpPr>
          <p:cNvPr id="4" name="Gerade Verbindung 3"/>
          <p:cNvCxnSpPr/>
          <p:nvPr userDrawn="1"/>
        </p:nvCxnSpPr>
        <p:spPr>
          <a:xfrm>
            <a:off x="0" y="917570"/>
            <a:ext cx="9144000" cy="0"/>
          </a:xfrm>
          <a:prstGeom prst="line">
            <a:avLst/>
          </a:prstGeom>
          <a:ln>
            <a:solidFill>
              <a:srgbClr val="E6E7EC"/>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10" name="Rechteck 9"/>
          <p:cNvSpPr/>
          <p:nvPr userDrawn="1"/>
        </p:nvSpPr>
        <p:spPr>
          <a:xfrm>
            <a:off x="0" y="994262"/>
            <a:ext cx="8807450" cy="5228738"/>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echteck 14"/>
          <p:cNvSpPr/>
          <p:nvPr userDrawn="1"/>
        </p:nvSpPr>
        <p:spPr>
          <a:xfrm>
            <a:off x="4268788" y="1447800"/>
            <a:ext cx="4111625" cy="4775200"/>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Textplatzhalter 12"/>
          <p:cNvSpPr>
            <a:spLocks noGrp="1"/>
          </p:cNvSpPr>
          <p:nvPr>
            <p:ph type="body" sz="quarter" idx="10"/>
          </p:nvPr>
        </p:nvSpPr>
        <p:spPr>
          <a:xfrm>
            <a:off x="601663" y="1447801"/>
            <a:ext cx="3336688" cy="4155956"/>
          </a:xfrm>
          <a:prstGeom prst="rect">
            <a:avLst/>
          </a:prstGeom>
        </p:spPr>
        <p:txBody>
          <a:bodyPr vert="horz" lIns="0"/>
          <a:lstStyle>
            <a:lvl1pPr>
              <a:buClr>
                <a:srgbClr val="0077AE"/>
              </a:buClr>
              <a:buSzPct val="100000"/>
              <a:buFont typeface="Lucida Grande"/>
              <a:buChar char="➜"/>
              <a:defRPr sz="1800" b="1"/>
            </a:lvl1pPr>
            <a:lvl2pPr marL="534988" indent="-177800">
              <a:buClr>
                <a:schemeClr val="tx1"/>
              </a:buClr>
              <a:buFont typeface="Arial"/>
              <a:buChar char="•"/>
              <a:defRPr sz="1600" b="0" i="0">
                <a:solidFill>
                  <a:srgbClr val="000000"/>
                </a:solidFill>
                <a:latin typeface="+mn-lt"/>
              </a:defRPr>
            </a:lvl2pPr>
            <a:lvl3pPr marL="720725" indent="-185738">
              <a:buClr>
                <a:schemeClr val="tx1"/>
              </a:buClr>
              <a:buFont typeface="Lucida Grande"/>
              <a:buChar char="-"/>
              <a:defRPr sz="1600" b="0" i="0">
                <a:solidFill>
                  <a:srgbClr val="000000"/>
                </a:solidFill>
                <a:latin typeface="+mn-lt"/>
              </a:defRPr>
            </a:lvl3pPr>
            <a:lvl4pPr>
              <a:buClr>
                <a:srgbClr val="0077AE"/>
              </a:buClr>
              <a:buFont typeface="Lucida Grande"/>
              <a:buChar char="➜"/>
              <a:defRPr sz="1600" b="0" i="0">
                <a:solidFill>
                  <a:srgbClr val="000000"/>
                </a:solidFill>
                <a:latin typeface="+mn-lt"/>
              </a:defRPr>
            </a:lvl4pPr>
            <a:lvl5pPr>
              <a:buClr>
                <a:srgbClr val="0077AE"/>
              </a:buClr>
              <a:buFont typeface="Lucida Grande"/>
              <a:buChar char="➜"/>
              <a:defRPr sz="1600" b="0" i="0">
                <a:solidFill>
                  <a:srgbClr val="000000"/>
                </a:solidFill>
                <a:latin typeface="+mn-lt"/>
              </a:defRPr>
            </a:lvl5pPr>
          </a:lstStyle>
          <a:p>
            <a:pPr lvl="0"/>
            <a:r>
              <a:rPr lang="de-DE"/>
              <a:t>Mastertextformat bearbeiten</a:t>
            </a:r>
          </a:p>
          <a:p>
            <a:pPr lvl="1"/>
            <a:r>
              <a:rPr lang="de-DE" dirty="0"/>
              <a:t>Zweite Ebene</a:t>
            </a:r>
          </a:p>
          <a:p>
            <a:pPr lvl="2"/>
            <a:r>
              <a:rPr lang="de-DE" dirty="0"/>
              <a:t>Dritte Ebene</a:t>
            </a:r>
          </a:p>
        </p:txBody>
      </p:sp>
      <p:sp>
        <p:nvSpPr>
          <p:cNvPr id="17" name="Textplatzhalter 12"/>
          <p:cNvSpPr>
            <a:spLocks noGrp="1"/>
          </p:cNvSpPr>
          <p:nvPr>
            <p:ph type="body" sz="quarter" idx="11"/>
          </p:nvPr>
        </p:nvSpPr>
        <p:spPr>
          <a:xfrm>
            <a:off x="4318000" y="1447801"/>
            <a:ext cx="4197349" cy="4155956"/>
          </a:xfrm>
          <a:prstGeom prst="rect">
            <a:avLst/>
          </a:prstGeom>
        </p:spPr>
        <p:txBody>
          <a:bodyPr vert="horz" lIns="0"/>
          <a:lstStyle>
            <a:lvl1pPr>
              <a:buClr>
                <a:srgbClr val="0077AE"/>
              </a:buClr>
              <a:buSzPct val="100000"/>
              <a:buFont typeface="Lucida Grande"/>
              <a:buChar char="➜"/>
              <a:defRPr sz="1800" b="1"/>
            </a:lvl1pPr>
            <a:lvl2pPr marL="534988" indent="-177800">
              <a:buClr>
                <a:schemeClr val="tx1"/>
              </a:buClr>
              <a:buFont typeface="Arial"/>
              <a:buChar char="•"/>
              <a:defRPr sz="1600" b="0" i="0">
                <a:solidFill>
                  <a:srgbClr val="000000"/>
                </a:solidFill>
                <a:latin typeface="+mn-lt"/>
              </a:defRPr>
            </a:lvl2pPr>
            <a:lvl3pPr marL="720725" indent="-185738">
              <a:buClr>
                <a:schemeClr val="tx1"/>
              </a:buClr>
              <a:buFont typeface="Lucida Grande"/>
              <a:buChar char="-"/>
              <a:defRPr sz="1600" b="0" i="0">
                <a:solidFill>
                  <a:srgbClr val="000000"/>
                </a:solidFill>
                <a:latin typeface="+mn-lt"/>
              </a:defRPr>
            </a:lvl3pPr>
            <a:lvl4pPr>
              <a:buClr>
                <a:srgbClr val="0077AE"/>
              </a:buClr>
              <a:buFont typeface="Lucida Grande"/>
              <a:buChar char="➜"/>
              <a:defRPr sz="1600" b="0" i="0">
                <a:solidFill>
                  <a:srgbClr val="000000"/>
                </a:solidFill>
                <a:latin typeface="+mn-lt"/>
              </a:defRPr>
            </a:lvl4pPr>
            <a:lvl5pPr>
              <a:buClr>
                <a:srgbClr val="0077AE"/>
              </a:buClr>
              <a:buFont typeface="Lucida Grande"/>
              <a:buChar char="➜"/>
              <a:defRPr sz="1600" b="0" i="0">
                <a:solidFill>
                  <a:srgbClr val="000000"/>
                </a:solidFill>
                <a:latin typeface="+mn-lt"/>
              </a:defRPr>
            </a:lvl5pPr>
          </a:lstStyle>
          <a:p>
            <a:pPr lvl="0"/>
            <a:r>
              <a:rPr lang="de-DE"/>
              <a:t>Mastertextformat bearbeiten</a:t>
            </a:r>
          </a:p>
          <a:p>
            <a:pPr lvl="1"/>
            <a:r>
              <a:rPr lang="de-DE" dirty="0"/>
              <a:t>Zweite Ebene</a:t>
            </a:r>
          </a:p>
          <a:p>
            <a:pPr lvl="2"/>
            <a:r>
              <a:rPr lang="de-DE" dirty="0"/>
              <a:t>Dritte Ebene</a:t>
            </a:r>
          </a:p>
        </p:txBody>
      </p:sp>
      <p:sp>
        <p:nvSpPr>
          <p:cNvPr id="18" name="Titel 1"/>
          <p:cNvSpPr>
            <a:spLocks noGrp="1"/>
          </p:cNvSpPr>
          <p:nvPr>
            <p:ph type="title"/>
          </p:nvPr>
        </p:nvSpPr>
        <p:spPr>
          <a:xfrm>
            <a:off x="515461" y="245660"/>
            <a:ext cx="7913687" cy="748603"/>
          </a:xfrm>
          <a:prstGeom prst="rect">
            <a:avLst/>
          </a:prstGeom>
        </p:spPr>
        <p:txBody>
          <a:bodyPr/>
          <a:lstStyle>
            <a:lvl1pPr algn="l" fontAlgn="ctr">
              <a:defRPr sz="2800" baseline="0"/>
            </a:lvl1pPr>
          </a:lstStyle>
          <a:p>
            <a:r>
              <a:rPr lang="de-DE" dirty="0"/>
              <a:t>Mastertitelformat bearbeiten</a:t>
            </a:r>
          </a:p>
        </p:txBody>
      </p:sp>
      <p:pic>
        <p:nvPicPr>
          <p:cNvPr id="9" name="Bild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22175"/>
            <a:ext cx="9143998" cy="133582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s (60:40)">
    <p:spTree>
      <p:nvGrpSpPr>
        <p:cNvPr id="1" name=""/>
        <p:cNvGrpSpPr/>
        <p:nvPr/>
      </p:nvGrpSpPr>
      <p:grpSpPr>
        <a:xfrm>
          <a:off x="0" y="0"/>
          <a:ext cx="0" cy="0"/>
          <a:chOff x="0" y="0"/>
          <a:chExt cx="0" cy="0"/>
        </a:xfrm>
      </p:grpSpPr>
      <p:sp>
        <p:nvSpPr>
          <p:cNvPr id="10" name="Rechteck 9"/>
          <p:cNvSpPr/>
          <p:nvPr userDrawn="1"/>
        </p:nvSpPr>
        <p:spPr>
          <a:xfrm>
            <a:off x="0" y="994262"/>
            <a:ext cx="3750420" cy="5228738"/>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Bildplatzhalter 16"/>
          <p:cNvSpPr>
            <a:spLocks noGrp="1"/>
          </p:cNvSpPr>
          <p:nvPr>
            <p:ph type="pic" sz="quarter" idx="10"/>
          </p:nvPr>
        </p:nvSpPr>
        <p:spPr>
          <a:xfrm>
            <a:off x="4665306" y="994263"/>
            <a:ext cx="4142144" cy="4191263"/>
          </a:xfrm>
          <a:prstGeom prst="rect">
            <a:avLst/>
          </a:prstGeom>
          <a:noFill/>
        </p:spPr>
        <p:txBody>
          <a:bodyPr vert="horz" anchor="ctr"/>
          <a:lstStyle>
            <a:lvl1pPr algn="ctr">
              <a:buFontTx/>
              <a:buNone/>
              <a:defRPr sz="2000"/>
            </a:lvl1pPr>
          </a:lstStyle>
          <a:p>
            <a:endParaRPr lang="de-DE"/>
          </a:p>
        </p:txBody>
      </p:sp>
      <p:sp>
        <p:nvSpPr>
          <p:cNvPr id="16" name="Textplatzhalter 12"/>
          <p:cNvSpPr>
            <a:spLocks noGrp="1"/>
          </p:cNvSpPr>
          <p:nvPr>
            <p:ph type="body" sz="quarter" idx="12"/>
          </p:nvPr>
        </p:nvSpPr>
        <p:spPr>
          <a:xfrm>
            <a:off x="4665306" y="5365102"/>
            <a:ext cx="3900845" cy="665870"/>
          </a:xfrm>
          <a:prstGeom prst="rect">
            <a:avLst/>
          </a:prstGeom>
        </p:spPr>
        <p:txBody>
          <a:bodyPr vert="horz" lIns="0"/>
          <a:lstStyle>
            <a:lvl1pPr marL="0" indent="0">
              <a:buClr>
                <a:srgbClr val="0077AE"/>
              </a:buClr>
              <a:buSzPct val="100000"/>
              <a:buFontTx/>
              <a:buNone/>
              <a:defRPr sz="1200" b="0" i="1" baseline="0"/>
            </a:lvl1pPr>
            <a:lvl2pPr marL="534988" indent="-177800">
              <a:buClr>
                <a:schemeClr val="tx1"/>
              </a:buClr>
              <a:buFont typeface="Arial"/>
              <a:buChar char="•"/>
              <a:defRPr sz="1600" b="0" i="0">
                <a:solidFill>
                  <a:srgbClr val="000000"/>
                </a:solidFill>
                <a:latin typeface="+mn-lt"/>
              </a:defRPr>
            </a:lvl2pPr>
            <a:lvl3pPr marL="720725" indent="-185738">
              <a:buClr>
                <a:schemeClr val="tx1"/>
              </a:buClr>
              <a:buFont typeface="Lucida Grande"/>
              <a:buChar char="-"/>
              <a:defRPr sz="1600" b="0" i="0">
                <a:solidFill>
                  <a:srgbClr val="000000"/>
                </a:solidFill>
                <a:latin typeface="+mn-lt"/>
              </a:defRPr>
            </a:lvl3pPr>
            <a:lvl4pPr>
              <a:buClr>
                <a:srgbClr val="0077AE"/>
              </a:buClr>
              <a:buFont typeface="Lucida Grande"/>
              <a:buChar char="➜"/>
              <a:defRPr sz="1600" b="0" i="0">
                <a:solidFill>
                  <a:srgbClr val="000000"/>
                </a:solidFill>
                <a:latin typeface="+mn-lt"/>
              </a:defRPr>
            </a:lvl4pPr>
            <a:lvl5pPr>
              <a:buClr>
                <a:srgbClr val="0077AE"/>
              </a:buClr>
              <a:buFont typeface="Lucida Grande"/>
              <a:buChar char="➜"/>
              <a:defRPr sz="1600" b="0" i="0">
                <a:solidFill>
                  <a:srgbClr val="000000"/>
                </a:solidFill>
                <a:latin typeface="+mn-lt"/>
              </a:defRPr>
            </a:lvl5pPr>
          </a:lstStyle>
          <a:p>
            <a:pPr lvl="0"/>
            <a:r>
              <a:rPr lang="de-DE" dirty="0"/>
              <a:t>Mastertextformat bearbeiten</a:t>
            </a:r>
          </a:p>
        </p:txBody>
      </p:sp>
      <p:sp>
        <p:nvSpPr>
          <p:cNvPr id="18" name="Textplatzhalter 12"/>
          <p:cNvSpPr>
            <a:spLocks noGrp="1"/>
          </p:cNvSpPr>
          <p:nvPr>
            <p:ph type="body" sz="quarter" idx="13"/>
          </p:nvPr>
        </p:nvSpPr>
        <p:spPr>
          <a:xfrm>
            <a:off x="515461" y="1447801"/>
            <a:ext cx="3336688" cy="4155956"/>
          </a:xfrm>
          <a:prstGeom prst="rect">
            <a:avLst/>
          </a:prstGeom>
        </p:spPr>
        <p:txBody>
          <a:bodyPr vert="horz" lIns="0"/>
          <a:lstStyle>
            <a:lvl1pPr>
              <a:buClr>
                <a:srgbClr val="0077AE"/>
              </a:buClr>
              <a:buSzPct val="100000"/>
              <a:buFont typeface="Lucida Grande"/>
              <a:buChar char="➜"/>
              <a:defRPr sz="1800" b="1"/>
            </a:lvl1pPr>
            <a:lvl2pPr marL="534988" indent="-177800">
              <a:buClr>
                <a:schemeClr val="tx1"/>
              </a:buClr>
              <a:buFont typeface="Arial"/>
              <a:buChar char="•"/>
              <a:defRPr sz="1600" b="0" i="0">
                <a:solidFill>
                  <a:srgbClr val="000000"/>
                </a:solidFill>
                <a:latin typeface="+mn-lt"/>
              </a:defRPr>
            </a:lvl2pPr>
            <a:lvl3pPr marL="720725" indent="-185738">
              <a:buClr>
                <a:schemeClr val="tx1"/>
              </a:buClr>
              <a:buFont typeface="Lucida Grande"/>
              <a:buChar char="-"/>
              <a:defRPr sz="1600" b="0" i="0">
                <a:solidFill>
                  <a:srgbClr val="000000"/>
                </a:solidFill>
                <a:latin typeface="+mn-lt"/>
              </a:defRPr>
            </a:lvl3pPr>
            <a:lvl4pPr>
              <a:buClr>
                <a:srgbClr val="0077AE"/>
              </a:buClr>
              <a:buFont typeface="Lucida Grande"/>
              <a:buChar char="➜"/>
              <a:defRPr sz="1600" b="0" i="0">
                <a:solidFill>
                  <a:srgbClr val="000000"/>
                </a:solidFill>
                <a:latin typeface="+mn-lt"/>
              </a:defRPr>
            </a:lvl4pPr>
            <a:lvl5pPr>
              <a:buClr>
                <a:srgbClr val="0077AE"/>
              </a:buClr>
              <a:buFont typeface="Lucida Grande"/>
              <a:buChar char="➜"/>
              <a:defRPr sz="1600" b="0" i="0">
                <a:solidFill>
                  <a:srgbClr val="000000"/>
                </a:solidFill>
                <a:latin typeface="+mn-lt"/>
              </a:defRPr>
            </a:lvl5pPr>
          </a:lstStyle>
          <a:p>
            <a:pPr lvl="0"/>
            <a:r>
              <a:rPr lang="de-DE"/>
              <a:t>Mastertextformat bearbeiten</a:t>
            </a:r>
          </a:p>
          <a:p>
            <a:pPr lvl="1"/>
            <a:r>
              <a:rPr lang="de-DE" dirty="0"/>
              <a:t>Zweite Ebene</a:t>
            </a:r>
          </a:p>
          <a:p>
            <a:pPr lvl="2"/>
            <a:r>
              <a:rPr lang="de-DE" dirty="0"/>
              <a:t>Dritte Ebene</a:t>
            </a:r>
          </a:p>
        </p:txBody>
      </p:sp>
      <p:sp>
        <p:nvSpPr>
          <p:cNvPr id="21" name="Titel 1"/>
          <p:cNvSpPr>
            <a:spLocks noGrp="1"/>
          </p:cNvSpPr>
          <p:nvPr>
            <p:ph type="title"/>
          </p:nvPr>
        </p:nvSpPr>
        <p:spPr>
          <a:xfrm>
            <a:off x="515461" y="245660"/>
            <a:ext cx="7913687" cy="748603"/>
          </a:xfrm>
          <a:prstGeom prst="rect">
            <a:avLst/>
          </a:prstGeom>
        </p:spPr>
        <p:txBody>
          <a:bodyPr/>
          <a:lstStyle>
            <a:lvl1pPr algn="l" fontAlgn="ctr">
              <a:defRPr sz="2800" baseline="0"/>
            </a:lvl1pPr>
          </a:lstStyle>
          <a:p>
            <a:r>
              <a:rPr lang="de-DE" dirty="0"/>
              <a:t>Mastertitelformat bearbeiten</a:t>
            </a:r>
          </a:p>
        </p:txBody>
      </p:sp>
      <p:pic>
        <p:nvPicPr>
          <p:cNvPr id="9" name="Bild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22175"/>
            <a:ext cx="9143998" cy="1335825"/>
          </a:xfrm>
          <a:prstGeom prst="rect">
            <a:avLst/>
          </a:prstGeom>
        </p:spPr>
      </p:pic>
      <p:cxnSp>
        <p:nvCxnSpPr>
          <p:cNvPr id="3" name="Gerade Verbindung 2"/>
          <p:cNvCxnSpPr/>
          <p:nvPr userDrawn="1"/>
        </p:nvCxnSpPr>
        <p:spPr>
          <a:xfrm>
            <a:off x="0" y="917570"/>
            <a:ext cx="9144000" cy="0"/>
          </a:xfrm>
          <a:prstGeom prst="line">
            <a:avLst/>
          </a:prstGeom>
          <a:ln>
            <a:solidFill>
              <a:srgbClr val="E6E7EC"/>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third two thirds">
    <p:spTree>
      <p:nvGrpSpPr>
        <p:cNvPr id="1" name=""/>
        <p:cNvGrpSpPr/>
        <p:nvPr/>
      </p:nvGrpSpPr>
      <p:grpSpPr>
        <a:xfrm>
          <a:off x="0" y="0"/>
          <a:ext cx="0" cy="0"/>
          <a:chOff x="0" y="0"/>
          <a:chExt cx="0" cy="0"/>
        </a:xfrm>
      </p:grpSpPr>
      <p:sp>
        <p:nvSpPr>
          <p:cNvPr id="8" name="Rechteck 7"/>
          <p:cNvSpPr/>
          <p:nvPr userDrawn="1"/>
        </p:nvSpPr>
        <p:spPr>
          <a:xfrm>
            <a:off x="0" y="994262"/>
            <a:ext cx="3750420" cy="5228738"/>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platzhalter 12"/>
          <p:cNvSpPr>
            <a:spLocks noGrp="1"/>
          </p:cNvSpPr>
          <p:nvPr>
            <p:ph type="body" sz="quarter" idx="11"/>
          </p:nvPr>
        </p:nvSpPr>
        <p:spPr>
          <a:xfrm>
            <a:off x="515461" y="1419367"/>
            <a:ext cx="3120874" cy="4184390"/>
          </a:xfrm>
          <a:prstGeom prst="rect">
            <a:avLst/>
          </a:prstGeom>
        </p:spPr>
        <p:txBody>
          <a:bodyPr vert="horz" lIns="0"/>
          <a:lstStyle>
            <a:lvl1pPr>
              <a:buClr>
                <a:srgbClr val="0077AE"/>
              </a:buClr>
              <a:buSzPct val="100000"/>
              <a:buFont typeface="Lucida Grande"/>
              <a:buChar char="➜"/>
              <a:defRPr sz="1600" b="1"/>
            </a:lvl1pPr>
            <a:lvl2pPr marL="534988" indent="-177800">
              <a:buClr>
                <a:schemeClr val="tx1"/>
              </a:buClr>
              <a:buFont typeface="Arial"/>
              <a:buChar char="•"/>
              <a:defRPr sz="1400" b="0" i="0">
                <a:solidFill>
                  <a:srgbClr val="000000"/>
                </a:solidFill>
                <a:latin typeface="+mn-lt"/>
              </a:defRPr>
            </a:lvl2pPr>
            <a:lvl3pPr marL="720725" indent="-185738">
              <a:buClr>
                <a:schemeClr val="tx1"/>
              </a:buClr>
              <a:buFont typeface="Lucida Grande"/>
              <a:buChar char="-"/>
              <a:defRPr sz="1400" b="0" i="0">
                <a:solidFill>
                  <a:srgbClr val="000000"/>
                </a:solidFill>
                <a:latin typeface="+mn-lt"/>
              </a:defRPr>
            </a:lvl3pPr>
            <a:lvl4pPr>
              <a:buClr>
                <a:srgbClr val="0077AE"/>
              </a:buClr>
              <a:buFont typeface="Lucida Grande"/>
              <a:buChar char="➜"/>
              <a:defRPr sz="1600" b="0" i="0">
                <a:solidFill>
                  <a:srgbClr val="000000"/>
                </a:solidFill>
                <a:latin typeface="+mn-lt"/>
              </a:defRPr>
            </a:lvl4pPr>
            <a:lvl5pPr>
              <a:buClr>
                <a:srgbClr val="0077AE"/>
              </a:buClr>
              <a:buFont typeface="Lucida Grande"/>
              <a:buChar char="➜"/>
              <a:defRPr sz="1600" b="0" i="0">
                <a:solidFill>
                  <a:srgbClr val="000000"/>
                </a:solidFill>
                <a:latin typeface="+mn-lt"/>
              </a:defRPr>
            </a:lvl5pPr>
          </a:lstStyle>
          <a:p>
            <a:pPr lvl="0"/>
            <a:r>
              <a:rPr lang="de-DE" dirty="0"/>
              <a:t>Mastertextformat bearbeiten</a:t>
            </a:r>
          </a:p>
          <a:p>
            <a:pPr lvl="1"/>
            <a:r>
              <a:rPr lang="de-DE" dirty="0"/>
              <a:t>Zweite Ebene</a:t>
            </a:r>
          </a:p>
          <a:p>
            <a:pPr lvl="2"/>
            <a:r>
              <a:rPr lang="de-DE" dirty="0"/>
              <a:t>Dritte Ebene</a:t>
            </a:r>
          </a:p>
        </p:txBody>
      </p:sp>
      <p:sp>
        <p:nvSpPr>
          <p:cNvPr id="20" name="Inhaltsplatzhalter 25"/>
          <p:cNvSpPr>
            <a:spLocks noGrp="1"/>
          </p:cNvSpPr>
          <p:nvPr>
            <p:ph sz="quarter" idx="13"/>
          </p:nvPr>
        </p:nvSpPr>
        <p:spPr>
          <a:xfrm>
            <a:off x="3902148" y="1419367"/>
            <a:ext cx="4526999" cy="4568683"/>
          </a:xfrm>
          <a:prstGeom prst="rect">
            <a:avLst/>
          </a:prstGeom>
        </p:spPr>
        <p:txBody>
          <a:bodyPr vert="horz" lIns="324000" tIns="374400"/>
          <a:lstStyle>
            <a:lvl1pPr>
              <a:buClr>
                <a:srgbClr val="0077AE"/>
              </a:buClr>
              <a:buFont typeface="Lucida Grande"/>
              <a:buChar char="➜"/>
              <a:defRPr sz="1600" b="1"/>
            </a:lvl1pPr>
            <a:lvl2pPr marL="533400" indent="-177800">
              <a:buFont typeface="Arial"/>
              <a:buChar char="•"/>
              <a:defRPr sz="1400"/>
            </a:lvl2pPr>
            <a:lvl3pPr marL="723900" indent="-190500">
              <a:buFont typeface="Lucida Grande"/>
              <a:buChar char="-"/>
              <a:defRPr sz="1400"/>
            </a:lvl3pPr>
            <a:lvl4pPr>
              <a:defRPr sz="1600"/>
            </a:lvl4pPr>
            <a:lvl5pPr>
              <a:defRPr sz="1600"/>
            </a:lvl5pPr>
          </a:lstStyle>
          <a:p>
            <a:pPr lvl="0"/>
            <a:r>
              <a:rPr lang="de-DE"/>
              <a:t>Mastertextformat bearbeiten</a:t>
            </a:r>
          </a:p>
          <a:p>
            <a:pPr lvl="1"/>
            <a:r>
              <a:rPr lang="de-DE"/>
              <a:t>Zweite Ebene</a:t>
            </a:r>
          </a:p>
          <a:p>
            <a:pPr lvl="2"/>
            <a:r>
              <a:rPr lang="de-DE"/>
              <a:t>Dritte Ebene</a:t>
            </a:r>
          </a:p>
        </p:txBody>
      </p:sp>
      <p:sp>
        <p:nvSpPr>
          <p:cNvPr id="14" name="Titel 1"/>
          <p:cNvSpPr>
            <a:spLocks noGrp="1"/>
          </p:cNvSpPr>
          <p:nvPr>
            <p:ph type="title"/>
          </p:nvPr>
        </p:nvSpPr>
        <p:spPr>
          <a:xfrm>
            <a:off x="515461" y="245660"/>
            <a:ext cx="7913687" cy="748603"/>
          </a:xfrm>
          <a:prstGeom prst="rect">
            <a:avLst/>
          </a:prstGeom>
        </p:spPr>
        <p:txBody>
          <a:bodyPr/>
          <a:lstStyle>
            <a:lvl1pPr algn="l" fontAlgn="ctr">
              <a:defRPr sz="2800" baseline="0"/>
            </a:lvl1pPr>
          </a:lstStyle>
          <a:p>
            <a:r>
              <a:rPr lang="de-DE" dirty="0"/>
              <a:t>Mastertitelformat bearbeiten</a:t>
            </a:r>
          </a:p>
        </p:txBody>
      </p:sp>
      <p:pic>
        <p:nvPicPr>
          <p:cNvPr id="7" name="Bild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22175"/>
            <a:ext cx="9143998" cy="1335825"/>
          </a:xfrm>
          <a:prstGeom prst="rect">
            <a:avLst/>
          </a:prstGeom>
        </p:spPr>
      </p:pic>
      <p:cxnSp>
        <p:nvCxnSpPr>
          <p:cNvPr id="9" name="Gerade Verbindung 8"/>
          <p:cNvCxnSpPr/>
          <p:nvPr userDrawn="1"/>
        </p:nvCxnSpPr>
        <p:spPr>
          <a:xfrm>
            <a:off x="0" y="917570"/>
            <a:ext cx="9144000" cy="0"/>
          </a:xfrm>
          <a:prstGeom prst="line">
            <a:avLst/>
          </a:prstGeom>
          <a:ln>
            <a:solidFill>
              <a:srgbClr val="E6E7EC"/>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One third two thirds">
    <p:spTree>
      <p:nvGrpSpPr>
        <p:cNvPr id="1" name=""/>
        <p:cNvGrpSpPr/>
        <p:nvPr/>
      </p:nvGrpSpPr>
      <p:grpSpPr>
        <a:xfrm>
          <a:off x="0" y="0"/>
          <a:ext cx="0" cy="0"/>
          <a:chOff x="0" y="0"/>
          <a:chExt cx="0" cy="0"/>
        </a:xfrm>
      </p:grpSpPr>
      <p:sp>
        <p:nvSpPr>
          <p:cNvPr id="8" name="Rechteck 7"/>
          <p:cNvSpPr/>
          <p:nvPr userDrawn="1"/>
        </p:nvSpPr>
        <p:spPr>
          <a:xfrm>
            <a:off x="0" y="994262"/>
            <a:ext cx="3750420" cy="5228738"/>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platzhalter 12"/>
          <p:cNvSpPr>
            <a:spLocks noGrp="1"/>
          </p:cNvSpPr>
          <p:nvPr>
            <p:ph type="body" sz="quarter" idx="11"/>
          </p:nvPr>
        </p:nvSpPr>
        <p:spPr>
          <a:xfrm>
            <a:off x="515461" y="1419367"/>
            <a:ext cx="3120874" cy="4184390"/>
          </a:xfrm>
          <a:prstGeom prst="rect">
            <a:avLst/>
          </a:prstGeom>
        </p:spPr>
        <p:txBody>
          <a:bodyPr vert="horz" lIns="0"/>
          <a:lstStyle>
            <a:lvl1pPr>
              <a:buClr>
                <a:srgbClr val="0077AE"/>
              </a:buClr>
              <a:buSzPct val="100000"/>
              <a:buFont typeface="Lucida Grande"/>
              <a:buChar char="➜"/>
              <a:defRPr sz="1600" b="1"/>
            </a:lvl1pPr>
            <a:lvl2pPr marL="534988" indent="-177800">
              <a:buClr>
                <a:schemeClr val="tx1"/>
              </a:buClr>
              <a:buFont typeface="Arial"/>
              <a:buChar char="•"/>
              <a:defRPr sz="1400" b="0" i="0">
                <a:solidFill>
                  <a:srgbClr val="000000"/>
                </a:solidFill>
                <a:latin typeface="+mn-lt"/>
              </a:defRPr>
            </a:lvl2pPr>
            <a:lvl3pPr marL="720725" indent="-185738">
              <a:buClr>
                <a:schemeClr val="tx1"/>
              </a:buClr>
              <a:buFont typeface="Lucida Grande"/>
              <a:buChar char="-"/>
              <a:defRPr sz="1400" b="0" i="0">
                <a:solidFill>
                  <a:srgbClr val="000000"/>
                </a:solidFill>
                <a:latin typeface="+mn-lt"/>
              </a:defRPr>
            </a:lvl3pPr>
            <a:lvl4pPr>
              <a:buClr>
                <a:srgbClr val="0077AE"/>
              </a:buClr>
              <a:buFont typeface="Lucida Grande"/>
              <a:buChar char="➜"/>
              <a:defRPr sz="1600" b="0" i="0">
                <a:solidFill>
                  <a:srgbClr val="000000"/>
                </a:solidFill>
                <a:latin typeface="+mn-lt"/>
              </a:defRPr>
            </a:lvl4pPr>
            <a:lvl5pPr>
              <a:buClr>
                <a:srgbClr val="0077AE"/>
              </a:buClr>
              <a:buFont typeface="Lucida Grande"/>
              <a:buChar char="➜"/>
              <a:defRPr sz="1600" b="0" i="0">
                <a:solidFill>
                  <a:srgbClr val="000000"/>
                </a:solidFill>
                <a:latin typeface="+mn-lt"/>
              </a:defRPr>
            </a:lvl5pPr>
          </a:lstStyle>
          <a:p>
            <a:pPr lvl="0"/>
            <a:r>
              <a:rPr lang="de-DE" dirty="0"/>
              <a:t>Mastertextformat bearbeiten</a:t>
            </a:r>
          </a:p>
          <a:p>
            <a:pPr lvl="1"/>
            <a:r>
              <a:rPr lang="de-DE" dirty="0"/>
              <a:t>Zweite Ebene</a:t>
            </a:r>
          </a:p>
          <a:p>
            <a:pPr lvl="2"/>
            <a:r>
              <a:rPr lang="de-DE" dirty="0"/>
              <a:t>Dritte Ebene</a:t>
            </a:r>
          </a:p>
        </p:txBody>
      </p:sp>
      <p:sp>
        <p:nvSpPr>
          <p:cNvPr id="14" name="Titel 1"/>
          <p:cNvSpPr>
            <a:spLocks noGrp="1"/>
          </p:cNvSpPr>
          <p:nvPr>
            <p:ph type="title"/>
          </p:nvPr>
        </p:nvSpPr>
        <p:spPr>
          <a:xfrm>
            <a:off x="515461" y="245660"/>
            <a:ext cx="7913687" cy="748603"/>
          </a:xfrm>
          <a:prstGeom prst="rect">
            <a:avLst/>
          </a:prstGeom>
        </p:spPr>
        <p:txBody>
          <a:bodyPr/>
          <a:lstStyle>
            <a:lvl1pPr algn="l" fontAlgn="ctr">
              <a:defRPr sz="2800" baseline="0"/>
            </a:lvl1pPr>
          </a:lstStyle>
          <a:p>
            <a:r>
              <a:rPr lang="de-DE" dirty="0"/>
              <a:t>Mastertitelformat bearbeiten</a:t>
            </a:r>
          </a:p>
        </p:txBody>
      </p:sp>
      <p:pic>
        <p:nvPicPr>
          <p:cNvPr id="7" name="Bild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22175"/>
            <a:ext cx="9143998" cy="1335825"/>
          </a:xfrm>
          <a:prstGeom prst="rect">
            <a:avLst/>
          </a:prstGeom>
        </p:spPr>
      </p:pic>
      <p:sp>
        <p:nvSpPr>
          <p:cNvPr id="9" name="Bildplatzhalter 16"/>
          <p:cNvSpPr>
            <a:spLocks noGrp="1"/>
          </p:cNvSpPr>
          <p:nvPr>
            <p:ph type="pic" sz="quarter" idx="10"/>
          </p:nvPr>
        </p:nvSpPr>
        <p:spPr>
          <a:xfrm>
            <a:off x="3923413" y="1151336"/>
            <a:ext cx="5039833" cy="4034190"/>
          </a:xfrm>
          <a:prstGeom prst="rect">
            <a:avLst/>
          </a:prstGeom>
          <a:noFill/>
        </p:spPr>
        <p:txBody>
          <a:bodyPr vert="horz" anchor="ctr"/>
          <a:lstStyle>
            <a:lvl1pPr algn="ctr">
              <a:buFontTx/>
              <a:buNone/>
              <a:defRPr sz="2000"/>
            </a:lvl1pPr>
          </a:lstStyle>
          <a:p>
            <a:endParaRPr lang="de-DE"/>
          </a:p>
        </p:txBody>
      </p:sp>
      <p:sp>
        <p:nvSpPr>
          <p:cNvPr id="10" name="Textplatzhalter 12"/>
          <p:cNvSpPr>
            <a:spLocks noGrp="1"/>
          </p:cNvSpPr>
          <p:nvPr>
            <p:ph type="body" sz="quarter" idx="12"/>
          </p:nvPr>
        </p:nvSpPr>
        <p:spPr>
          <a:xfrm>
            <a:off x="4665306" y="5365102"/>
            <a:ext cx="4297940" cy="665870"/>
          </a:xfrm>
          <a:prstGeom prst="rect">
            <a:avLst/>
          </a:prstGeom>
        </p:spPr>
        <p:txBody>
          <a:bodyPr vert="horz" lIns="0"/>
          <a:lstStyle>
            <a:lvl1pPr marL="0" indent="0">
              <a:buClr>
                <a:srgbClr val="0077AE"/>
              </a:buClr>
              <a:buSzPct val="100000"/>
              <a:buFontTx/>
              <a:buNone/>
              <a:defRPr sz="1200" b="0" i="1" baseline="0"/>
            </a:lvl1pPr>
            <a:lvl2pPr marL="534988" indent="-177800">
              <a:buClr>
                <a:schemeClr val="tx1"/>
              </a:buClr>
              <a:buFont typeface="Arial"/>
              <a:buChar char="•"/>
              <a:defRPr sz="1600" b="0" i="0">
                <a:solidFill>
                  <a:srgbClr val="000000"/>
                </a:solidFill>
                <a:latin typeface="+mn-lt"/>
              </a:defRPr>
            </a:lvl2pPr>
            <a:lvl3pPr marL="720725" indent="-185738">
              <a:buClr>
                <a:schemeClr val="tx1"/>
              </a:buClr>
              <a:buFont typeface="Lucida Grande"/>
              <a:buChar char="-"/>
              <a:defRPr sz="1600" b="0" i="0">
                <a:solidFill>
                  <a:srgbClr val="000000"/>
                </a:solidFill>
                <a:latin typeface="+mn-lt"/>
              </a:defRPr>
            </a:lvl3pPr>
            <a:lvl4pPr>
              <a:buClr>
                <a:srgbClr val="0077AE"/>
              </a:buClr>
              <a:buFont typeface="Lucida Grande"/>
              <a:buChar char="➜"/>
              <a:defRPr sz="1600" b="0" i="0">
                <a:solidFill>
                  <a:srgbClr val="000000"/>
                </a:solidFill>
                <a:latin typeface="+mn-lt"/>
              </a:defRPr>
            </a:lvl4pPr>
            <a:lvl5pPr>
              <a:buClr>
                <a:srgbClr val="0077AE"/>
              </a:buClr>
              <a:buFont typeface="Lucida Grande"/>
              <a:buChar char="➜"/>
              <a:defRPr sz="1600" b="0" i="0">
                <a:solidFill>
                  <a:srgbClr val="000000"/>
                </a:solidFill>
                <a:latin typeface="+mn-lt"/>
              </a:defRPr>
            </a:lvl5pPr>
          </a:lstStyle>
          <a:p>
            <a:pPr lvl="0"/>
            <a:r>
              <a:rPr lang="de-DE" dirty="0"/>
              <a:t>Mastertextformat bearbeiten</a:t>
            </a:r>
          </a:p>
        </p:txBody>
      </p:sp>
      <p:cxnSp>
        <p:nvCxnSpPr>
          <p:cNvPr id="11" name="Gerade Verbindung 10"/>
          <p:cNvCxnSpPr/>
          <p:nvPr userDrawn="1"/>
        </p:nvCxnSpPr>
        <p:spPr>
          <a:xfrm>
            <a:off x="0" y="917570"/>
            <a:ext cx="9144000" cy="0"/>
          </a:xfrm>
          <a:prstGeom prst="line">
            <a:avLst/>
          </a:prstGeom>
          <a:ln>
            <a:solidFill>
              <a:srgbClr val="E6E7EC"/>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One third two thirds">
    <p:spTree>
      <p:nvGrpSpPr>
        <p:cNvPr id="1" name=""/>
        <p:cNvGrpSpPr/>
        <p:nvPr/>
      </p:nvGrpSpPr>
      <p:grpSpPr>
        <a:xfrm>
          <a:off x="0" y="0"/>
          <a:ext cx="0" cy="0"/>
          <a:chOff x="0" y="0"/>
          <a:chExt cx="0" cy="0"/>
        </a:xfrm>
      </p:grpSpPr>
      <p:sp>
        <p:nvSpPr>
          <p:cNvPr id="8" name="Rechteck 7"/>
          <p:cNvSpPr/>
          <p:nvPr userDrawn="1"/>
        </p:nvSpPr>
        <p:spPr>
          <a:xfrm>
            <a:off x="0" y="994262"/>
            <a:ext cx="9144000" cy="5228738"/>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platzhalter 12"/>
          <p:cNvSpPr>
            <a:spLocks noGrp="1"/>
          </p:cNvSpPr>
          <p:nvPr>
            <p:ph type="body" sz="quarter" idx="11"/>
          </p:nvPr>
        </p:nvSpPr>
        <p:spPr>
          <a:xfrm>
            <a:off x="515461" y="1419367"/>
            <a:ext cx="3120874" cy="4184390"/>
          </a:xfrm>
          <a:prstGeom prst="rect">
            <a:avLst/>
          </a:prstGeom>
        </p:spPr>
        <p:txBody>
          <a:bodyPr vert="horz" lIns="0"/>
          <a:lstStyle>
            <a:lvl1pPr>
              <a:buClr>
                <a:srgbClr val="0077AE"/>
              </a:buClr>
              <a:buSzPct val="100000"/>
              <a:buFont typeface="Lucida Grande"/>
              <a:buChar char="➜"/>
              <a:defRPr sz="1600" b="1"/>
            </a:lvl1pPr>
            <a:lvl2pPr marL="534988" indent="-177800">
              <a:buClr>
                <a:schemeClr val="tx1"/>
              </a:buClr>
              <a:buFont typeface="Arial"/>
              <a:buChar char="•"/>
              <a:defRPr sz="1400" b="0" i="0">
                <a:solidFill>
                  <a:srgbClr val="000000"/>
                </a:solidFill>
                <a:latin typeface="+mn-lt"/>
              </a:defRPr>
            </a:lvl2pPr>
            <a:lvl3pPr marL="720725" indent="-185738">
              <a:buClr>
                <a:schemeClr val="tx1"/>
              </a:buClr>
              <a:buFont typeface="Lucida Grande"/>
              <a:buChar char="-"/>
              <a:defRPr sz="1400" b="0" i="0">
                <a:solidFill>
                  <a:srgbClr val="000000"/>
                </a:solidFill>
                <a:latin typeface="+mn-lt"/>
              </a:defRPr>
            </a:lvl3pPr>
            <a:lvl4pPr>
              <a:buClr>
                <a:srgbClr val="0077AE"/>
              </a:buClr>
              <a:buFont typeface="Lucida Grande"/>
              <a:buChar char="➜"/>
              <a:defRPr sz="1600" b="0" i="0">
                <a:solidFill>
                  <a:srgbClr val="000000"/>
                </a:solidFill>
                <a:latin typeface="+mn-lt"/>
              </a:defRPr>
            </a:lvl4pPr>
            <a:lvl5pPr>
              <a:buClr>
                <a:srgbClr val="0077AE"/>
              </a:buClr>
              <a:buFont typeface="Lucida Grande"/>
              <a:buChar char="➜"/>
              <a:defRPr sz="1600" b="0" i="0">
                <a:solidFill>
                  <a:srgbClr val="000000"/>
                </a:solidFill>
                <a:latin typeface="+mn-lt"/>
              </a:defRPr>
            </a:lvl5pPr>
          </a:lstStyle>
          <a:p>
            <a:pPr lvl="0"/>
            <a:r>
              <a:rPr lang="de-DE" dirty="0"/>
              <a:t>Mastertextformat bearbeiten</a:t>
            </a:r>
          </a:p>
          <a:p>
            <a:pPr lvl="1"/>
            <a:r>
              <a:rPr lang="de-DE" dirty="0"/>
              <a:t>Zweite Ebene</a:t>
            </a:r>
          </a:p>
          <a:p>
            <a:pPr lvl="2"/>
            <a:r>
              <a:rPr lang="de-DE" dirty="0"/>
              <a:t>Dritte Ebene</a:t>
            </a:r>
          </a:p>
        </p:txBody>
      </p:sp>
      <p:sp>
        <p:nvSpPr>
          <p:cNvPr id="14" name="Titel 1"/>
          <p:cNvSpPr>
            <a:spLocks noGrp="1"/>
          </p:cNvSpPr>
          <p:nvPr>
            <p:ph type="title"/>
          </p:nvPr>
        </p:nvSpPr>
        <p:spPr>
          <a:xfrm>
            <a:off x="515461" y="245660"/>
            <a:ext cx="7913687" cy="748603"/>
          </a:xfrm>
          <a:prstGeom prst="rect">
            <a:avLst/>
          </a:prstGeom>
        </p:spPr>
        <p:txBody>
          <a:bodyPr/>
          <a:lstStyle>
            <a:lvl1pPr algn="l" fontAlgn="ctr">
              <a:defRPr sz="2800" baseline="0"/>
            </a:lvl1pPr>
          </a:lstStyle>
          <a:p>
            <a:r>
              <a:rPr lang="de-DE" dirty="0"/>
              <a:t>Mastertitelformat bearbeiten</a:t>
            </a:r>
          </a:p>
        </p:txBody>
      </p:sp>
      <p:pic>
        <p:nvPicPr>
          <p:cNvPr id="7" name="Bild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22175"/>
            <a:ext cx="9143998" cy="1335825"/>
          </a:xfrm>
          <a:prstGeom prst="rect">
            <a:avLst/>
          </a:prstGeom>
        </p:spPr>
      </p:pic>
      <p:cxnSp>
        <p:nvCxnSpPr>
          <p:cNvPr id="11" name="Gerade Verbindung 10"/>
          <p:cNvCxnSpPr/>
          <p:nvPr userDrawn="1"/>
        </p:nvCxnSpPr>
        <p:spPr>
          <a:xfrm>
            <a:off x="0" y="917570"/>
            <a:ext cx="9144000" cy="0"/>
          </a:xfrm>
          <a:prstGeom prst="line">
            <a:avLst/>
          </a:prstGeom>
          <a:ln>
            <a:solidFill>
              <a:srgbClr val="E6E7EC"/>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ingle Column">
    <p:spTree>
      <p:nvGrpSpPr>
        <p:cNvPr id="1" name=""/>
        <p:cNvGrpSpPr/>
        <p:nvPr/>
      </p:nvGrpSpPr>
      <p:grpSpPr>
        <a:xfrm>
          <a:off x="0" y="0"/>
          <a:ext cx="0" cy="0"/>
          <a:chOff x="0" y="0"/>
          <a:chExt cx="0" cy="0"/>
        </a:xfrm>
      </p:grpSpPr>
      <p:sp>
        <p:nvSpPr>
          <p:cNvPr id="10" name="Rechteck 9"/>
          <p:cNvSpPr/>
          <p:nvPr userDrawn="1"/>
        </p:nvSpPr>
        <p:spPr>
          <a:xfrm>
            <a:off x="0" y="994262"/>
            <a:ext cx="8807450" cy="5228738"/>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Inhaltsplatzhalter 25"/>
          <p:cNvSpPr>
            <a:spLocks noGrp="1"/>
          </p:cNvSpPr>
          <p:nvPr>
            <p:ph sz="quarter" idx="12"/>
          </p:nvPr>
        </p:nvSpPr>
        <p:spPr>
          <a:xfrm>
            <a:off x="4268788" y="1450974"/>
            <a:ext cx="4538662" cy="4772025"/>
          </a:xfrm>
          <a:prstGeom prst="rect">
            <a:avLst/>
          </a:prstGeom>
        </p:spPr>
        <p:txBody>
          <a:bodyPr vert="horz" lIns="324000" tIns="374400"/>
          <a:lstStyle>
            <a:lvl1pPr>
              <a:buClr>
                <a:srgbClr val="0077AE"/>
              </a:buClr>
              <a:buFont typeface="Lucida Grande"/>
              <a:buChar char="➜"/>
              <a:defRPr sz="1800" b="1"/>
            </a:lvl1pPr>
            <a:lvl2pPr marL="533400" indent="-177800">
              <a:buFont typeface="Arial"/>
              <a:buChar char="•"/>
              <a:defRPr sz="1600"/>
            </a:lvl2pPr>
            <a:lvl3pPr marL="723900" indent="-190500">
              <a:buFont typeface="Lucida Grande"/>
              <a:buChar char="-"/>
              <a:defRPr sz="1600"/>
            </a:lvl3pPr>
            <a:lvl4pPr>
              <a:defRPr sz="1600"/>
            </a:lvl4pPr>
            <a:lvl5pPr>
              <a:defRPr sz="1600"/>
            </a:lvl5pPr>
          </a:lstStyle>
          <a:p>
            <a:pPr lvl="0"/>
            <a:endParaRPr lang="de-DE" dirty="0"/>
          </a:p>
        </p:txBody>
      </p:sp>
      <p:sp>
        <p:nvSpPr>
          <p:cNvPr id="14" name="Titel 1"/>
          <p:cNvSpPr>
            <a:spLocks noGrp="1"/>
          </p:cNvSpPr>
          <p:nvPr>
            <p:ph type="title"/>
          </p:nvPr>
        </p:nvSpPr>
        <p:spPr>
          <a:xfrm>
            <a:off x="515461" y="245660"/>
            <a:ext cx="7913687" cy="748603"/>
          </a:xfrm>
          <a:prstGeom prst="rect">
            <a:avLst/>
          </a:prstGeom>
        </p:spPr>
        <p:txBody>
          <a:bodyPr/>
          <a:lstStyle>
            <a:lvl1pPr algn="l" fontAlgn="ctr">
              <a:defRPr sz="2800" baseline="0"/>
            </a:lvl1pPr>
          </a:lstStyle>
          <a:p>
            <a:r>
              <a:rPr lang="de-DE" dirty="0"/>
              <a:t>Mastertitelformat bearbeiten</a:t>
            </a:r>
          </a:p>
        </p:txBody>
      </p:sp>
      <p:sp>
        <p:nvSpPr>
          <p:cNvPr id="15" name="Textplatzhalter 12"/>
          <p:cNvSpPr>
            <a:spLocks noGrp="1"/>
          </p:cNvSpPr>
          <p:nvPr>
            <p:ph type="body" sz="quarter" idx="10"/>
          </p:nvPr>
        </p:nvSpPr>
        <p:spPr>
          <a:xfrm>
            <a:off x="601663" y="1447801"/>
            <a:ext cx="3336688" cy="4155956"/>
          </a:xfrm>
          <a:prstGeom prst="rect">
            <a:avLst/>
          </a:prstGeom>
        </p:spPr>
        <p:txBody>
          <a:bodyPr vert="horz" lIns="0"/>
          <a:lstStyle>
            <a:lvl1pPr>
              <a:buClr>
                <a:srgbClr val="0077AE"/>
              </a:buClr>
              <a:buSzPct val="100000"/>
              <a:buFont typeface="Lucida Grande"/>
              <a:buChar char="➜"/>
              <a:defRPr sz="1800" b="1"/>
            </a:lvl1pPr>
            <a:lvl2pPr marL="534988" indent="-177800">
              <a:buClr>
                <a:schemeClr val="tx1"/>
              </a:buClr>
              <a:buFont typeface="Arial"/>
              <a:buChar char="•"/>
              <a:defRPr sz="1600" b="0" i="0">
                <a:solidFill>
                  <a:srgbClr val="000000"/>
                </a:solidFill>
                <a:latin typeface="+mn-lt"/>
              </a:defRPr>
            </a:lvl2pPr>
            <a:lvl3pPr marL="720725" indent="-185738">
              <a:buClr>
                <a:schemeClr val="tx1"/>
              </a:buClr>
              <a:buFont typeface="Lucida Grande"/>
              <a:buChar char="-"/>
              <a:defRPr sz="1600" b="0" i="0">
                <a:solidFill>
                  <a:srgbClr val="000000"/>
                </a:solidFill>
                <a:latin typeface="+mn-lt"/>
              </a:defRPr>
            </a:lvl3pPr>
            <a:lvl4pPr>
              <a:buClr>
                <a:srgbClr val="0077AE"/>
              </a:buClr>
              <a:buFont typeface="Lucida Grande"/>
              <a:buChar char="➜"/>
              <a:defRPr sz="1600" b="0" i="0">
                <a:solidFill>
                  <a:srgbClr val="000000"/>
                </a:solidFill>
                <a:latin typeface="+mn-lt"/>
              </a:defRPr>
            </a:lvl4pPr>
            <a:lvl5pPr>
              <a:buClr>
                <a:srgbClr val="0077AE"/>
              </a:buClr>
              <a:buFont typeface="Lucida Grande"/>
              <a:buChar char="➜"/>
              <a:defRPr sz="1600" b="0" i="0">
                <a:solidFill>
                  <a:srgbClr val="000000"/>
                </a:solidFill>
                <a:latin typeface="+mn-lt"/>
              </a:defRPr>
            </a:lvl5pPr>
          </a:lstStyle>
          <a:p>
            <a:pPr lvl="0"/>
            <a:r>
              <a:rPr lang="de-DE"/>
              <a:t>Mastertextformat bearbeiten</a:t>
            </a:r>
          </a:p>
          <a:p>
            <a:pPr lvl="1"/>
            <a:r>
              <a:rPr lang="de-DE" dirty="0"/>
              <a:t>Zweite Ebene</a:t>
            </a:r>
          </a:p>
          <a:p>
            <a:pPr lvl="2"/>
            <a:r>
              <a:rPr lang="de-DE" dirty="0"/>
              <a:t>Dritte Ebene</a:t>
            </a:r>
          </a:p>
        </p:txBody>
      </p:sp>
      <p:pic>
        <p:nvPicPr>
          <p:cNvPr id="7" name="Bild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22175"/>
            <a:ext cx="9143998" cy="1335825"/>
          </a:xfrm>
          <a:prstGeom prst="rect">
            <a:avLst/>
          </a:prstGeom>
        </p:spPr>
      </p:pic>
    </p:spTree>
    <p:extLst>
      <p:ext uri="{BB962C8B-B14F-4D97-AF65-F5344CB8AC3E}">
        <p14:creationId xmlns:p14="http://schemas.microsoft.com/office/powerpoint/2010/main" val="227192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7FC89B0-B334-4BE6-9471-95DBA16FC1F0}" type="datetimeFigureOut">
              <a:rPr lang="en-AU" smtClean="0"/>
              <a:t>31/07/2018</a:t>
            </a:fld>
            <a:endParaRPr lang="en-AU"/>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07EBB84-EE1C-43B5-BFDB-068EEE51B5E0}" type="slidenum">
              <a:rPr lang="en-AU" smtClean="0"/>
              <a:t>‹#›</a:t>
            </a:fld>
            <a:endParaRPr lang="en-AU"/>
          </a:p>
        </p:txBody>
      </p:sp>
    </p:spTree>
    <p:extLst>
      <p:ext uri="{BB962C8B-B14F-4D97-AF65-F5344CB8AC3E}">
        <p14:creationId xmlns:p14="http://schemas.microsoft.com/office/powerpoint/2010/main" val="2391082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4" r:id="rId1"/>
    <p:sldLayoutId id="2147483685" r:id="rId2"/>
    <p:sldLayoutId id="2147483689" r:id="rId3"/>
    <p:sldLayoutId id="2147483691" r:id="rId4"/>
    <p:sldLayoutId id="2147483690" r:id="rId5"/>
    <p:sldLayoutId id="2147483695" r:id="rId6"/>
    <p:sldLayoutId id="2147483696" r:id="rId7"/>
    <p:sldLayoutId id="2147483697" r:id="rId8"/>
    <p:sldLayoutId id="2147483698" r:id="rId9"/>
    <p:sldLayoutId id="2147483699"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hteck 6"/>
          <p:cNvSpPr/>
          <p:nvPr userDrawn="1"/>
        </p:nvSpPr>
        <p:spPr>
          <a:xfrm>
            <a:off x="0" y="0"/>
            <a:ext cx="9144000" cy="6858000"/>
          </a:xfrm>
          <a:prstGeom prst="rect">
            <a:avLst/>
          </a:prstGeom>
          <a:solidFill>
            <a:srgbClr val="00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cSld>
  <p:clrMap bg1="lt1" tx1="dk1" bg2="lt2" tx2="dk2" accent1="accent1" accent2="accent2" accent3="accent3" accent4="accent4" accent5="accent5" accent6="accent6" hlink="hlink" folHlink="folHlink"/>
  <p:sldLayoutIdLst>
    <p:sldLayoutId id="214748366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xml"/><Relationship Id="rId6" Type="http://schemas.openxmlformats.org/officeDocument/2006/relationships/hyperlink" Target="mailto:a.bruce@unsw.edu.au" TargetMode="External"/><Relationship Id="rId5" Type="http://schemas.openxmlformats.org/officeDocument/2006/relationships/image" Target="../media/image58.jpe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rotWithShape="1">
          <a:blip r:embed="rId3">
            <a:extLst>
              <a:ext uri="{28A0092B-C50C-407E-A947-70E740481C1C}">
                <a14:useLocalDpi xmlns:a14="http://schemas.microsoft.com/office/drawing/2010/main" val="0"/>
              </a:ext>
            </a:extLst>
          </a:blip>
          <a:srcRect l="17390" t="15426" r="17390" b="15426"/>
          <a:stretch/>
        </p:blipFill>
        <p:spPr>
          <a:xfrm>
            <a:off x="0" y="2721"/>
            <a:ext cx="9143999" cy="6858000"/>
          </a:xfrm>
          <a:prstGeom prst="rect">
            <a:avLst/>
          </a:prstGeom>
        </p:spPr>
      </p:pic>
      <p:sp>
        <p:nvSpPr>
          <p:cNvPr id="9" name="Rechteck 8"/>
          <p:cNvSpPr/>
          <p:nvPr/>
        </p:nvSpPr>
        <p:spPr>
          <a:xfrm>
            <a:off x="6271047" y="4002935"/>
            <a:ext cx="2237596" cy="2237596"/>
          </a:xfrm>
          <a:prstGeom prst="rect">
            <a:avLst/>
          </a:prstGeom>
          <a:solidFill>
            <a:srgbClr val="FECC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Bild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426" y="5350121"/>
            <a:ext cx="1545336" cy="728472"/>
          </a:xfrm>
          <a:prstGeom prst="rect">
            <a:avLst/>
          </a:prstGeom>
        </p:spPr>
      </p:pic>
      <p:pic>
        <p:nvPicPr>
          <p:cNvPr id="7" name="Bild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2931" y="324409"/>
            <a:ext cx="1415712" cy="405125"/>
          </a:xfrm>
          <a:prstGeom prst="rect">
            <a:avLst/>
          </a:prstGeom>
        </p:spPr>
      </p:pic>
      <p:pic>
        <p:nvPicPr>
          <p:cNvPr id="8" name="Bild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790" y="324409"/>
            <a:ext cx="3275470" cy="674488"/>
          </a:xfrm>
          <a:prstGeom prst="rect">
            <a:avLst/>
          </a:prstGeom>
        </p:spPr>
      </p:pic>
      <p:sp>
        <p:nvSpPr>
          <p:cNvPr id="11" name="Textfeld 6"/>
          <p:cNvSpPr txBox="1"/>
          <p:nvPr/>
        </p:nvSpPr>
        <p:spPr>
          <a:xfrm>
            <a:off x="627790" y="5247596"/>
            <a:ext cx="3554914" cy="830997"/>
          </a:xfrm>
          <a:prstGeom prst="rect">
            <a:avLst/>
          </a:prstGeom>
          <a:noFill/>
        </p:spPr>
        <p:txBody>
          <a:bodyPr wrap="square" rtlCol="0" anchor="b">
            <a:spAutoFit/>
          </a:bodyPr>
          <a:lstStyle/>
          <a:p>
            <a:r>
              <a:rPr lang="de-DE" sz="1600" b="1" dirty="0">
                <a:solidFill>
                  <a:schemeClr val="bg1"/>
                </a:solidFill>
              </a:rPr>
              <a:t>4 June 2018</a:t>
            </a:r>
          </a:p>
          <a:p>
            <a:r>
              <a:rPr lang="de-DE" sz="1600" b="1" dirty="0">
                <a:solidFill>
                  <a:schemeClr val="bg1"/>
                </a:solidFill>
              </a:rPr>
              <a:t>REN21 Secretariat</a:t>
            </a:r>
          </a:p>
          <a:p>
            <a:r>
              <a:rPr lang="de-DE" sz="1600" b="1" dirty="0">
                <a:solidFill>
                  <a:srgbClr val="418BD6"/>
                </a:solidFill>
              </a:rPr>
              <a:t>gsr@ren21.net  </a:t>
            </a:r>
            <a:endParaRPr lang="de-DE" sz="1600" dirty="0">
              <a:solidFill>
                <a:srgbClr val="418BD6"/>
              </a:solidFill>
            </a:endParaRPr>
          </a:p>
        </p:txBody>
      </p:sp>
    </p:spTree>
    <p:extLst>
      <p:ext uri="{BB962C8B-B14F-4D97-AF65-F5344CB8AC3E}">
        <p14:creationId xmlns:p14="http://schemas.microsoft.com/office/powerpoint/2010/main" val="952055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370" y="1107346"/>
            <a:ext cx="5749872" cy="4493155"/>
          </a:xfrm>
          <a:prstGeom prst="rect">
            <a:avLst/>
          </a:prstGeom>
        </p:spPr>
      </p:pic>
      <p:sp>
        <p:nvSpPr>
          <p:cNvPr id="11" name="Titel 10"/>
          <p:cNvSpPr>
            <a:spLocks noGrp="1"/>
          </p:cNvSpPr>
          <p:nvPr>
            <p:ph type="title"/>
          </p:nvPr>
        </p:nvSpPr>
        <p:spPr>
          <a:prstGeom prst="rect">
            <a:avLst/>
          </a:prstGeom>
        </p:spPr>
        <p:txBody>
          <a:bodyPr/>
          <a:lstStyle/>
          <a:p>
            <a:r>
              <a:rPr lang="de-DE" dirty="0"/>
              <a:t>High Shares of Variable Renewable Power on the Grid</a:t>
            </a:r>
          </a:p>
        </p:txBody>
      </p:sp>
    </p:spTree>
    <p:extLst>
      <p:ext uri="{BB962C8B-B14F-4D97-AF65-F5344CB8AC3E}">
        <p14:creationId xmlns:p14="http://schemas.microsoft.com/office/powerpoint/2010/main" val="29540486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prstGeom prst="rect">
            <a:avLst/>
          </a:prstGeom>
        </p:spPr>
        <p:txBody>
          <a:bodyPr/>
          <a:lstStyle/>
          <a:p>
            <a:r>
              <a:rPr lang="de-DE" dirty="0"/>
              <a:t>Renewable Energy Targets</a:t>
            </a:r>
          </a:p>
        </p:txBody>
      </p:sp>
      <p:sp>
        <p:nvSpPr>
          <p:cNvPr id="7" name="Textplatzhalter 8"/>
          <p:cNvSpPr>
            <a:spLocks noGrp="1"/>
          </p:cNvSpPr>
          <p:nvPr>
            <p:ph type="body" sz="quarter" idx="11"/>
          </p:nvPr>
        </p:nvSpPr>
        <p:spPr/>
        <p:txBody>
          <a:bodyPr/>
          <a:lstStyle/>
          <a:p>
            <a:pPr>
              <a:buClr>
                <a:srgbClr val="0075AC"/>
              </a:buClr>
            </a:pPr>
            <a:r>
              <a:rPr lang="en-US" sz="1800" dirty="0"/>
              <a:t>179</a:t>
            </a:r>
            <a:r>
              <a:rPr lang="en-US" sz="1800" b="0" dirty="0"/>
              <a:t> countries had </a:t>
            </a:r>
            <a:r>
              <a:rPr lang="en-US" sz="1800" dirty="0"/>
              <a:t>renewable energy targets</a:t>
            </a:r>
          </a:p>
          <a:p>
            <a:pPr>
              <a:buClr>
                <a:srgbClr val="0075AC"/>
              </a:buClr>
            </a:pPr>
            <a:r>
              <a:rPr lang="en-US" sz="1800" dirty="0"/>
              <a:t>48 </a:t>
            </a:r>
            <a:r>
              <a:rPr lang="en-US" sz="1800" b="0" dirty="0"/>
              <a:t>countries</a:t>
            </a:r>
            <a:br>
              <a:rPr lang="en-US" sz="1800" b="0" dirty="0"/>
            </a:br>
            <a:r>
              <a:rPr lang="en-US" sz="1800" b="0" dirty="0"/>
              <a:t>had renewable </a:t>
            </a:r>
            <a:r>
              <a:rPr lang="en-US" sz="1800" dirty="0"/>
              <a:t>heating and cooling targets</a:t>
            </a:r>
          </a:p>
          <a:p>
            <a:pPr>
              <a:buClr>
                <a:srgbClr val="0075AC"/>
              </a:buClr>
            </a:pPr>
            <a:r>
              <a:rPr lang="en-US" sz="1800" dirty="0"/>
              <a:t>42 </a:t>
            </a:r>
            <a:r>
              <a:rPr lang="en-US" sz="1800" b="0" dirty="0"/>
              <a:t>countries</a:t>
            </a:r>
            <a:br>
              <a:rPr lang="en-US" sz="1800" b="0" dirty="0"/>
            </a:br>
            <a:r>
              <a:rPr lang="en-US" sz="1800" b="0" dirty="0"/>
              <a:t>had renewable </a:t>
            </a:r>
            <a:r>
              <a:rPr lang="en-US" sz="1800" dirty="0"/>
              <a:t>transport targets</a:t>
            </a:r>
          </a:p>
          <a:p>
            <a:pPr>
              <a:buClr>
                <a:srgbClr val="0075AC"/>
              </a:buClr>
            </a:pPr>
            <a:r>
              <a:rPr lang="en-US" sz="1800" dirty="0"/>
              <a:t>146 </a:t>
            </a:r>
            <a:r>
              <a:rPr lang="en-US" sz="1800" b="0" dirty="0"/>
              <a:t>countries had renewable </a:t>
            </a:r>
            <a:r>
              <a:rPr lang="en-US" sz="1800" dirty="0"/>
              <a:t>power targets</a:t>
            </a:r>
          </a:p>
          <a:p>
            <a:pPr>
              <a:buClr>
                <a:srgbClr val="3C5A75"/>
              </a:buClr>
            </a:pPr>
            <a:endParaRPr lang="en-US" sz="1800" dirty="0"/>
          </a:p>
          <a:p>
            <a:pPr marL="0" indent="0">
              <a:buClr>
                <a:srgbClr val="3C5A75"/>
              </a:buClr>
              <a:buNone/>
            </a:pPr>
            <a:endParaRPr lang="fr-FR" sz="1800" dirty="0"/>
          </a:p>
          <a:p>
            <a:pPr>
              <a:buClr>
                <a:srgbClr val="3C5A75"/>
              </a:buClr>
            </a:pPr>
            <a:endParaRPr lang="en-US" sz="1800" b="0" dirty="0"/>
          </a:p>
          <a:p>
            <a:pPr lvl="1"/>
            <a:endParaRPr lang="de-DE" sz="1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0476" y="994263"/>
            <a:ext cx="5132513" cy="5170626"/>
          </a:xfrm>
          <a:prstGeom prst="rect">
            <a:avLst/>
          </a:prstGeom>
        </p:spPr>
      </p:pic>
    </p:spTree>
    <p:extLst>
      <p:ext uri="{BB962C8B-B14F-4D97-AF65-F5344CB8AC3E}">
        <p14:creationId xmlns:p14="http://schemas.microsoft.com/office/powerpoint/2010/main" val="33845442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p:cNvSpPr>
            <a:spLocks noGrp="1"/>
          </p:cNvSpPr>
          <p:nvPr>
            <p:ph type="body" sz="quarter" idx="13"/>
          </p:nvPr>
        </p:nvSpPr>
        <p:spPr>
          <a:xfrm>
            <a:off x="601662" y="1447801"/>
            <a:ext cx="2652177" cy="4155956"/>
          </a:xfrm>
        </p:spPr>
        <p:txBody>
          <a:bodyPr/>
          <a:lstStyle/>
          <a:p>
            <a:pPr>
              <a:buClr>
                <a:srgbClr val="0075AC"/>
              </a:buClr>
            </a:pPr>
            <a:r>
              <a:rPr lang="en-US" b="0" dirty="0"/>
              <a:t>By end-2017, at least </a:t>
            </a:r>
            <a:r>
              <a:rPr lang="en-US" dirty="0"/>
              <a:t>145 countries </a:t>
            </a:r>
            <a:r>
              <a:rPr lang="en-US" b="0" dirty="0"/>
              <a:t>had enacted some kind of </a:t>
            </a:r>
            <a:r>
              <a:rPr lang="en-US" dirty="0"/>
              <a:t>energy efficiency policy</a:t>
            </a:r>
            <a:endParaRPr lang="en-US" b="0" dirty="0"/>
          </a:p>
          <a:p>
            <a:pPr>
              <a:buClr>
                <a:srgbClr val="0075AC"/>
              </a:buClr>
            </a:pPr>
            <a:r>
              <a:rPr lang="en-US" b="0" dirty="0"/>
              <a:t>At least </a:t>
            </a:r>
            <a:r>
              <a:rPr lang="en-US" dirty="0"/>
              <a:t>157 countries </a:t>
            </a:r>
            <a:r>
              <a:rPr lang="en-US" b="0" dirty="0"/>
              <a:t>had enacted </a:t>
            </a:r>
            <a:r>
              <a:rPr lang="en-US" dirty="0"/>
              <a:t>one or more energy efficiency target</a:t>
            </a:r>
          </a:p>
          <a:p>
            <a:pPr>
              <a:buClr>
                <a:srgbClr val="0075AC"/>
              </a:buClr>
            </a:pPr>
            <a:r>
              <a:rPr lang="en-US" b="0" dirty="0"/>
              <a:t>Mandatory and voluntary </a:t>
            </a:r>
            <a:r>
              <a:rPr lang="en-US" dirty="0"/>
              <a:t>energy codes for buildings </a:t>
            </a:r>
            <a:r>
              <a:rPr lang="en-US" b="0" dirty="0"/>
              <a:t>exist in </a:t>
            </a:r>
            <a:r>
              <a:rPr lang="en-US" dirty="0"/>
              <a:t>more than 60 countries </a:t>
            </a:r>
            <a:r>
              <a:rPr lang="en-US" b="0" dirty="0"/>
              <a:t>worldwide</a:t>
            </a:r>
          </a:p>
          <a:p>
            <a:pPr marL="0" indent="0">
              <a:buClr>
                <a:srgbClr val="3C5A75"/>
              </a:buClr>
              <a:buNone/>
            </a:pPr>
            <a:endParaRPr lang="fr-FR" dirty="0"/>
          </a:p>
          <a:p>
            <a:pPr>
              <a:buClr>
                <a:srgbClr val="3C5A75"/>
              </a:buClr>
            </a:pPr>
            <a:endParaRPr lang="en-US" b="0" dirty="0"/>
          </a:p>
          <a:p>
            <a:pPr lvl="1"/>
            <a:endParaRPr lang="de-DE" dirty="0"/>
          </a:p>
        </p:txBody>
      </p:sp>
      <p:sp>
        <p:nvSpPr>
          <p:cNvPr id="5" name="Titel 4"/>
          <p:cNvSpPr>
            <a:spLocks noGrp="1"/>
          </p:cNvSpPr>
          <p:nvPr>
            <p:ph type="title"/>
          </p:nvPr>
        </p:nvSpPr>
        <p:spPr>
          <a:prstGeom prst="rect">
            <a:avLst/>
          </a:prstGeom>
        </p:spPr>
        <p:txBody>
          <a:bodyPr/>
          <a:lstStyle/>
          <a:p>
            <a:r>
              <a:rPr lang="de-DE" dirty="0"/>
              <a:t>Heating and Cooling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921" y="994263"/>
            <a:ext cx="5329751" cy="3486765"/>
          </a:xfrm>
          <a:prstGeom prst="rect">
            <a:avLst/>
          </a:prstGeom>
        </p:spPr>
      </p:pic>
    </p:spTree>
    <p:extLst>
      <p:ext uri="{BB962C8B-B14F-4D97-AF65-F5344CB8AC3E}">
        <p14:creationId xmlns:p14="http://schemas.microsoft.com/office/powerpoint/2010/main" val="14554166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7097009" y="4642901"/>
            <a:ext cx="2046991" cy="1545752"/>
          </a:xfrm>
          <a:prstGeom prst="rect">
            <a:avLst/>
          </a:prstGeom>
        </p:spPr>
      </p:pic>
      <p:sp>
        <p:nvSpPr>
          <p:cNvPr id="9" name="Textplatzhalter 8"/>
          <p:cNvSpPr>
            <a:spLocks noGrp="1"/>
          </p:cNvSpPr>
          <p:nvPr>
            <p:ph type="body" sz="quarter" idx="13"/>
          </p:nvPr>
        </p:nvSpPr>
        <p:spPr>
          <a:xfrm>
            <a:off x="601661" y="1447801"/>
            <a:ext cx="3087309" cy="3917301"/>
          </a:xfrm>
        </p:spPr>
        <p:txBody>
          <a:bodyPr/>
          <a:lstStyle/>
          <a:p>
            <a:pPr>
              <a:buClr>
                <a:srgbClr val="0075AC"/>
              </a:buClr>
            </a:pPr>
            <a:r>
              <a:rPr lang="en-US" sz="1600" b="0" dirty="0"/>
              <a:t>New or revised </a:t>
            </a:r>
            <a:r>
              <a:rPr lang="en-US" sz="1600" dirty="0"/>
              <a:t>ethanol and biodiesel blend mandates </a:t>
            </a:r>
            <a:r>
              <a:rPr lang="en-US" sz="1600" b="0" dirty="0"/>
              <a:t>were enacted in 2017</a:t>
            </a:r>
          </a:p>
          <a:p>
            <a:pPr>
              <a:buClr>
                <a:srgbClr val="0075AC"/>
              </a:buClr>
            </a:pPr>
            <a:r>
              <a:rPr lang="en-US" sz="1600" b="0" dirty="0"/>
              <a:t>Biofuel promotion policies began including </a:t>
            </a:r>
            <a:r>
              <a:rPr lang="en-US" sz="1600" dirty="0"/>
              <a:t>specific requirements for the use of next-generation cellulosic biofuels </a:t>
            </a:r>
          </a:p>
          <a:p>
            <a:pPr>
              <a:buClr>
                <a:srgbClr val="0075AC"/>
              </a:buClr>
            </a:pPr>
            <a:r>
              <a:rPr lang="en-US" sz="1600" dirty="0"/>
              <a:t>Fiscal incentives </a:t>
            </a:r>
            <a:r>
              <a:rPr lang="en-US" sz="1600" b="0" dirty="0"/>
              <a:t>for biofuel production and </a:t>
            </a:r>
            <a:r>
              <a:rPr lang="en-US" sz="1600" dirty="0"/>
              <a:t>grants </a:t>
            </a:r>
            <a:r>
              <a:rPr lang="en-US" sz="1600" b="0" dirty="0"/>
              <a:t>for the development of second-generation biofuels </a:t>
            </a:r>
          </a:p>
          <a:p>
            <a:pPr>
              <a:buClr>
                <a:srgbClr val="0075AC"/>
              </a:buClr>
            </a:pPr>
            <a:r>
              <a:rPr lang="en-US" sz="1600" b="0" dirty="0"/>
              <a:t>Other jurisdictions have set </a:t>
            </a:r>
            <a:r>
              <a:rPr lang="en-US" sz="1600" dirty="0"/>
              <a:t>goals or incentives for electric or fuel-efficient vehicles</a:t>
            </a:r>
          </a:p>
        </p:txBody>
      </p:sp>
      <p:sp>
        <p:nvSpPr>
          <p:cNvPr id="5" name="Titel 4"/>
          <p:cNvSpPr>
            <a:spLocks noGrp="1"/>
          </p:cNvSpPr>
          <p:nvPr>
            <p:ph type="title"/>
          </p:nvPr>
        </p:nvSpPr>
        <p:spPr>
          <a:prstGeom prst="rect">
            <a:avLst/>
          </a:prstGeom>
        </p:spPr>
        <p:txBody>
          <a:bodyPr/>
          <a:lstStyle/>
          <a:p>
            <a:r>
              <a:rPr lang="de-DE" dirty="0"/>
              <a:t>Transport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5223" y="994263"/>
            <a:ext cx="5210789" cy="3709463"/>
          </a:xfrm>
          <a:prstGeom prst="rect">
            <a:avLst/>
          </a:prstGeom>
        </p:spPr>
      </p:pic>
    </p:spTree>
    <p:extLst>
      <p:ext uri="{BB962C8B-B14F-4D97-AF65-F5344CB8AC3E}">
        <p14:creationId xmlns:p14="http://schemas.microsoft.com/office/powerpoint/2010/main" val="14176645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a:xfrm>
            <a:off x="515461" y="1419367"/>
            <a:ext cx="4337094" cy="4184390"/>
          </a:xfrm>
        </p:spPr>
        <p:txBody>
          <a:bodyPr/>
          <a:lstStyle/>
          <a:p>
            <a:r>
              <a:rPr lang="en-US" sz="1800" b="0" dirty="0"/>
              <a:t>Limited examples of </a:t>
            </a:r>
            <a:r>
              <a:rPr lang="en-US" sz="1800" dirty="0"/>
              <a:t>policies that encourage/mandate the use of renewable energy in EVs (Austria and Germany)</a:t>
            </a:r>
          </a:p>
          <a:p>
            <a:endParaRPr lang="en-US" sz="1800" dirty="0"/>
          </a:p>
          <a:p>
            <a:r>
              <a:rPr lang="en-US" sz="1800" b="0" dirty="0"/>
              <a:t>Countries with </a:t>
            </a:r>
            <a:r>
              <a:rPr lang="en-US" sz="1800" dirty="0"/>
              <a:t>targets for both EVs and renewable energy in power </a:t>
            </a:r>
            <a:r>
              <a:rPr lang="en-US" sz="1800" b="0" dirty="0"/>
              <a:t>may encourage the use of renewable deployment in transport</a:t>
            </a:r>
          </a:p>
          <a:p>
            <a:endParaRPr lang="en-US" sz="1800" b="0" dirty="0"/>
          </a:p>
          <a:p>
            <a:r>
              <a:rPr lang="en-US" sz="1800" b="0" dirty="0"/>
              <a:t>Governments also are supporting EVs through </a:t>
            </a:r>
            <a:r>
              <a:rPr lang="en-US" sz="1800" dirty="0"/>
              <a:t>public procurement</a:t>
            </a:r>
          </a:p>
          <a:p>
            <a:endParaRPr lang="en-US" sz="1800" b="0" dirty="0"/>
          </a:p>
        </p:txBody>
      </p:sp>
      <p:sp>
        <p:nvSpPr>
          <p:cNvPr id="5" name="Title 4"/>
          <p:cNvSpPr>
            <a:spLocks noGrp="1"/>
          </p:cNvSpPr>
          <p:nvPr>
            <p:ph type="title"/>
          </p:nvPr>
        </p:nvSpPr>
        <p:spPr/>
        <p:txBody>
          <a:bodyPr/>
          <a:lstStyle/>
          <a:p>
            <a:r>
              <a:rPr lang="en-US" dirty="0"/>
              <a:t>Sector Coupling: Targets for RE and EVs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2662" y="994263"/>
            <a:ext cx="3580229" cy="5183355"/>
          </a:xfrm>
          <a:prstGeom prst="rect">
            <a:avLst/>
          </a:prstGeom>
        </p:spPr>
      </p:pic>
    </p:spTree>
    <p:extLst>
      <p:ext uri="{BB962C8B-B14F-4D97-AF65-F5344CB8AC3E}">
        <p14:creationId xmlns:p14="http://schemas.microsoft.com/office/powerpoint/2010/main" val="41753039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515461" y="1447801"/>
            <a:ext cx="2987760" cy="4155956"/>
          </a:xfrm>
        </p:spPr>
        <p:txBody>
          <a:bodyPr/>
          <a:lstStyle/>
          <a:p>
            <a:r>
              <a:rPr lang="en-US" dirty="0"/>
              <a:t>Biomass </a:t>
            </a:r>
            <a:r>
              <a:rPr lang="en-US" b="0" dirty="0"/>
              <a:t>accounted for </a:t>
            </a:r>
            <a:r>
              <a:rPr lang="en-US" dirty="0"/>
              <a:t>12.8% </a:t>
            </a:r>
            <a:r>
              <a:rPr lang="en-US" b="0" dirty="0"/>
              <a:t>of </a:t>
            </a:r>
            <a:r>
              <a:rPr lang="en-US" dirty="0"/>
              <a:t>total final energy consumption </a:t>
            </a:r>
            <a:r>
              <a:rPr lang="en-US" b="0" dirty="0"/>
              <a:t>in 2016</a:t>
            </a:r>
          </a:p>
          <a:p>
            <a:endParaRPr lang="en-US" b="0" dirty="0"/>
          </a:p>
          <a:p>
            <a:r>
              <a:rPr lang="en-US" dirty="0"/>
              <a:t>Traditional biomass </a:t>
            </a:r>
            <a:r>
              <a:rPr lang="en-US" b="0" dirty="0"/>
              <a:t>in TFEC declining:</a:t>
            </a:r>
            <a:br>
              <a:rPr lang="en-US" b="0" dirty="0"/>
            </a:br>
            <a:r>
              <a:rPr lang="en-US" dirty="0"/>
              <a:t>9.2% </a:t>
            </a:r>
            <a:r>
              <a:rPr lang="en-US" b="0" dirty="0"/>
              <a:t>in 2005 to estimated </a:t>
            </a:r>
            <a:r>
              <a:rPr lang="en-US" dirty="0"/>
              <a:t>7.8%</a:t>
            </a:r>
            <a:r>
              <a:rPr lang="en-US" b="0" dirty="0"/>
              <a:t> in 2016</a:t>
            </a:r>
          </a:p>
          <a:p>
            <a:endParaRPr lang="en-US" b="0" dirty="0"/>
          </a:p>
          <a:p>
            <a:r>
              <a:rPr lang="en-US" dirty="0"/>
              <a:t>Modern bioenergy </a:t>
            </a:r>
            <a:r>
              <a:rPr lang="en-US" b="0" dirty="0"/>
              <a:t>contributed </a:t>
            </a:r>
            <a:r>
              <a:rPr lang="en-US" dirty="0"/>
              <a:t>5% </a:t>
            </a:r>
            <a:r>
              <a:rPr lang="en-US" b="0" dirty="0"/>
              <a:t>to final energy consumption</a:t>
            </a:r>
          </a:p>
        </p:txBody>
      </p:sp>
      <p:sp>
        <p:nvSpPr>
          <p:cNvPr id="5" name="Title 4"/>
          <p:cNvSpPr>
            <a:spLocks noGrp="1"/>
          </p:cNvSpPr>
          <p:nvPr>
            <p:ph type="title"/>
          </p:nvPr>
        </p:nvSpPr>
        <p:spPr/>
        <p:txBody>
          <a:bodyPr/>
          <a:lstStyle/>
          <a:p>
            <a:r>
              <a:rPr lang="en-US" dirty="0"/>
              <a:t>Bioenergy</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2032" y="994263"/>
            <a:ext cx="5361968" cy="3413609"/>
          </a:xfrm>
          <a:prstGeom prst="rect">
            <a:avLst/>
          </a:prstGeom>
        </p:spPr>
      </p:pic>
    </p:spTree>
    <p:extLst>
      <p:ext uri="{BB962C8B-B14F-4D97-AF65-F5344CB8AC3E}">
        <p14:creationId xmlns:p14="http://schemas.microsoft.com/office/powerpoint/2010/main" val="29545822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515461" y="1447801"/>
            <a:ext cx="3105241" cy="4155956"/>
          </a:xfrm>
        </p:spPr>
        <p:txBody>
          <a:bodyPr/>
          <a:lstStyle/>
          <a:p>
            <a:r>
              <a:rPr lang="en-US" b="0" dirty="0"/>
              <a:t>The </a:t>
            </a:r>
            <a:r>
              <a:rPr lang="en-US" dirty="0"/>
              <a:t>United States</a:t>
            </a:r>
            <a:r>
              <a:rPr lang="en-US" b="0" dirty="0"/>
              <a:t> is the global leader for installed geothermal power capacity, but expansion remains slow</a:t>
            </a:r>
          </a:p>
          <a:p>
            <a:endParaRPr lang="en-US" b="0" dirty="0"/>
          </a:p>
          <a:p>
            <a:r>
              <a:rPr lang="en-US" b="0" dirty="0"/>
              <a:t>Total capacity was around </a:t>
            </a:r>
            <a:r>
              <a:rPr lang="en-US" dirty="0"/>
              <a:t>2.5 </a:t>
            </a:r>
            <a:r>
              <a:rPr lang="en-US" dirty="0" err="1"/>
              <a:t>GWnet</a:t>
            </a:r>
            <a:r>
              <a:rPr lang="en-US" dirty="0"/>
              <a:t> </a:t>
            </a:r>
            <a:r>
              <a:rPr lang="en-US" b="0" dirty="0"/>
              <a:t>at year’s end, and geothermal power generated about </a:t>
            </a:r>
            <a:r>
              <a:rPr lang="en-US" dirty="0"/>
              <a:t>16 </a:t>
            </a:r>
            <a:r>
              <a:rPr lang="en-US" dirty="0" err="1"/>
              <a:t>TWh</a:t>
            </a:r>
            <a:r>
              <a:rPr lang="en-US" dirty="0"/>
              <a:t> </a:t>
            </a:r>
            <a:r>
              <a:rPr lang="en-US" b="0" dirty="0"/>
              <a:t>during the year, accounting for </a:t>
            </a:r>
            <a:r>
              <a:rPr lang="en-US" dirty="0"/>
              <a:t>0.4% of US net generation</a:t>
            </a:r>
          </a:p>
        </p:txBody>
      </p:sp>
      <p:sp>
        <p:nvSpPr>
          <p:cNvPr id="5" name="Title 4"/>
          <p:cNvSpPr>
            <a:spLocks noGrp="1"/>
          </p:cNvSpPr>
          <p:nvPr>
            <p:ph type="title"/>
          </p:nvPr>
        </p:nvSpPr>
        <p:spPr/>
        <p:txBody>
          <a:bodyPr/>
          <a:lstStyle/>
          <a:p>
            <a:r>
              <a:rPr lang="en-US" dirty="0"/>
              <a:t>Geothermal Power and Heat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987" y="994263"/>
            <a:ext cx="5372013" cy="3131458"/>
          </a:xfrm>
          <a:prstGeom prst="rect">
            <a:avLst/>
          </a:prstGeom>
        </p:spPr>
      </p:pic>
    </p:spTree>
    <p:extLst>
      <p:ext uri="{BB962C8B-B14F-4D97-AF65-F5344CB8AC3E}">
        <p14:creationId xmlns:p14="http://schemas.microsoft.com/office/powerpoint/2010/main" val="18362466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515461" y="1447801"/>
            <a:ext cx="3047136" cy="4155956"/>
          </a:xfrm>
        </p:spPr>
        <p:txBody>
          <a:bodyPr/>
          <a:lstStyle/>
          <a:p>
            <a:r>
              <a:rPr lang="en-US" sz="1600" b="0" dirty="0"/>
              <a:t>In 2017, total global hydropower </a:t>
            </a:r>
            <a:r>
              <a:rPr lang="en-US" sz="1600" dirty="0"/>
              <a:t>capacity </a:t>
            </a:r>
            <a:r>
              <a:rPr lang="en-US" sz="1600" b="0" dirty="0"/>
              <a:t>increased to approximately </a:t>
            </a:r>
            <a:r>
              <a:rPr lang="en-US" sz="1600" dirty="0"/>
              <a:t>1,114 GW</a:t>
            </a:r>
          </a:p>
          <a:p>
            <a:endParaRPr lang="en-US" sz="1600" dirty="0"/>
          </a:p>
          <a:p>
            <a:r>
              <a:rPr lang="en-US" sz="1600" dirty="0"/>
              <a:t>Generation</a:t>
            </a:r>
            <a:r>
              <a:rPr lang="en-US" sz="1600" b="0" dirty="0"/>
              <a:t> from hydropower was an estimated </a:t>
            </a:r>
            <a:r>
              <a:rPr lang="en-US" sz="1600" dirty="0"/>
              <a:t>4,185 </a:t>
            </a:r>
            <a:r>
              <a:rPr lang="en-US" sz="1600" dirty="0" err="1"/>
              <a:t>TWh</a:t>
            </a:r>
            <a:r>
              <a:rPr lang="en-US" sz="1600" dirty="0"/>
              <a:t> </a:t>
            </a:r>
            <a:r>
              <a:rPr lang="en-US" sz="1600" b="0" dirty="0"/>
              <a:t>worldwide, up about </a:t>
            </a:r>
            <a:r>
              <a:rPr lang="en-US" sz="1600" dirty="0"/>
              <a:t>2% </a:t>
            </a:r>
            <a:r>
              <a:rPr lang="en-US" sz="1600" b="0" dirty="0"/>
              <a:t>from 2016</a:t>
            </a:r>
          </a:p>
          <a:p>
            <a:endParaRPr lang="en-US" sz="1600" b="0" dirty="0"/>
          </a:p>
          <a:p>
            <a:r>
              <a:rPr lang="en-US" sz="1600" b="0" dirty="0"/>
              <a:t>The </a:t>
            </a:r>
            <a:r>
              <a:rPr lang="en-US" sz="1600" dirty="0"/>
              <a:t>leading countries for cumulative capacity </a:t>
            </a:r>
            <a:r>
              <a:rPr lang="en-US" sz="1600" b="0" dirty="0"/>
              <a:t>remained the same: </a:t>
            </a:r>
            <a:r>
              <a:rPr lang="en-US" sz="1600" dirty="0"/>
              <a:t>China, Brazil, Canada, the US, the Russian Federation, India and Norway </a:t>
            </a:r>
          </a:p>
        </p:txBody>
      </p:sp>
      <p:sp>
        <p:nvSpPr>
          <p:cNvPr id="5" name="Title 4"/>
          <p:cNvSpPr>
            <a:spLocks noGrp="1"/>
          </p:cNvSpPr>
          <p:nvPr>
            <p:ph type="title"/>
          </p:nvPr>
        </p:nvSpPr>
        <p:spPr/>
        <p:txBody>
          <a:bodyPr/>
          <a:lstStyle/>
          <a:p>
            <a:r>
              <a:rPr lang="en-US" dirty="0"/>
              <a:t>Hydropower</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5882" y="994263"/>
            <a:ext cx="5388118" cy="3642314"/>
          </a:xfrm>
          <a:prstGeom prst="rect">
            <a:avLst/>
          </a:prstGeom>
        </p:spPr>
      </p:pic>
    </p:spTree>
    <p:extLst>
      <p:ext uri="{BB962C8B-B14F-4D97-AF65-F5344CB8AC3E}">
        <p14:creationId xmlns:p14="http://schemas.microsoft.com/office/powerpoint/2010/main" val="9597376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515461" y="1447801"/>
            <a:ext cx="3201516" cy="4155956"/>
          </a:xfrm>
        </p:spPr>
        <p:txBody>
          <a:bodyPr/>
          <a:lstStyle/>
          <a:p>
            <a:r>
              <a:rPr lang="en-US" dirty="0"/>
              <a:t>19 GW </a:t>
            </a:r>
            <a:r>
              <a:rPr lang="en-US" b="0" dirty="0"/>
              <a:t>of new hydropower capacity was commissioned in 2017</a:t>
            </a:r>
          </a:p>
          <a:p>
            <a:endParaRPr lang="en-US" b="0" dirty="0"/>
          </a:p>
          <a:p>
            <a:r>
              <a:rPr lang="en-US" b="0" dirty="0"/>
              <a:t>While significant, this was the smallest annual increment over the past 5 years</a:t>
            </a:r>
          </a:p>
          <a:p>
            <a:endParaRPr lang="en-US" b="0" dirty="0"/>
          </a:p>
          <a:p>
            <a:r>
              <a:rPr lang="en-US" b="0" dirty="0"/>
              <a:t>Most capacity added by China, followed by Brazil</a:t>
            </a:r>
          </a:p>
        </p:txBody>
      </p:sp>
      <p:sp>
        <p:nvSpPr>
          <p:cNvPr id="5" name="Title 4"/>
          <p:cNvSpPr>
            <a:spLocks noGrp="1"/>
          </p:cNvSpPr>
          <p:nvPr>
            <p:ph type="title"/>
          </p:nvPr>
        </p:nvSpPr>
        <p:spPr/>
        <p:txBody>
          <a:bodyPr/>
          <a:lstStyle/>
          <a:p>
            <a:r>
              <a:rPr lang="en-US" dirty="0"/>
              <a:t>Hydropower</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3924" y="994263"/>
            <a:ext cx="5390075" cy="3072610"/>
          </a:xfrm>
          <a:prstGeom prst="rect">
            <a:avLst/>
          </a:prstGeom>
        </p:spPr>
      </p:pic>
    </p:spTree>
    <p:extLst>
      <p:ext uri="{BB962C8B-B14F-4D97-AF65-F5344CB8AC3E}">
        <p14:creationId xmlns:p14="http://schemas.microsoft.com/office/powerpoint/2010/main" val="4716437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p:cNvSpPr>
            <a:spLocks noGrp="1"/>
          </p:cNvSpPr>
          <p:nvPr>
            <p:ph type="body" sz="quarter" idx="13"/>
          </p:nvPr>
        </p:nvSpPr>
        <p:spPr>
          <a:xfrm>
            <a:off x="601663" y="1447801"/>
            <a:ext cx="3103438" cy="4155956"/>
          </a:xfrm>
        </p:spPr>
        <p:txBody>
          <a:bodyPr/>
          <a:lstStyle/>
          <a:p>
            <a:pPr>
              <a:buClr>
                <a:srgbClr val="0075AC"/>
              </a:buClr>
            </a:pPr>
            <a:r>
              <a:rPr lang="en-US" dirty="0"/>
              <a:t>98 GW </a:t>
            </a:r>
            <a:r>
              <a:rPr lang="en-US" b="0" dirty="0"/>
              <a:t>of solar PV capacity added in 2017</a:t>
            </a:r>
          </a:p>
          <a:p>
            <a:pPr marL="0" indent="0">
              <a:buClr>
                <a:srgbClr val="0075AC"/>
              </a:buClr>
              <a:buNone/>
            </a:pPr>
            <a:endParaRPr lang="en-US" b="0" dirty="0"/>
          </a:p>
          <a:p>
            <a:pPr>
              <a:buClr>
                <a:srgbClr val="0075AC"/>
              </a:buClr>
            </a:pPr>
            <a:r>
              <a:rPr lang="en-US" b="0" dirty="0"/>
              <a:t>Global total increased </a:t>
            </a:r>
            <a:r>
              <a:rPr lang="en-US" dirty="0"/>
              <a:t>33% </a:t>
            </a:r>
            <a:r>
              <a:rPr lang="en-US" b="0" dirty="0"/>
              <a:t>to </a:t>
            </a:r>
            <a:r>
              <a:rPr lang="en-US" dirty="0"/>
              <a:t>402 GW </a:t>
            </a:r>
            <a:r>
              <a:rPr lang="fr-FR" b="0" dirty="0"/>
              <a:t>(</a:t>
            </a:r>
            <a:r>
              <a:rPr lang="fr-FR" b="0" dirty="0" err="1"/>
              <a:t>equivalent</a:t>
            </a:r>
            <a:r>
              <a:rPr lang="fr-FR" b="0" dirty="0"/>
              <a:t> of 40,000 PV panels </a:t>
            </a:r>
            <a:r>
              <a:rPr lang="fr-FR" b="0" dirty="0" err="1"/>
              <a:t>every</a:t>
            </a:r>
            <a:r>
              <a:rPr lang="fr-FR" b="0" dirty="0"/>
              <a:t> </a:t>
            </a:r>
            <a:r>
              <a:rPr lang="fr-FR" b="0" dirty="0" err="1"/>
              <a:t>hour</a:t>
            </a:r>
            <a:r>
              <a:rPr lang="fr-FR" b="0" dirty="0"/>
              <a:t>)</a:t>
            </a:r>
          </a:p>
          <a:p>
            <a:pPr marL="0" indent="0">
              <a:buClr>
                <a:srgbClr val="0075AC"/>
              </a:buClr>
              <a:buNone/>
            </a:pPr>
            <a:endParaRPr lang="fr-FR" b="0" dirty="0"/>
          </a:p>
          <a:p>
            <a:pPr>
              <a:buClr>
                <a:srgbClr val="0075AC"/>
              </a:buClr>
            </a:pPr>
            <a:r>
              <a:rPr lang="en-US" dirty="0"/>
              <a:t>More solar PV was installed than the net capacity additions of fossil fuels and nuclear power combined</a:t>
            </a:r>
          </a:p>
          <a:p>
            <a:pPr>
              <a:buClr>
                <a:srgbClr val="3C5A75"/>
              </a:buClr>
            </a:pPr>
            <a:endParaRPr lang="en-US" dirty="0"/>
          </a:p>
          <a:p>
            <a:pPr>
              <a:buClr>
                <a:srgbClr val="3C5A75"/>
              </a:buClr>
            </a:pPr>
            <a:endParaRPr lang="en-US" b="0" dirty="0"/>
          </a:p>
          <a:p>
            <a:pPr lvl="1"/>
            <a:endParaRPr lang="de-DE" dirty="0"/>
          </a:p>
        </p:txBody>
      </p:sp>
      <p:sp>
        <p:nvSpPr>
          <p:cNvPr id="5" name="Titel 4"/>
          <p:cNvSpPr>
            <a:spLocks noGrp="1"/>
          </p:cNvSpPr>
          <p:nvPr>
            <p:ph type="title"/>
          </p:nvPr>
        </p:nvSpPr>
        <p:spPr>
          <a:prstGeom prst="rect">
            <a:avLst/>
          </a:prstGeom>
        </p:spPr>
        <p:txBody>
          <a:bodyPr/>
          <a:lstStyle/>
          <a:p>
            <a:r>
              <a:rPr lang="de-DE" dirty="0"/>
              <a:t>Solar PV</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1396" y="994263"/>
            <a:ext cx="5392604" cy="3272937"/>
          </a:xfrm>
          <a:prstGeom prst="rect">
            <a:avLst/>
          </a:prstGeom>
        </p:spPr>
      </p:pic>
    </p:spTree>
    <p:extLst>
      <p:ext uri="{BB962C8B-B14F-4D97-AF65-F5344CB8AC3E}">
        <p14:creationId xmlns:p14="http://schemas.microsoft.com/office/powerpoint/2010/main" val="42889439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p:cNvSpPr>
            <a:spLocks noGrp="1"/>
          </p:cNvSpPr>
          <p:nvPr>
            <p:ph type="body" sz="quarter" idx="13"/>
          </p:nvPr>
        </p:nvSpPr>
        <p:spPr>
          <a:xfrm>
            <a:off x="601663" y="1447801"/>
            <a:ext cx="2675927" cy="4155956"/>
          </a:xfrm>
        </p:spPr>
        <p:txBody>
          <a:bodyPr/>
          <a:lstStyle/>
          <a:p>
            <a:r>
              <a:rPr lang="en-US" dirty="0"/>
              <a:t>Total global capacity:</a:t>
            </a:r>
            <a:br>
              <a:rPr lang="en-US" dirty="0"/>
            </a:br>
            <a:r>
              <a:rPr lang="en-US" b="0" dirty="0"/>
              <a:t>up almost </a:t>
            </a:r>
            <a:r>
              <a:rPr lang="en-US" dirty="0"/>
              <a:t>9% </a:t>
            </a:r>
            <a:r>
              <a:rPr lang="en-US" b="0" dirty="0"/>
              <a:t>compared to 2016, </a:t>
            </a:r>
            <a:r>
              <a:rPr lang="en-US" dirty="0"/>
              <a:t>2,195 GW </a:t>
            </a:r>
            <a:r>
              <a:rPr lang="en-US" b="0" dirty="0"/>
              <a:t>at year’s end (</a:t>
            </a:r>
            <a:r>
              <a:rPr lang="en-US" dirty="0"/>
              <a:t>1,081 GW </a:t>
            </a:r>
            <a:r>
              <a:rPr lang="en-US" b="0" dirty="0"/>
              <a:t>not incl. hydro)</a:t>
            </a:r>
          </a:p>
          <a:p>
            <a:r>
              <a:rPr lang="en-US" sz="1800" b="0" dirty="0"/>
              <a:t>Share in </a:t>
            </a:r>
            <a:r>
              <a:rPr lang="en-US" sz="1800" b="1" dirty="0"/>
              <a:t>newly installed renewable power capacity: </a:t>
            </a:r>
          </a:p>
          <a:p>
            <a:pPr lvl="1">
              <a:buClr>
                <a:srgbClr val="0077AE"/>
              </a:buClr>
            </a:pPr>
            <a:r>
              <a:rPr lang="en-US" sz="1800" dirty="0"/>
              <a:t>Solar PV: 55%</a:t>
            </a:r>
          </a:p>
          <a:p>
            <a:pPr lvl="1">
              <a:buClr>
                <a:srgbClr val="0077AE"/>
              </a:buClr>
            </a:pPr>
            <a:r>
              <a:rPr lang="en-US" sz="1800" dirty="0"/>
              <a:t>Wind: 29%</a:t>
            </a:r>
          </a:p>
          <a:p>
            <a:pPr lvl="1">
              <a:buClr>
                <a:srgbClr val="0077AE"/>
              </a:buClr>
            </a:pPr>
            <a:r>
              <a:rPr lang="en-US" sz="1800" dirty="0">
                <a:solidFill>
                  <a:schemeClr val="tx1"/>
                </a:solidFill>
              </a:rPr>
              <a:t>Hydropower: 11%</a:t>
            </a:r>
          </a:p>
          <a:p>
            <a:pPr lvl="1">
              <a:buClr>
                <a:srgbClr val="0077AE"/>
              </a:buClr>
            </a:pPr>
            <a:r>
              <a:rPr lang="en-US" sz="1800" dirty="0">
                <a:solidFill>
                  <a:schemeClr val="tx1"/>
                </a:solidFill>
              </a:rPr>
              <a:t>Bio-power: 4.6%</a:t>
            </a:r>
          </a:p>
          <a:p>
            <a:pPr marL="357188" lvl="1" indent="0">
              <a:buNone/>
            </a:pPr>
            <a:endParaRPr lang="de-DE" dirty="0"/>
          </a:p>
        </p:txBody>
      </p:sp>
      <p:sp>
        <p:nvSpPr>
          <p:cNvPr id="5" name="Titel 4"/>
          <p:cNvSpPr>
            <a:spLocks noGrp="1"/>
          </p:cNvSpPr>
          <p:nvPr>
            <p:ph type="title"/>
          </p:nvPr>
        </p:nvSpPr>
        <p:spPr>
          <a:prstGeom prst="rect">
            <a:avLst/>
          </a:prstGeom>
        </p:spPr>
        <p:txBody>
          <a:bodyPr/>
          <a:lstStyle/>
          <a:p>
            <a:r>
              <a:rPr lang="de-DE" dirty="0"/>
              <a:t>Another Extraordinary Year for Renewable Energy</a:t>
            </a:r>
          </a:p>
        </p:txBody>
      </p:sp>
      <p:pic>
        <p:nvPicPr>
          <p:cNvPr id="3" name="Picture 2"/>
          <p:cNvPicPr>
            <a:picLocks noChangeAspect="1"/>
          </p:cNvPicPr>
          <p:nvPr/>
        </p:nvPicPr>
        <p:blipFill>
          <a:blip r:embed="rId3"/>
          <a:stretch>
            <a:fillRect/>
          </a:stretch>
        </p:blipFill>
        <p:spPr>
          <a:xfrm>
            <a:off x="3882117" y="994263"/>
            <a:ext cx="5069887" cy="392212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89727"/>
          <a:stretch/>
        </p:blipFill>
        <p:spPr>
          <a:xfrm>
            <a:off x="3928749" y="4916384"/>
            <a:ext cx="4910451" cy="287941"/>
          </a:xfrm>
          <a:prstGeom prst="rect">
            <a:avLst/>
          </a:prstGeom>
        </p:spPr>
      </p:pic>
    </p:spTree>
    <p:extLst>
      <p:ext uri="{BB962C8B-B14F-4D97-AF65-F5344CB8AC3E}">
        <p14:creationId xmlns:p14="http://schemas.microsoft.com/office/powerpoint/2010/main" val="35052029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prstGeom prst="rect">
            <a:avLst/>
          </a:prstGeom>
        </p:spPr>
        <p:txBody>
          <a:bodyPr/>
          <a:lstStyle/>
          <a:p>
            <a:r>
              <a:rPr lang="de-DE" dirty="0"/>
              <a:t>Solar PV</a:t>
            </a:r>
          </a:p>
        </p:txBody>
      </p:sp>
      <p:sp>
        <p:nvSpPr>
          <p:cNvPr id="2" name="Text Placeholder 1"/>
          <p:cNvSpPr>
            <a:spLocks noGrp="1"/>
          </p:cNvSpPr>
          <p:nvPr>
            <p:ph type="body" sz="quarter" idx="13"/>
          </p:nvPr>
        </p:nvSpPr>
        <p:spPr>
          <a:xfrm>
            <a:off x="515461" y="1447801"/>
            <a:ext cx="2904633" cy="4155956"/>
          </a:xfrm>
        </p:spPr>
        <p:txBody>
          <a:bodyPr/>
          <a:lstStyle/>
          <a:p>
            <a:r>
              <a:rPr lang="en-US" b="0" dirty="0"/>
              <a:t>By the end of 2017, </a:t>
            </a:r>
            <a:r>
              <a:rPr lang="en-US" dirty="0"/>
              <a:t>every continent had installed at least 1 GW</a:t>
            </a:r>
            <a:r>
              <a:rPr lang="en-US" b="0" dirty="0"/>
              <a:t> </a:t>
            </a:r>
          </a:p>
          <a:p>
            <a:r>
              <a:rPr lang="en-US" dirty="0"/>
              <a:t>At least 29 countries had 1 GW or more</a:t>
            </a:r>
            <a:r>
              <a:rPr lang="en-US" b="0" dirty="0"/>
              <a:t> of capacity</a:t>
            </a:r>
          </a:p>
          <a:p>
            <a:r>
              <a:rPr lang="en-US" b="0" dirty="0"/>
              <a:t>The size and number of large projects continued to grow during 2017</a:t>
            </a:r>
          </a:p>
          <a:p>
            <a:r>
              <a:rPr lang="en-US" b="0" dirty="0"/>
              <a:t>By year’s end, </a:t>
            </a:r>
            <a:r>
              <a:rPr lang="en-US" dirty="0"/>
              <a:t>at least 196 solar PV plants of 50 MW and larger </a:t>
            </a:r>
            <a:r>
              <a:rPr lang="en-US" b="0" dirty="0"/>
              <a:t>were operating in </a:t>
            </a:r>
            <a:r>
              <a:rPr lang="en-US" dirty="0"/>
              <a:t>at least 28 countries</a:t>
            </a:r>
          </a:p>
          <a:p>
            <a:pPr marL="0" indent="0">
              <a:buNone/>
            </a:pPr>
            <a:endParaRPr lang="en-US" b="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544" y="994263"/>
            <a:ext cx="5389456" cy="3154966"/>
          </a:xfrm>
          <a:prstGeom prst="rect">
            <a:avLst/>
          </a:prstGeom>
        </p:spPr>
      </p:pic>
    </p:spTree>
    <p:extLst>
      <p:ext uri="{BB962C8B-B14F-4D97-AF65-F5344CB8AC3E}">
        <p14:creationId xmlns:p14="http://schemas.microsoft.com/office/powerpoint/2010/main" val="31549455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prstGeom prst="rect">
            <a:avLst/>
          </a:prstGeom>
        </p:spPr>
        <p:txBody>
          <a:bodyPr/>
          <a:lstStyle/>
          <a:p>
            <a:r>
              <a:rPr lang="de-DE" dirty="0"/>
              <a:t>Solar PV</a:t>
            </a:r>
          </a:p>
        </p:txBody>
      </p:sp>
      <p:sp>
        <p:nvSpPr>
          <p:cNvPr id="2" name="Text Placeholder 1"/>
          <p:cNvSpPr>
            <a:spLocks noGrp="1"/>
          </p:cNvSpPr>
          <p:nvPr>
            <p:ph type="body" sz="quarter" idx="13"/>
          </p:nvPr>
        </p:nvSpPr>
        <p:spPr>
          <a:xfrm>
            <a:off x="515461" y="1447801"/>
            <a:ext cx="2845256" cy="4155956"/>
          </a:xfrm>
        </p:spPr>
        <p:txBody>
          <a:bodyPr/>
          <a:lstStyle/>
          <a:p>
            <a:pPr>
              <a:buClr>
                <a:srgbClr val="0075AC"/>
              </a:buClr>
            </a:pPr>
            <a:r>
              <a:rPr lang="en-US" dirty="0"/>
              <a:t>China</a:t>
            </a:r>
            <a:r>
              <a:rPr lang="en-US" b="0" dirty="0"/>
              <a:t> added</a:t>
            </a:r>
            <a:br>
              <a:rPr lang="en-US" b="0" dirty="0"/>
            </a:br>
            <a:r>
              <a:rPr lang="en-US" dirty="0"/>
              <a:t>53.1 GW </a:t>
            </a:r>
            <a:r>
              <a:rPr lang="en-US" b="0" dirty="0"/>
              <a:t>in 2017,</a:t>
            </a:r>
            <a:r>
              <a:rPr lang="en-US" dirty="0"/>
              <a:t> more than was added worldwide in 2015</a:t>
            </a:r>
            <a:r>
              <a:rPr lang="en-US" b="0" dirty="0"/>
              <a:t>,</a:t>
            </a:r>
            <a:r>
              <a:rPr lang="en-US" dirty="0"/>
              <a:t> </a:t>
            </a:r>
            <a:r>
              <a:rPr lang="en-US" b="0" dirty="0"/>
              <a:t>increasing its total solar PV capacity to </a:t>
            </a:r>
            <a:r>
              <a:rPr lang="en-US" dirty="0"/>
              <a:t>131.1 GW</a:t>
            </a:r>
          </a:p>
          <a:p>
            <a:pPr>
              <a:buClr>
                <a:srgbClr val="0075AC"/>
              </a:buClr>
            </a:pPr>
            <a:r>
              <a:rPr lang="en-US" dirty="0"/>
              <a:t>China reached its 2020 target </a:t>
            </a:r>
            <a:r>
              <a:rPr lang="en-US" b="0" dirty="0"/>
              <a:t>for solar installations in 2017</a:t>
            </a:r>
          </a:p>
          <a:p>
            <a:pPr>
              <a:buClr>
                <a:srgbClr val="0075AC"/>
              </a:buClr>
            </a:pPr>
            <a:r>
              <a:rPr lang="en-US" b="0" dirty="0"/>
              <a:t>The </a:t>
            </a:r>
            <a:r>
              <a:rPr lang="en-US" dirty="0"/>
              <a:t>United States </a:t>
            </a:r>
            <a:r>
              <a:rPr lang="en-US" b="0" dirty="0"/>
              <a:t>remained a distant second, adding </a:t>
            </a:r>
            <a:r>
              <a:rPr lang="en-US" dirty="0"/>
              <a:t>10.6 GW </a:t>
            </a:r>
            <a:r>
              <a:rPr lang="en-US" b="0" dirty="0"/>
              <a:t>for a total of </a:t>
            </a:r>
            <a:r>
              <a:rPr lang="en-US" dirty="0"/>
              <a:t>51 GW</a:t>
            </a:r>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2902" y="994263"/>
            <a:ext cx="5371097" cy="3079074"/>
          </a:xfrm>
          <a:prstGeom prst="rect">
            <a:avLst/>
          </a:prstGeom>
        </p:spPr>
      </p:pic>
    </p:spTree>
    <p:extLst>
      <p:ext uri="{BB962C8B-B14F-4D97-AF65-F5344CB8AC3E}">
        <p14:creationId xmlns:p14="http://schemas.microsoft.com/office/powerpoint/2010/main" val="17199503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515460" y="1419367"/>
            <a:ext cx="3154015" cy="4184390"/>
          </a:xfrm>
        </p:spPr>
        <p:txBody>
          <a:bodyPr/>
          <a:lstStyle/>
          <a:p>
            <a:r>
              <a:rPr lang="en-US" sz="1800" b="0" dirty="0"/>
              <a:t>Globally, </a:t>
            </a:r>
            <a:r>
              <a:rPr lang="en-US" sz="1800" dirty="0"/>
              <a:t>35 </a:t>
            </a:r>
            <a:r>
              <a:rPr lang="en-US" sz="1800" dirty="0" err="1"/>
              <a:t>GWth</a:t>
            </a:r>
            <a:r>
              <a:rPr lang="en-US" sz="1800" dirty="0"/>
              <a:t> </a:t>
            </a:r>
            <a:r>
              <a:rPr lang="en-US" sz="1800" b="0" dirty="0"/>
              <a:t>of capacity of glazed (flat plate and vacuum tube technology) and unglazed collectors was </a:t>
            </a:r>
            <a:r>
              <a:rPr lang="en-US" sz="1800" dirty="0"/>
              <a:t>newly commissioned </a:t>
            </a:r>
            <a:r>
              <a:rPr lang="en-US" sz="1800" b="0" dirty="0"/>
              <a:t>in 2017</a:t>
            </a:r>
          </a:p>
          <a:p>
            <a:r>
              <a:rPr lang="en-US" sz="1800" b="0" dirty="0"/>
              <a:t>The total global capacity was an estimated </a:t>
            </a:r>
            <a:r>
              <a:rPr lang="en-US" sz="1800" dirty="0"/>
              <a:t>472 </a:t>
            </a:r>
            <a:r>
              <a:rPr lang="en-US" sz="1800" dirty="0" err="1"/>
              <a:t>GWth</a:t>
            </a:r>
            <a:r>
              <a:rPr lang="en-US" sz="1800" dirty="0"/>
              <a:t> </a:t>
            </a:r>
            <a:r>
              <a:rPr lang="en-US" sz="1800" b="0" dirty="0"/>
              <a:t>by year-end </a:t>
            </a:r>
          </a:p>
          <a:p>
            <a:r>
              <a:rPr lang="en-US" sz="1800" b="0" dirty="0"/>
              <a:t>Gross additions for the year were </a:t>
            </a:r>
            <a:r>
              <a:rPr lang="en-US" sz="1800" dirty="0"/>
              <a:t>down 3%</a:t>
            </a:r>
            <a:r>
              <a:rPr lang="en-US" sz="1800" b="0" dirty="0"/>
              <a:t>, from </a:t>
            </a:r>
            <a:br>
              <a:rPr lang="en-US" sz="1800" b="0" dirty="0"/>
            </a:br>
            <a:r>
              <a:rPr lang="en-US" sz="1800" b="0" dirty="0"/>
              <a:t>36.2 </a:t>
            </a:r>
            <a:r>
              <a:rPr lang="en-US" sz="1800" b="0" dirty="0" err="1"/>
              <a:t>GWth</a:t>
            </a:r>
            <a:r>
              <a:rPr lang="en-US" sz="1800" b="0" dirty="0"/>
              <a:t> in 2016</a:t>
            </a:r>
          </a:p>
        </p:txBody>
      </p:sp>
      <p:sp>
        <p:nvSpPr>
          <p:cNvPr id="5" name="Titel 4"/>
          <p:cNvSpPr>
            <a:spLocks noGrp="1"/>
          </p:cNvSpPr>
          <p:nvPr>
            <p:ph type="title"/>
          </p:nvPr>
        </p:nvSpPr>
        <p:spPr>
          <a:prstGeom prst="rect">
            <a:avLst/>
          </a:prstGeom>
        </p:spPr>
        <p:txBody>
          <a:bodyPr/>
          <a:lstStyle/>
          <a:p>
            <a:r>
              <a:rPr lang="de-DE" dirty="0"/>
              <a:t>Solar Thermal Heating and Cooling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4003" y="994263"/>
            <a:ext cx="5131841" cy="3357291"/>
          </a:xfrm>
          <a:prstGeom prst="rect">
            <a:avLst/>
          </a:prstGeom>
        </p:spPr>
      </p:pic>
    </p:spTree>
    <p:extLst>
      <p:ext uri="{BB962C8B-B14F-4D97-AF65-F5344CB8AC3E}">
        <p14:creationId xmlns:p14="http://schemas.microsoft.com/office/powerpoint/2010/main" val="263499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p:cNvSpPr>
            <a:spLocks noGrp="1"/>
          </p:cNvSpPr>
          <p:nvPr>
            <p:ph type="body" sz="quarter" idx="13"/>
          </p:nvPr>
        </p:nvSpPr>
        <p:spPr>
          <a:xfrm>
            <a:off x="601662" y="1447801"/>
            <a:ext cx="3013897" cy="4155956"/>
          </a:xfrm>
        </p:spPr>
        <p:txBody>
          <a:bodyPr/>
          <a:lstStyle/>
          <a:p>
            <a:pPr>
              <a:buClr>
                <a:srgbClr val="0075AC"/>
              </a:buClr>
            </a:pPr>
            <a:r>
              <a:rPr lang="en-US" dirty="0"/>
              <a:t>52 GW </a:t>
            </a:r>
            <a:r>
              <a:rPr lang="en-US" b="0" dirty="0"/>
              <a:t>of wind power capacity added in 2017</a:t>
            </a:r>
          </a:p>
          <a:p>
            <a:pPr marL="0" indent="0">
              <a:buClr>
                <a:srgbClr val="0075AC"/>
              </a:buClr>
              <a:buNone/>
            </a:pPr>
            <a:endParaRPr lang="en-US" b="0" dirty="0"/>
          </a:p>
          <a:p>
            <a:pPr>
              <a:buClr>
                <a:srgbClr val="0075AC"/>
              </a:buClr>
            </a:pPr>
            <a:r>
              <a:rPr lang="en-US" b="0" dirty="0"/>
              <a:t>The global total increased by </a:t>
            </a:r>
            <a:r>
              <a:rPr lang="en-US" b="1" dirty="0"/>
              <a:t>11% </a:t>
            </a:r>
            <a:r>
              <a:rPr lang="en-US" dirty="0"/>
              <a:t>to 539 GW</a:t>
            </a:r>
          </a:p>
          <a:p>
            <a:pPr marL="0" indent="0">
              <a:buClr>
                <a:srgbClr val="3C5A75"/>
              </a:buClr>
              <a:buNone/>
            </a:pPr>
            <a:endParaRPr lang="en-US" dirty="0"/>
          </a:p>
          <a:p>
            <a:pPr marL="0" indent="0">
              <a:buClr>
                <a:srgbClr val="3C5A75"/>
              </a:buClr>
              <a:buNone/>
            </a:pPr>
            <a:endParaRPr lang="en-US" dirty="0"/>
          </a:p>
          <a:p>
            <a:pPr>
              <a:buClr>
                <a:srgbClr val="3C5A75"/>
              </a:buClr>
            </a:pPr>
            <a:endParaRPr lang="en-US" dirty="0"/>
          </a:p>
          <a:p>
            <a:pPr marL="0" indent="0">
              <a:buClr>
                <a:srgbClr val="3C5A75"/>
              </a:buClr>
              <a:buNone/>
            </a:pPr>
            <a:endParaRPr lang="en-US" dirty="0"/>
          </a:p>
        </p:txBody>
      </p:sp>
      <p:sp>
        <p:nvSpPr>
          <p:cNvPr id="5" name="Titel 4"/>
          <p:cNvSpPr>
            <a:spLocks noGrp="1"/>
          </p:cNvSpPr>
          <p:nvPr>
            <p:ph type="title"/>
          </p:nvPr>
        </p:nvSpPr>
        <p:spPr>
          <a:prstGeom prst="rect">
            <a:avLst/>
          </a:prstGeom>
        </p:spPr>
        <p:txBody>
          <a:bodyPr/>
          <a:lstStyle/>
          <a:p>
            <a:r>
              <a:rPr lang="de-DE" dirty="0"/>
              <a:t>Wind Power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4332" y="994263"/>
            <a:ext cx="5379667" cy="2968138"/>
          </a:xfrm>
          <a:prstGeom prst="rect">
            <a:avLst/>
          </a:prstGeom>
        </p:spPr>
      </p:pic>
      <p:pic>
        <p:nvPicPr>
          <p:cNvPr id="2" name="Picture 1"/>
          <p:cNvPicPr>
            <a:picLocks noChangeAspect="1"/>
          </p:cNvPicPr>
          <p:nvPr/>
        </p:nvPicPr>
        <p:blipFill>
          <a:blip r:embed="rId4"/>
          <a:stretch>
            <a:fillRect/>
          </a:stretch>
        </p:blipFill>
        <p:spPr>
          <a:xfrm>
            <a:off x="452889" y="3314699"/>
            <a:ext cx="2888339" cy="1836049"/>
          </a:xfrm>
          <a:prstGeom prst="rect">
            <a:avLst/>
          </a:prstGeom>
        </p:spPr>
      </p:pic>
    </p:spTree>
    <p:extLst>
      <p:ext uri="{BB962C8B-B14F-4D97-AF65-F5344CB8AC3E}">
        <p14:creationId xmlns:p14="http://schemas.microsoft.com/office/powerpoint/2010/main" val="9581905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515461" y="1419367"/>
            <a:ext cx="2785879" cy="4184390"/>
          </a:xfrm>
        </p:spPr>
        <p:txBody>
          <a:bodyPr/>
          <a:lstStyle/>
          <a:p>
            <a:r>
              <a:rPr lang="en-US" sz="1800" dirty="0"/>
              <a:t>China </a:t>
            </a:r>
            <a:r>
              <a:rPr lang="en-US" sz="1800" b="0" dirty="0"/>
              <a:t>retained its lead position for wind power as well, adding</a:t>
            </a:r>
            <a:r>
              <a:rPr lang="en-US" sz="1800" dirty="0"/>
              <a:t> </a:t>
            </a:r>
            <a:r>
              <a:rPr lang="en-US" sz="1800" b="0" dirty="0"/>
              <a:t>nearly </a:t>
            </a:r>
            <a:r>
              <a:rPr lang="en-US" sz="1800" dirty="0"/>
              <a:t>19.7 GW</a:t>
            </a:r>
            <a:r>
              <a:rPr lang="en-US" sz="1800" b="0" dirty="0"/>
              <a:t> and reaching a total of </a:t>
            </a:r>
            <a:r>
              <a:rPr lang="en-US" sz="1800" dirty="0"/>
              <a:t>188.4 GW</a:t>
            </a:r>
          </a:p>
          <a:p>
            <a:pPr marL="0" indent="0">
              <a:buNone/>
            </a:pPr>
            <a:endParaRPr lang="en-US" sz="1800" dirty="0"/>
          </a:p>
          <a:p>
            <a:r>
              <a:rPr lang="en-US" sz="1800" b="0" dirty="0"/>
              <a:t>It was followed distantly by the United States, Germany, the United Kingdom and India</a:t>
            </a:r>
          </a:p>
          <a:p>
            <a:endParaRPr lang="en-US" sz="1800" dirty="0"/>
          </a:p>
        </p:txBody>
      </p:sp>
      <p:sp>
        <p:nvSpPr>
          <p:cNvPr id="5" name="Titel 4"/>
          <p:cNvSpPr>
            <a:spLocks noGrp="1"/>
          </p:cNvSpPr>
          <p:nvPr>
            <p:ph type="title"/>
          </p:nvPr>
        </p:nvSpPr>
        <p:spPr>
          <a:prstGeom prst="rect">
            <a:avLst/>
          </a:prstGeom>
        </p:spPr>
        <p:txBody>
          <a:bodyPr/>
          <a:lstStyle/>
          <a:p>
            <a:r>
              <a:rPr lang="de-DE" dirty="0"/>
              <a:t>Wind Power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6860" y="994263"/>
            <a:ext cx="5377140" cy="3114482"/>
          </a:xfrm>
          <a:prstGeom prst="rect">
            <a:avLst/>
          </a:prstGeom>
        </p:spPr>
      </p:pic>
    </p:spTree>
    <p:extLst>
      <p:ext uri="{BB962C8B-B14F-4D97-AF65-F5344CB8AC3E}">
        <p14:creationId xmlns:p14="http://schemas.microsoft.com/office/powerpoint/2010/main" val="27071191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515460" y="1419367"/>
            <a:ext cx="3218443" cy="4184390"/>
          </a:xfrm>
        </p:spPr>
        <p:txBody>
          <a:bodyPr/>
          <a:lstStyle/>
          <a:p>
            <a:r>
              <a:rPr lang="en-US" b="0" dirty="0"/>
              <a:t>There was an increase of </a:t>
            </a:r>
            <a:r>
              <a:rPr lang="en-US" dirty="0"/>
              <a:t>30%</a:t>
            </a:r>
            <a:r>
              <a:rPr lang="en-US" b="0" dirty="0"/>
              <a:t> in </a:t>
            </a:r>
            <a:r>
              <a:rPr lang="en-US" dirty="0"/>
              <a:t>global offshore capacity</a:t>
            </a:r>
          </a:p>
          <a:p>
            <a:r>
              <a:rPr lang="en-US" b="0" dirty="0"/>
              <a:t>A total of </a:t>
            </a:r>
            <a:r>
              <a:rPr lang="en-US" dirty="0"/>
              <a:t>17 countries </a:t>
            </a:r>
            <a:r>
              <a:rPr lang="en-US" b="0" dirty="0"/>
              <a:t>had </a:t>
            </a:r>
            <a:r>
              <a:rPr lang="en-US" dirty="0"/>
              <a:t>offshore wind capacity</a:t>
            </a:r>
            <a:r>
              <a:rPr lang="en-US" b="0" dirty="0"/>
              <a:t> by the end of 2017</a:t>
            </a:r>
          </a:p>
          <a:p>
            <a:r>
              <a:rPr lang="en-US" b="0" dirty="0"/>
              <a:t>The </a:t>
            </a:r>
            <a:r>
              <a:rPr lang="en-US" dirty="0"/>
              <a:t>United Kingdom </a:t>
            </a:r>
            <a:r>
              <a:rPr lang="en-US" b="0" dirty="0"/>
              <a:t>maintained its lead for total capacity, with </a:t>
            </a:r>
            <a:br>
              <a:rPr lang="en-US" b="0" dirty="0"/>
            </a:br>
            <a:r>
              <a:rPr lang="en-US" dirty="0"/>
              <a:t>6.8 GW</a:t>
            </a:r>
            <a:r>
              <a:rPr lang="en-US" b="0" dirty="0"/>
              <a:t> at year’s end, followed by Germany (5.4 GW), China </a:t>
            </a:r>
            <a:br>
              <a:rPr lang="en-US" b="0" dirty="0"/>
            </a:br>
            <a:r>
              <a:rPr lang="en-US" b="0" dirty="0"/>
              <a:t>(2.8 GW), Denmark (1.3 GW) and the Netherlands (1.1 GW)</a:t>
            </a:r>
          </a:p>
          <a:p>
            <a:r>
              <a:rPr lang="en-US" dirty="0"/>
              <a:t>Europe was home to about 84% of global offshore capacity (down from 88% in 2016), with Asia  accounting for nearly all the rest</a:t>
            </a:r>
          </a:p>
          <a:p>
            <a:endParaRPr lang="en-US" dirty="0"/>
          </a:p>
        </p:txBody>
      </p:sp>
      <p:sp>
        <p:nvSpPr>
          <p:cNvPr id="5" name="Titel 4"/>
          <p:cNvSpPr>
            <a:spLocks noGrp="1"/>
          </p:cNvSpPr>
          <p:nvPr>
            <p:ph type="title"/>
          </p:nvPr>
        </p:nvSpPr>
        <p:spPr>
          <a:prstGeom prst="rect">
            <a:avLst/>
          </a:prstGeom>
        </p:spPr>
        <p:txBody>
          <a:bodyPr/>
          <a:lstStyle/>
          <a:p>
            <a:r>
              <a:rPr lang="de-DE" dirty="0"/>
              <a:t>Wind Power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2882" y="994263"/>
            <a:ext cx="5371117" cy="3052496"/>
          </a:xfrm>
          <a:prstGeom prst="rect">
            <a:avLst/>
          </a:prstGeom>
        </p:spPr>
      </p:pic>
    </p:spTree>
    <p:extLst>
      <p:ext uri="{BB962C8B-B14F-4D97-AF65-F5344CB8AC3E}">
        <p14:creationId xmlns:p14="http://schemas.microsoft.com/office/powerpoint/2010/main" val="2881135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515461" y="1447801"/>
            <a:ext cx="3166853" cy="4155956"/>
          </a:xfrm>
        </p:spPr>
        <p:txBody>
          <a:bodyPr/>
          <a:lstStyle/>
          <a:p>
            <a:r>
              <a:rPr lang="en-US" dirty="0"/>
              <a:t>13% </a:t>
            </a:r>
            <a:r>
              <a:rPr lang="en-US" b="0" dirty="0"/>
              <a:t>of the population in </a:t>
            </a:r>
            <a:r>
              <a:rPr lang="en-US" dirty="0"/>
              <a:t>Bangladesh gained access to electricity through off-grid solar systems</a:t>
            </a:r>
          </a:p>
          <a:p>
            <a:r>
              <a:rPr lang="en-US" dirty="0"/>
              <a:t>51% </a:t>
            </a:r>
            <a:r>
              <a:rPr lang="en-US" b="0" dirty="0"/>
              <a:t>of the off-grid population of </a:t>
            </a:r>
            <a:r>
              <a:rPr lang="en-US" dirty="0"/>
              <a:t>Kenya is served by DREA systems</a:t>
            </a:r>
          </a:p>
          <a:p>
            <a:r>
              <a:rPr lang="en-US" b="0" dirty="0"/>
              <a:t>In 2017, an increasing number of national governments demonstrated their </a:t>
            </a:r>
            <a:r>
              <a:rPr lang="en-US" dirty="0"/>
              <a:t>interest in DREA systems by enhancing the enabling environment</a:t>
            </a:r>
          </a:p>
          <a:p>
            <a:endParaRPr lang="en-US" dirty="0"/>
          </a:p>
        </p:txBody>
      </p:sp>
      <p:sp>
        <p:nvSpPr>
          <p:cNvPr id="7" name="Titel 4"/>
          <p:cNvSpPr>
            <a:spLocks noGrp="1"/>
          </p:cNvSpPr>
          <p:nvPr>
            <p:ph type="title"/>
          </p:nvPr>
        </p:nvSpPr>
        <p:spPr>
          <a:prstGeom prst="rect">
            <a:avLst/>
          </a:prstGeom>
        </p:spPr>
        <p:txBody>
          <a:bodyPr/>
          <a:lstStyle/>
          <a:p>
            <a:r>
              <a:rPr lang="de-DE" dirty="0"/>
              <a:t>Distributed Renewables for Energy Access (DREA)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4424" y="994263"/>
            <a:ext cx="5379576" cy="2537988"/>
          </a:xfrm>
          <a:prstGeom prst="rect">
            <a:avLst/>
          </a:prstGeom>
        </p:spPr>
      </p:pic>
    </p:spTree>
    <p:extLst>
      <p:ext uri="{BB962C8B-B14F-4D97-AF65-F5344CB8AC3E}">
        <p14:creationId xmlns:p14="http://schemas.microsoft.com/office/powerpoint/2010/main" val="35726052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p:cNvSpPr>
            <a:spLocks noGrp="1"/>
          </p:cNvSpPr>
          <p:nvPr>
            <p:ph type="body" sz="quarter" idx="13"/>
          </p:nvPr>
        </p:nvSpPr>
        <p:spPr>
          <a:xfrm>
            <a:off x="601663" y="1447801"/>
            <a:ext cx="2995779" cy="4155956"/>
          </a:xfrm>
        </p:spPr>
        <p:txBody>
          <a:bodyPr/>
          <a:lstStyle/>
          <a:p>
            <a:pPr>
              <a:buClr>
                <a:srgbClr val="0075AC"/>
              </a:buClr>
            </a:pPr>
            <a:r>
              <a:rPr lang="en-US" b="0" dirty="0"/>
              <a:t>In 2016: </a:t>
            </a:r>
            <a:r>
              <a:rPr lang="en-US" sz="1800" b="1" dirty="0"/>
              <a:t>14% </a:t>
            </a:r>
            <a:r>
              <a:rPr lang="en-US" sz="1800" b="0" dirty="0"/>
              <a:t>of the global population lived </a:t>
            </a:r>
            <a:r>
              <a:rPr lang="en-US" sz="1800" b="1" dirty="0"/>
              <a:t>without electricity</a:t>
            </a:r>
            <a:r>
              <a:rPr lang="en-US" sz="1800" dirty="0"/>
              <a:t> </a:t>
            </a:r>
            <a:r>
              <a:rPr lang="en-US" sz="1800" b="0" dirty="0"/>
              <a:t>– approx.</a:t>
            </a:r>
            <a:r>
              <a:rPr lang="en-US" sz="1800" dirty="0"/>
              <a:t> </a:t>
            </a:r>
            <a:br>
              <a:rPr lang="en-US" sz="1800" dirty="0"/>
            </a:br>
            <a:r>
              <a:rPr lang="en-US" sz="1800" b="0" dirty="0"/>
              <a:t>1.06 billion people (majority in SSA and Asia-Pacific regions)</a:t>
            </a:r>
          </a:p>
          <a:p>
            <a:pPr>
              <a:buClr>
                <a:srgbClr val="0075AC"/>
              </a:buClr>
            </a:pPr>
            <a:endParaRPr lang="en-US" sz="1800" b="0" dirty="0"/>
          </a:p>
          <a:p>
            <a:pPr>
              <a:buClr>
                <a:srgbClr val="0075AC"/>
              </a:buClr>
            </a:pPr>
            <a:r>
              <a:rPr lang="en-US" sz="1800" b="1" dirty="0"/>
              <a:t>DREA systems </a:t>
            </a:r>
            <a:r>
              <a:rPr lang="en-US" sz="1800" b="0" dirty="0"/>
              <a:t>were serving </a:t>
            </a:r>
            <a:r>
              <a:rPr lang="en-US" sz="1800" b="1" dirty="0"/>
              <a:t>~300 million people by end-2016</a:t>
            </a:r>
          </a:p>
          <a:p>
            <a:pPr>
              <a:buClr>
                <a:srgbClr val="3C5A75"/>
              </a:buClr>
            </a:pPr>
            <a:endParaRPr lang="en-US" dirty="0"/>
          </a:p>
          <a:p>
            <a:pPr marL="0" indent="0">
              <a:buClr>
                <a:srgbClr val="3C5A75"/>
              </a:buClr>
              <a:buNone/>
            </a:pPr>
            <a:endParaRPr lang="fr-FR" dirty="0"/>
          </a:p>
          <a:p>
            <a:pPr>
              <a:buClr>
                <a:srgbClr val="3C5A75"/>
              </a:buClr>
            </a:pPr>
            <a:endParaRPr lang="en-US" b="0" dirty="0"/>
          </a:p>
          <a:p>
            <a:pPr lvl="1"/>
            <a:endParaRPr lang="de-DE" sz="1800" dirty="0"/>
          </a:p>
        </p:txBody>
      </p:sp>
      <p:sp>
        <p:nvSpPr>
          <p:cNvPr id="5" name="Titel 4"/>
          <p:cNvSpPr>
            <a:spLocks noGrp="1"/>
          </p:cNvSpPr>
          <p:nvPr>
            <p:ph type="title"/>
          </p:nvPr>
        </p:nvSpPr>
        <p:spPr>
          <a:prstGeom prst="rect">
            <a:avLst/>
          </a:prstGeom>
        </p:spPr>
        <p:txBody>
          <a:bodyPr/>
          <a:lstStyle/>
          <a:p>
            <a:r>
              <a:rPr lang="de-DE" dirty="0"/>
              <a:t>Distributed Renewables for Energy Access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9585" y="994263"/>
            <a:ext cx="5384415" cy="2882794"/>
          </a:xfrm>
          <a:prstGeom prst="rect">
            <a:avLst/>
          </a:prstGeom>
        </p:spPr>
      </p:pic>
    </p:spTree>
    <p:extLst>
      <p:ext uri="{BB962C8B-B14F-4D97-AF65-F5344CB8AC3E}">
        <p14:creationId xmlns:p14="http://schemas.microsoft.com/office/powerpoint/2010/main" val="39034592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8"/>
          <p:cNvSpPr>
            <a:spLocks noGrp="1"/>
          </p:cNvSpPr>
          <p:nvPr>
            <p:ph type="body" sz="quarter" idx="11"/>
          </p:nvPr>
        </p:nvSpPr>
        <p:spPr>
          <a:xfrm>
            <a:off x="515460" y="1419367"/>
            <a:ext cx="3265707" cy="4184390"/>
          </a:xfrm>
        </p:spPr>
        <p:txBody>
          <a:bodyPr/>
          <a:lstStyle/>
          <a:p>
            <a:pPr>
              <a:buClr>
                <a:srgbClr val="0075AC"/>
              </a:buClr>
            </a:pPr>
            <a:r>
              <a:rPr lang="en-US" sz="1800" dirty="0"/>
              <a:t>Off-grid solar devices </a:t>
            </a:r>
            <a:r>
              <a:rPr lang="en-US" sz="1800" b="0" dirty="0"/>
              <a:t>(solar lanterns and solar home systems) experienced </a:t>
            </a:r>
            <a:r>
              <a:rPr lang="en-US" sz="1800" dirty="0"/>
              <a:t>60% annual growth </a:t>
            </a:r>
            <a:r>
              <a:rPr lang="en-US" sz="1800" b="0" dirty="0"/>
              <a:t>rates between 2010-2017</a:t>
            </a:r>
          </a:p>
          <a:p>
            <a:r>
              <a:rPr lang="en-US" sz="1800" dirty="0"/>
              <a:t>25.8 million off-grid solar systems (est.) were sold </a:t>
            </a:r>
            <a:r>
              <a:rPr lang="en-US" sz="1800" b="0" dirty="0"/>
              <a:t>in 2017, a </a:t>
            </a:r>
            <a:r>
              <a:rPr lang="en-US" sz="1800" dirty="0"/>
              <a:t>14% decrease from 2016 sales</a:t>
            </a:r>
          </a:p>
          <a:p>
            <a:r>
              <a:rPr lang="en-US" sz="1800" dirty="0"/>
              <a:t>130 million off-grid solar systems sold cumulatively</a:t>
            </a:r>
            <a:r>
              <a:rPr lang="en-US" sz="1800" b="0" dirty="0"/>
              <a:t> by end-2017, providing </a:t>
            </a:r>
            <a:r>
              <a:rPr lang="en-US" sz="1800" dirty="0"/>
              <a:t>electricity access to about </a:t>
            </a:r>
            <a:br>
              <a:rPr lang="en-US" sz="1800" dirty="0"/>
            </a:br>
            <a:r>
              <a:rPr lang="en-US" sz="1800" dirty="0"/>
              <a:t>360 million people worldwide</a:t>
            </a:r>
          </a:p>
          <a:p>
            <a:pPr marL="0" indent="0">
              <a:buNone/>
            </a:pPr>
            <a:endParaRPr lang="en-US" sz="1800" b="0" dirty="0"/>
          </a:p>
          <a:p>
            <a:endParaRPr lang="en-US" sz="1800" dirty="0"/>
          </a:p>
          <a:p>
            <a:pPr>
              <a:buClr>
                <a:srgbClr val="3C5A75"/>
              </a:buClr>
            </a:pPr>
            <a:endParaRPr lang="en-US" sz="1800" dirty="0"/>
          </a:p>
          <a:p>
            <a:pPr marL="0" indent="0">
              <a:buClr>
                <a:srgbClr val="3C5A75"/>
              </a:buClr>
              <a:buNone/>
            </a:pPr>
            <a:endParaRPr lang="fr-FR" sz="1800" dirty="0"/>
          </a:p>
          <a:p>
            <a:pPr>
              <a:buClr>
                <a:srgbClr val="3C5A75"/>
              </a:buClr>
            </a:pPr>
            <a:endParaRPr lang="en-US" sz="1800" b="0" dirty="0"/>
          </a:p>
          <a:p>
            <a:pPr lvl="1"/>
            <a:endParaRPr lang="de-DE" sz="1800" dirty="0"/>
          </a:p>
        </p:txBody>
      </p:sp>
      <p:sp>
        <p:nvSpPr>
          <p:cNvPr id="5" name="Titel 4"/>
          <p:cNvSpPr>
            <a:spLocks noGrp="1"/>
          </p:cNvSpPr>
          <p:nvPr>
            <p:ph type="title"/>
          </p:nvPr>
        </p:nvSpPr>
        <p:spPr>
          <a:prstGeom prst="rect">
            <a:avLst/>
          </a:prstGeom>
        </p:spPr>
        <p:txBody>
          <a:bodyPr/>
          <a:lstStyle/>
          <a:p>
            <a:r>
              <a:rPr lang="de-DE" dirty="0"/>
              <a:t>Distributed Renewables for Energy Access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55" y="994263"/>
            <a:ext cx="5386545" cy="2870602"/>
          </a:xfrm>
          <a:prstGeom prst="rect">
            <a:avLst/>
          </a:prstGeom>
        </p:spPr>
      </p:pic>
    </p:spTree>
    <p:extLst>
      <p:ext uri="{BB962C8B-B14F-4D97-AF65-F5344CB8AC3E}">
        <p14:creationId xmlns:p14="http://schemas.microsoft.com/office/powerpoint/2010/main" val="2170098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sz="1800" b="0" dirty="0"/>
              <a:t>In 2017, an estimated </a:t>
            </a:r>
            <a:r>
              <a:rPr lang="en-US" sz="1800" dirty="0"/>
              <a:t>13 renewable energy-based large mini-grid projects </a:t>
            </a:r>
            <a:r>
              <a:rPr lang="en-US" sz="1800" b="0" dirty="0"/>
              <a:t>(&gt;100 kW) were implemented in countries outside of the OECD and China, primarily in </a:t>
            </a:r>
            <a:r>
              <a:rPr lang="en-US" sz="1800" dirty="0"/>
              <a:t>Africa and Southeast Asia</a:t>
            </a:r>
          </a:p>
          <a:p>
            <a:pPr marL="0" indent="0">
              <a:buNone/>
            </a:pPr>
            <a:endParaRPr lang="en-US" sz="1800" dirty="0"/>
          </a:p>
          <a:p>
            <a:r>
              <a:rPr lang="en-US" sz="1800" dirty="0"/>
              <a:t>&gt; 35 new mini-grid projects were announced in 2017</a:t>
            </a:r>
          </a:p>
        </p:txBody>
      </p:sp>
      <p:sp>
        <p:nvSpPr>
          <p:cNvPr id="5" name="Titel 4"/>
          <p:cNvSpPr>
            <a:spLocks noGrp="1"/>
          </p:cNvSpPr>
          <p:nvPr>
            <p:ph type="title"/>
          </p:nvPr>
        </p:nvSpPr>
        <p:spPr>
          <a:prstGeom prst="rect">
            <a:avLst/>
          </a:prstGeom>
        </p:spPr>
        <p:txBody>
          <a:bodyPr/>
          <a:lstStyle/>
          <a:p>
            <a:r>
              <a:rPr lang="de-DE" dirty="0"/>
              <a:t>Distributed Renewables for Energy Access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8794" y="994263"/>
            <a:ext cx="5305206" cy="3432626"/>
          </a:xfrm>
          <a:prstGeom prst="rect">
            <a:avLst/>
          </a:prstGeom>
        </p:spPr>
      </p:pic>
    </p:spTree>
    <p:extLst>
      <p:ext uri="{BB962C8B-B14F-4D97-AF65-F5344CB8AC3E}">
        <p14:creationId xmlns:p14="http://schemas.microsoft.com/office/powerpoint/2010/main" val="37987862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72218" y="1289339"/>
            <a:ext cx="7464830" cy="3742754"/>
          </a:xfrm>
          <a:prstGeom prst="rect">
            <a:avLst/>
          </a:prstGeom>
        </p:spPr>
      </p:pic>
      <p:sp>
        <p:nvSpPr>
          <p:cNvPr id="11" name="Titel 10"/>
          <p:cNvSpPr>
            <a:spLocks noGrp="1"/>
          </p:cNvSpPr>
          <p:nvPr>
            <p:ph type="title"/>
          </p:nvPr>
        </p:nvSpPr>
        <p:spPr>
          <a:xfrm>
            <a:off x="515461" y="186666"/>
            <a:ext cx="7913687" cy="748603"/>
          </a:xfrm>
          <a:prstGeom prst="rect">
            <a:avLst/>
          </a:prstGeom>
        </p:spPr>
        <p:txBody>
          <a:bodyPr/>
          <a:lstStyle/>
          <a:p>
            <a:r>
              <a:rPr lang="en-US" dirty="0"/>
              <a:t>Renewable Energy “Champions”</a:t>
            </a:r>
            <a:endParaRPr lang="de-DE" dirty="0"/>
          </a:p>
        </p:txBody>
      </p:sp>
      <p:sp>
        <p:nvSpPr>
          <p:cNvPr id="10" name="Rounded Rectangle 9"/>
          <p:cNvSpPr/>
          <p:nvPr/>
        </p:nvSpPr>
        <p:spPr>
          <a:xfrm>
            <a:off x="3075709" y="2382599"/>
            <a:ext cx="5203448" cy="240385"/>
          </a:xfrm>
          <a:prstGeom prst="round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ounded Rectangle 5"/>
          <p:cNvSpPr/>
          <p:nvPr/>
        </p:nvSpPr>
        <p:spPr>
          <a:xfrm>
            <a:off x="3075708" y="2713949"/>
            <a:ext cx="5203447" cy="361760"/>
          </a:xfrm>
          <a:prstGeom prst="round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89727"/>
          <a:stretch/>
        </p:blipFill>
        <p:spPr>
          <a:xfrm>
            <a:off x="966474" y="4979087"/>
            <a:ext cx="4910451" cy="287941"/>
          </a:xfrm>
          <a:prstGeom prst="rect">
            <a:avLst/>
          </a:prstGeom>
        </p:spPr>
      </p:pic>
      <p:sp>
        <p:nvSpPr>
          <p:cNvPr id="3" name="Down Arrow 2"/>
          <p:cNvSpPr/>
          <p:nvPr/>
        </p:nvSpPr>
        <p:spPr>
          <a:xfrm>
            <a:off x="3754136" y="1468670"/>
            <a:ext cx="375414" cy="142615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5828938" y="1412488"/>
            <a:ext cx="375414" cy="142615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18022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515460" y="1419367"/>
            <a:ext cx="3213391" cy="4184390"/>
          </a:xfrm>
        </p:spPr>
        <p:txBody>
          <a:bodyPr/>
          <a:lstStyle/>
          <a:p>
            <a:r>
              <a:rPr lang="en-US" dirty="0"/>
              <a:t>Clean cook stoves</a:t>
            </a:r>
            <a:r>
              <a:rPr lang="en-US" b="0" dirty="0"/>
              <a:t> made up </a:t>
            </a:r>
            <a:r>
              <a:rPr lang="en-US" dirty="0"/>
              <a:t>83% </a:t>
            </a:r>
            <a:r>
              <a:rPr lang="en-US" b="0" dirty="0"/>
              <a:t>(30.8 million) of the </a:t>
            </a:r>
            <a:r>
              <a:rPr lang="en-US" dirty="0"/>
              <a:t>37 million cook stoves distributed </a:t>
            </a:r>
            <a:r>
              <a:rPr lang="en-US" b="0" dirty="0"/>
              <a:t>in 2016</a:t>
            </a:r>
          </a:p>
          <a:p>
            <a:r>
              <a:rPr lang="en-US" dirty="0"/>
              <a:t>The number of clean cook stoves distributed more than tripled in 2016 compared to 2015</a:t>
            </a:r>
          </a:p>
          <a:p>
            <a:r>
              <a:rPr lang="en-US" dirty="0"/>
              <a:t>India</a:t>
            </a:r>
            <a:r>
              <a:rPr lang="en-US" b="0" dirty="0"/>
              <a:t> became the main market for clean cook stoves with </a:t>
            </a:r>
            <a:r>
              <a:rPr lang="en-US" dirty="0"/>
              <a:t>20.3 million distributed </a:t>
            </a:r>
            <a:r>
              <a:rPr lang="en-US" b="0" dirty="0"/>
              <a:t>(two-thirds of the total globally)</a:t>
            </a:r>
          </a:p>
          <a:p>
            <a:r>
              <a:rPr lang="en-US" dirty="0"/>
              <a:t>China </a:t>
            </a:r>
            <a:r>
              <a:rPr lang="en-US" b="0" dirty="0"/>
              <a:t>continued to be a major market, with </a:t>
            </a:r>
            <a:r>
              <a:rPr lang="en-US" dirty="0"/>
              <a:t>6.2 million clean stoves distributed</a:t>
            </a:r>
            <a:r>
              <a:rPr lang="en-US" b="0" dirty="0"/>
              <a:t> in 2016, while </a:t>
            </a:r>
            <a:r>
              <a:rPr lang="en-US" dirty="0"/>
              <a:t>Bangladesh, Ghana and Kenya all matched or exceeded their 2015 numbers</a:t>
            </a:r>
          </a:p>
        </p:txBody>
      </p:sp>
      <p:sp>
        <p:nvSpPr>
          <p:cNvPr id="5" name="Titel 4"/>
          <p:cNvSpPr>
            <a:spLocks noGrp="1"/>
          </p:cNvSpPr>
          <p:nvPr>
            <p:ph type="title"/>
          </p:nvPr>
        </p:nvSpPr>
        <p:spPr>
          <a:prstGeom prst="rect">
            <a:avLst/>
          </a:prstGeom>
        </p:spPr>
        <p:txBody>
          <a:bodyPr/>
          <a:lstStyle/>
          <a:p>
            <a:r>
              <a:rPr lang="de-DE" dirty="0"/>
              <a:t>Distributed Renewables for Energy Access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8553" y="994263"/>
            <a:ext cx="5385447" cy="2926004"/>
          </a:xfrm>
          <a:prstGeom prst="rect">
            <a:avLst/>
          </a:prstGeom>
        </p:spPr>
      </p:pic>
    </p:spTree>
    <p:extLst>
      <p:ext uri="{BB962C8B-B14F-4D97-AF65-F5344CB8AC3E}">
        <p14:creationId xmlns:p14="http://schemas.microsoft.com/office/powerpoint/2010/main" val="21922979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515460" y="1419367"/>
            <a:ext cx="3225867" cy="4184390"/>
          </a:xfrm>
        </p:spPr>
        <p:txBody>
          <a:bodyPr/>
          <a:lstStyle/>
          <a:p>
            <a:r>
              <a:rPr lang="en-US" b="0" dirty="0"/>
              <a:t>&gt; </a:t>
            </a:r>
            <a:r>
              <a:rPr lang="en-US" dirty="0"/>
              <a:t>50 million biogas cook stoves</a:t>
            </a:r>
            <a:r>
              <a:rPr lang="en-US" b="0" dirty="0"/>
              <a:t> had been installed as of year-end 2016; </a:t>
            </a:r>
            <a:r>
              <a:rPr lang="en-US" dirty="0"/>
              <a:t>126 million people using biogas for cooking</a:t>
            </a:r>
            <a:r>
              <a:rPr lang="en-US" b="0" dirty="0"/>
              <a:t> (112 million in China and 10 million in India)</a:t>
            </a:r>
          </a:p>
          <a:p>
            <a:r>
              <a:rPr lang="en-US" dirty="0"/>
              <a:t>China: </a:t>
            </a:r>
            <a:r>
              <a:rPr lang="en-US" b="0" dirty="0"/>
              <a:t>13 million m</a:t>
            </a:r>
            <a:r>
              <a:rPr lang="en-US" baseline="30000" dirty="0"/>
              <a:t>3</a:t>
            </a:r>
            <a:r>
              <a:rPr lang="en-US" b="0" dirty="0"/>
              <a:t> of biogas production from biogas digester installations for cooking; and </a:t>
            </a:r>
            <a:r>
              <a:rPr lang="en-US" dirty="0"/>
              <a:t>India: </a:t>
            </a:r>
            <a:r>
              <a:rPr lang="en-US" b="0" dirty="0"/>
              <a:t>2 million m</a:t>
            </a:r>
            <a:r>
              <a:rPr lang="en-US" baseline="30000" dirty="0"/>
              <a:t>3</a:t>
            </a:r>
          </a:p>
          <a:p>
            <a:r>
              <a:rPr lang="en-US" b="0" dirty="0"/>
              <a:t>The use of </a:t>
            </a:r>
            <a:r>
              <a:rPr lang="en-US" dirty="0"/>
              <a:t>biogas for cooking continued to grow </a:t>
            </a:r>
            <a:r>
              <a:rPr lang="en-US" b="0" dirty="0"/>
              <a:t>in </a:t>
            </a:r>
            <a:r>
              <a:rPr lang="en-US" dirty="0"/>
              <a:t>South-Central and South-Eastern Asian </a:t>
            </a:r>
            <a:r>
              <a:rPr lang="en-US" b="0" dirty="0"/>
              <a:t>countries (Bangladesh, Cambodia, Indonesia and Nepal), and also in </a:t>
            </a:r>
            <a:r>
              <a:rPr lang="en-US" dirty="0"/>
              <a:t>SSA</a:t>
            </a:r>
            <a:r>
              <a:rPr lang="en-US" b="0" dirty="0"/>
              <a:t> (Ethiopia, Kenya and Tanzania)</a:t>
            </a:r>
            <a:endParaRPr lang="en-US" dirty="0"/>
          </a:p>
        </p:txBody>
      </p:sp>
      <p:sp>
        <p:nvSpPr>
          <p:cNvPr id="5" name="Titel 4"/>
          <p:cNvSpPr>
            <a:spLocks noGrp="1"/>
          </p:cNvSpPr>
          <p:nvPr>
            <p:ph type="title"/>
          </p:nvPr>
        </p:nvSpPr>
        <p:spPr>
          <a:prstGeom prst="rect">
            <a:avLst/>
          </a:prstGeom>
        </p:spPr>
        <p:txBody>
          <a:bodyPr/>
          <a:lstStyle/>
          <a:p>
            <a:r>
              <a:rPr lang="de-DE" dirty="0"/>
              <a:t>Distributed Renewables for Energy Access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1327" y="994263"/>
            <a:ext cx="5407142" cy="2782537"/>
          </a:xfrm>
          <a:prstGeom prst="rect">
            <a:avLst/>
          </a:prstGeom>
        </p:spPr>
      </p:pic>
    </p:spTree>
    <p:extLst>
      <p:ext uri="{BB962C8B-B14F-4D97-AF65-F5344CB8AC3E}">
        <p14:creationId xmlns:p14="http://schemas.microsoft.com/office/powerpoint/2010/main" val="12666002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15460" y="1419367"/>
            <a:ext cx="3272767" cy="4184390"/>
          </a:xfrm>
        </p:spPr>
        <p:txBody>
          <a:bodyPr/>
          <a:lstStyle/>
          <a:p>
            <a:r>
              <a:rPr lang="en-US" sz="1800" dirty="0"/>
              <a:t>DREA systems </a:t>
            </a:r>
            <a:r>
              <a:rPr lang="en-US" sz="1800" b="0" dirty="0"/>
              <a:t>attracted some</a:t>
            </a:r>
            <a:r>
              <a:rPr lang="en-US" sz="1800" dirty="0"/>
              <a:t> USD 922 million </a:t>
            </a:r>
            <a:r>
              <a:rPr lang="en-US" sz="1800" b="0" dirty="0"/>
              <a:t>in investment between </a:t>
            </a:r>
            <a:r>
              <a:rPr lang="en-US" sz="1800" dirty="0"/>
              <a:t>2012-2017</a:t>
            </a:r>
            <a:r>
              <a:rPr lang="en-US" sz="1800" b="0" dirty="0"/>
              <a:t>, with a large portion of this for </a:t>
            </a:r>
            <a:br>
              <a:rPr lang="en-US" sz="1800" b="0" dirty="0"/>
            </a:br>
            <a:r>
              <a:rPr lang="en-US" sz="1800" b="0" dirty="0"/>
              <a:t>solar PV</a:t>
            </a:r>
          </a:p>
          <a:p>
            <a:r>
              <a:rPr lang="en-US" sz="1800" dirty="0"/>
              <a:t>In 2017, </a:t>
            </a:r>
            <a:r>
              <a:rPr lang="en-US" sz="1800" b="0" dirty="0"/>
              <a:t>off-grid solar companies raised </a:t>
            </a:r>
            <a:br>
              <a:rPr lang="en-US" sz="1800" b="0" dirty="0"/>
            </a:br>
            <a:r>
              <a:rPr lang="en-US" sz="1800" dirty="0"/>
              <a:t>USD 284 million</a:t>
            </a:r>
            <a:r>
              <a:rPr lang="en-US" sz="1800" b="0" dirty="0"/>
              <a:t>, a </a:t>
            </a:r>
            <a:r>
              <a:rPr lang="en-US" sz="1800" dirty="0"/>
              <a:t>decrease of 10% </a:t>
            </a:r>
            <a:r>
              <a:rPr lang="en-US" sz="1800" b="0" dirty="0"/>
              <a:t>from the USD 317 million raised in 2016</a:t>
            </a:r>
          </a:p>
          <a:p>
            <a:r>
              <a:rPr lang="en-US" sz="1800" dirty="0"/>
              <a:t>PAYG companies attracted nearly all of the investment</a:t>
            </a:r>
            <a:r>
              <a:rPr lang="en-US" sz="1800" b="0" dirty="0"/>
              <a:t>, raising about </a:t>
            </a:r>
            <a:r>
              <a:rPr lang="en-US" sz="1800" dirty="0"/>
              <a:t>USD 263 million </a:t>
            </a:r>
            <a:r>
              <a:rPr lang="en-US" sz="1800" b="0" dirty="0"/>
              <a:t>in capital (+19% from 2016) </a:t>
            </a:r>
            <a:endParaRPr lang="en-GB" sz="1800" b="0" dirty="0"/>
          </a:p>
          <a:p>
            <a:endParaRPr lang="en-US" dirty="0"/>
          </a:p>
        </p:txBody>
      </p:sp>
      <p:sp>
        <p:nvSpPr>
          <p:cNvPr id="5" name="Titel 4"/>
          <p:cNvSpPr>
            <a:spLocks noGrp="1"/>
          </p:cNvSpPr>
          <p:nvPr>
            <p:ph type="title"/>
          </p:nvPr>
        </p:nvSpPr>
        <p:spPr>
          <a:prstGeom prst="rect">
            <a:avLst/>
          </a:prstGeom>
        </p:spPr>
        <p:txBody>
          <a:bodyPr/>
          <a:lstStyle/>
          <a:p>
            <a:r>
              <a:rPr lang="de-DE" dirty="0"/>
              <a:t>Distributed Renewables for Energy Access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3280" y="994263"/>
            <a:ext cx="5390719" cy="3471943"/>
          </a:xfrm>
          <a:prstGeom prst="rect">
            <a:avLst/>
          </a:prstGeom>
        </p:spPr>
      </p:pic>
    </p:spTree>
    <p:extLst>
      <p:ext uri="{BB962C8B-B14F-4D97-AF65-F5344CB8AC3E}">
        <p14:creationId xmlns:p14="http://schemas.microsoft.com/office/powerpoint/2010/main" val="1132107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p:cNvSpPr>
            <a:spLocks noGrp="1"/>
          </p:cNvSpPr>
          <p:nvPr>
            <p:ph type="body" sz="quarter" idx="13"/>
          </p:nvPr>
        </p:nvSpPr>
        <p:spPr>
          <a:xfrm>
            <a:off x="601663" y="1447801"/>
            <a:ext cx="3115314" cy="4155956"/>
          </a:xfrm>
        </p:spPr>
        <p:txBody>
          <a:bodyPr/>
          <a:lstStyle/>
          <a:p>
            <a:pPr>
              <a:buClr>
                <a:srgbClr val="0075AC"/>
              </a:buClr>
            </a:pPr>
            <a:r>
              <a:rPr lang="en-US" b="0" dirty="0"/>
              <a:t>Global </a:t>
            </a:r>
            <a:r>
              <a:rPr lang="en-US" dirty="0"/>
              <a:t>new investment </a:t>
            </a:r>
            <a:r>
              <a:rPr lang="en-US" b="0" dirty="0"/>
              <a:t>in renewable power and fuels in 2017: </a:t>
            </a:r>
            <a:r>
              <a:rPr lang="en-US" dirty="0"/>
              <a:t>USD 279.8 billion (+2.2%)</a:t>
            </a:r>
            <a:r>
              <a:rPr lang="en-US" b="0" dirty="0"/>
              <a:t> </a:t>
            </a:r>
            <a:r>
              <a:rPr lang="fr-FR" b="0" dirty="0"/>
              <a:t>(USD 319.8 billion incl. large </a:t>
            </a:r>
            <a:r>
              <a:rPr lang="fr-FR" b="0" dirty="0" err="1"/>
              <a:t>hydropower</a:t>
            </a:r>
            <a:r>
              <a:rPr lang="fr-FR" b="0" dirty="0"/>
              <a:t>)</a:t>
            </a:r>
          </a:p>
          <a:p>
            <a:pPr marL="0" indent="0">
              <a:buClr>
                <a:srgbClr val="0075AC"/>
              </a:buClr>
              <a:buNone/>
            </a:pPr>
            <a:endParaRPr lang="fr-FR" b="0" dirty="0"/>
          </a:p>
          <a:p>
            <a:pPr>
              <a:buClr>
                <a:srgbClr val="0075AC"/>
              </a:buClr>
            </a:pPr>
            <a:r>
              <a:rPr lang="en-GB" dirty="0"/>
              <a:t>Investment in new renewable power </a:t>
            </a:r>
            <a:r>
              <a:rPr lang="en-GB" b="0" dirty="0"/>
              <a:t>capacity was roughly </a:t>
            </a:r>
            <a:r>
              <a:rPr lang="en-GB" u="sng" dirty="0"/>
              <a:t>three times</a:t>
            </a:r>
            <a:r>
              <a:rPr lang="en-GB" dirty="0"/>
              <a:t> that in new fossil fuel </a:t>
            </a:r>
            <a:r>
              <a:rPr lang="en-GB" b="0" dirty="0"/>
              <a:t>capacity</a:t>
            </a:r>
            <a:endParaRPr lang="en-US" b="0" dirty="0"/>
          </a:p>
          <a:p>
            <a:pPr lvl="1"/>
            <a:endParaRPr lang="de-DE" dirty="0"/>
          </a:p>
        </p:txBody>
      </p:sp>
      <p:sp>
        <p:nvSpPr>
          <p:cNvPr id="5" name="Titel 4"/>
          <p:cNvSpPr>
            <a:spLocks noGrp="1"/>
          </p:cNvSpPr>
          <p:nvPr>
            <p:ph type="title"/>
          </p:nvPr>
        </p:nvSpPr>
        <p:spPr>
          <a:prstGeom prst="rect">
            <a:avLst/>
          </a:prstGeom>
        </p:spPr>
        <p:txBody>
          <a:bodyPr/>
          <a:lstStyle/>
          <a:p>
            <a:r>
              <a:rPr lang="de-DE" dirty="0"/>
              <a:t>Global Investment in Renewable Energy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6787" y="994263"/>
            <a:ext cx="5334256" cy="4029740"/>
          </a:xfrm>
          <a:prstGeom prst="rect">
            <a:avLst/>
          </a:prstGeom>
        </p:spPr>
      </p:pic>
    </p:spTree>
    <p:extLst>
      <p:ext uri="{BB962C8B-B14F-4D97-AF65-F5344CB8AC3E}">
        <p14:creationId xmlns:p14="http://schemas.microsoft.com/office/powerpoint/2010/main" val="32923342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515460" y="1419367"/>
            <a:ext cx="3251039" cy="4184390"/>
          </a:xfrm>
        </p:spPr>
        <p:txBody>
          <a:bodyPr/>
          <a:lstStyle/>
          <a:p>
            <a:r>
              <a:rPr lang="en-US" b="0" dirty="0"/>
              <a:t>Nearly all of the investment in 2017 was in </a:t>
            </a:r>
            <a:r>
              <a:rPr lang="en-US" dirty="0"/>
              <a:t>solar PV (57%) </a:t>
            </a:r>
            <a:r>
              <a:rPr lang="en-US" b="0" dirty="0"/>
              <a:t>and </a:t>
            </a:r>
            <a:r>
              <a:rPr lang="en-US" dirty="0"/>
              <a:t>wind power (38%)</a:t>
            </a:r>
          </a:p>
          <a:p>
            <a:r>
              <a:rPr lang="en-US" dirty="0"/>
              <a:t>Solar PV </a:t>
            </a:r>
            <a:r>
              <a:rPr lang="en-US" b="0" dirty="0"/>
              <a:t>was the only technology to witness an increase in new investment (</a:t>
            </a:r>
            <a:r>
              <a:rPr lang="en-US" dirty="0"/>
              <a:t>+18% </a:t>
            </a:r>
            <a:r>
              <a:rPr lang="en-US" b="0" dirty="0"/>
              <a:t>compared to 2016)</a:t>
            </a:r>
          </a:p>
          <a:p>
            <a:r>
              <a:rPr lang="en-US" dirty="0"/>
              <a:t>Investment in all other technologies was down </a:t>
            </a:r>
            <a:r>
              <a:rPr lang="en-US" b="0" dirty="0"/>
              <a:t>in 2017 relative to 2016</a:t>
            </a:r>
          </a:p>
        </p:txBody>
      </p:sp>
      <p:sp>
        <p:nvSpPr>
          <p:cNvPr id="11" name="Titel 10"/>
          <p:cNvSpPr>
            <a:spLocks noGrp="1"/>
          </p:cNvSpPr>
          <p:nvPr>
            <p:ph type="title"/>
          </p:nvPr>
        </p:nvSpPr>
        <p:spPr>
          <a:prstGeom prst="rect">
            <a:avLst/>
          </a:prstGeom>
        </p:spPr>
        <p:txBody>
          <a:bodyPr/>
          <a:lstStyle/>
          <a:p>
            <a:r>
              <a:rPr lang="en-US" dirty="0"/>
              <a:t>Global Investment in Renewable Energy</a:t>
            </a:r>
            <a:endParaRPr lang="de-DE"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6499" y="994263"/>
            <a:ext cx="5380075" cy="3967139"/>
          </a:xfrm>
          <a:prstGeom prst="rect">
            <a:avLst/>
          </a:prstGeom>
        </p:spPr>
      </p:pic>
    </p:spTree>
    <p:extLst>
      <p:ext uri="{BB962C8B-B14F-4D97-AF65-F5344CB8AC3E}">
        <p14:creationId xmlns:p14="http://schemas.microsoft.com/office/powerpoint/2010/main" val="9312038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515461" y="1419367"/>
            <a:ext cx="3154014" cy="4184390"/>
          </a:xfrm>
        </p:spPr>
        <p:txBody>
          <a:bodyPr/>
          <a:lstStyle/>
          <a:p>
            <a:r>
              <a:rPr lang="en-US" b="0" dirty="0"/>
              <a:t>Markets for </a:t>
            </a:r>
            <a:r>
              <a:rPr lang="en-US" dirty="0"/>
              <a:t>energy storage continued to expand </a:t>
            </a:r>
            <a:r>
              <a:rPr lang="en-US" b="0" dirty="0"/>
              <a:t>in 2017</a:t>
            </a:r>
          </a:p>
          <a:p>
            <a:r>
              <a:rPr lang="en-US" dirty="0"/>
              <a:t>Global stationary and grid-connected energy storage capacity: 159 GW </a:t>
            </a:r>
            <a:r>
              <a:rPr lang="en-US" b="0" dirty="0"/>
              <a:t>(est.), with </a:t>
            </a:r>
            <a:r>
              <a:rPr lang="en-US" dirty="0"/>
              <a:t>pumped storage </a:t>
            </a:r>
            <a:r>
              <a:rPr lang="en-US" b="0" dirty="0"/>
              <a:t>accounting for the vast </a:t>
            </a:r>
            <a:r>
              <a:rPr lang="en-US" dirty="0"/>
              <a:t>majority</a:t>
            </a:r>
          </a:p>
          <a:p>
            <a:r>
              <a:rPr lang="en-US" dirty="0"/>
              <a:t>&gt; 3 GW of pumped storage capacity </a:t>
            </a:r>
            <a:r>
              <a:rPr lang="en-US" b="0" dirty="0"/>
              <a:t>was commissioned (approx. </a:t>
            </a:r>
            <a:r>
              <a:rPr lang="en-US" dirty="0"/>
              <a:t>153 GW </a:t>
            </a:r>
            <a:r>
              <a:rPr lang="en-US" b="0" dirty="0"/>
              <a:t>by year-end)</a:t>
            </a:r>
          </a:p>
          <a:p>
            <a:r>
              <a:rPr lang="en-US" b="0" dirty="0"/>
              <a:t>Pumped storage is followed distantly by </a:t>
            </a:r>
            <a:r>
              <a:rPr lang="en-US" dirty="0"/>
              <a:t>thermal storage </a:t>
            </a:r>
            <a:r>
              <a:rPr lang="en-US" b="0" dirty="0"/>
              <a:t>(molten salt storage at CSP plants: 82%), then by </a:t>
            </a:r>
            <a:r>
              <a:rPr lang="en-US" dirty="0"/>
              <a:t>battery (electro-chemical) </a:t>
            </a:r>
            <a:r>
              <a:rPr lang="en-US" b="0" dirty="0"/>
              <a:t>and </a:t>
            </a:r>
            <a:r>
              <a:rPr lang="en-US" dirty="0"/>
              <a:t>electro-mechanical storage</a:t>
            </a:r>
          </a:p>
          <a:p>
            <a:endParaRPr lang="en-US" dirty="0"/>
          </a:p>
          <a:p>
            <a:endParaRPr lang="en-US" dirty="0"/>
          </a:p>
          <a:p>
            <a:endParaRPr lang="en-US" dirty="0"/>
          </a:p>
        </p:txBody>
      </p:sp>
      <p:sp>
        <p:nvSpPr>
          <p:cNvPr id="11" name="Titel 10"/>
          <p:cNvSpPr>
            <a:spLocks noGrp="1"/>
          </p:cNvSpPr>
          <p:nvPr>
            <p:ph type="title"/>
          </p:nvPr>
        </p:nvSpPr>
        <p:spPr>
          <a:xfrm>
            <a:off x="515461" y="245660"/>
            <a:ext cx="8236653" cy="748603"/>
          </a:xfrm>
          <a:prstGeom prst="rect">
            <a:avLst/>
          </a:prstGeom>
        </p:spPr>
        <p:txBody>
          <a:bodyPr/>
          <a:lstStyle/>
          <a:p>
            <a:r>
              <a:rPr lang="en-US" dirty="0"/>
              <a:t>Energy Systems Integration and Enabling Technologies</a:t>
            </a:r>
            <a:endParaRPr lang="de-DE"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123" y="994263"/>
            <a:ext cx="5378878" cy="3175402"/>
          </a:xfrm>
          <a:prstGeom prst="rect">
            <a:avLst/>
          </a:prstGeom>
        </p:spPr>
      </p:pic>
      <p:pic>
        <p:nvPicPr>
          <p:cNvPr id="4" name="Picture 3"/>
          <p:cNvPicPr>
            <a:picLocks noChangeAspect="1"/>
          </p:cNvPicPr>
          <p:nvPr/>
        </p:nvPicPr>
        <p:blipFill>
          <a:blip r:embed="rId4"/>
          <a:stretch>
            <a:fillRect/>
          </a:stretch>
        </p:blipFill>
        <p:spPr>
          <a:xfrm>
            <a:off x="7393323" y="4417453"/>
            <a:ext cx="1750676" cy="1759387"/>
          </a:xfrm>
          <a:prstGeom prst="rect">
            <a:avLst/>
          </a:prstGeom>
        </p:spPr>
      </p:pic>
    </p:spTree>
    <p:extLst>
      <p:ext uri="{BB962C8B-B14F-4D97-AF65-F5344CB8AC3E}">
        <p14:creationId xmlns:p14="http://schemas.microsoft.com/office/powerpoint/2010/main" val="5855922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sz="1800" dirty="0"/>
              <a:t>Electrification trend in 2017</a:t>
            </a:r>
          </a:p>
          <a:p>
            <a:r>
              <a:rPr lang="en-US" sz="1800" dirty="0"/>
              <a:t>Global sales of electric passenger cars </a:t>
            </a:r>
            <a:r>
              <a:rPr lang="en-US" sz="1800" b="0" dirty="0"/>
              <a:t>(including PHEVs) reached an estimated </a:t>
            </a:r>
            <a:r>
              <a:rPr lang="en-US" sz="1800" dirty="0"/>
              <a:t>1.2 million units, </a:t>
            </a:r>
            <a:r>
              <a:rPr lang="en-US" sz="1800" b="0" dirty="0"/>
              <a:t>up about </a:t>
            </a:r>
            <a:r>
              <a:rPr lang="en-US" sz="1800" dirty="0"/>
              <a:t>58% </a:t>
            </a:r>
            <a:r>
              <a:rPr lang="en-US" sz="1800" b="0" dirty="0"/>
              <a:t>over 2016</a:t>
            </a:r>
          </a:p>
          <a:p>
            <a:r>
              <a:rPr lang="en-US" sz="1800" dirty="0"/>
              <a:t>&gt; 3 million electric passenger vehicles on the road </a:t>
            </a:r>
            <a:r>
              <a:rPr lang="en-US" sz="1800" b="0" dirty="0"/>
              <a:t>(</a:t>
            </a:r>
            <a:r>
              <a:rPr lang="en-US" sz="1800" dirty="0"/>
              <a:t>+70% </a:t>
            </a:r>
            <a:r>
              <a:rPr lang="en-US" sz="1800" b="0" dirty="0"/>
              <a:t>relative to 2016, but still only representing </a:t>
            </a:r>
            <a:r>
              <a:rPr lang="fr-FR" sz="1800" dirty="0"/>
              <a:t>1% </a:t>
            </a:r>
            <a:r>
              <a:rPr lang="fr-FR" sz="1800" b="0" dirty="0"/>
              <a:t>of light </a:t>
            </a:r>
            <a:r>
              <a:rPr lang="fr-FR" sz="1800" b="0" dirty="0" err="1"/>
              <a:t>vehicle</a:t>
            </a:r>
            <a:r>
              <a:rPr lang="fr-FR" sz="1800" b="0" dirty="0"/>
              <a:t> </a:t>
            </a:r>
            <a:r>
              <a:rPr lang="fr-FR" sz="1800" b="0" dirty="0" err="1"/>
              <a:t>market</a:t>
            </a:r>
            <a:r>
              <a:rPr lang="fr-FR" sz="1800" b="0" dirty="0"/>
              <a:t>)</a:t>
            </a:r>
          </a:p>
          <a:p>
            <a:r>
              <a:rPr lang="fr-FR" sz="1800" dirty="0" err="1"/>
              <a:t>Potential</a:t>
            </a:r>
            <a:r>
              <a:rPr lang="fr-FR" sz="1800" dirty="0"/>
              <a:t> to </a:t>
            </a:r>
            <a:r>
              <a:rPr lang="fr-FR" sz="1800" dirty="0" err="1"/>
              <a:t>create</a:t>
            </a:r>
            <a:r>
              <a:rPr lang="fr-FR" sz="1800" dirty="0"/>
              <a:t> a new </a:t>
            </a:r>
            <a:r>
              <a:rPr lang="fr-FR" sz="1800" dirty="0" err="1"/>
              <a:t>market</a:t>
            </a:r>
            <a:r>
              <a:rPr lang="fr-FR" sz="1800" dirty="0"/>
              <a:t> for RE and </a:t>
            </a:r>
            <a:r>
              <a:rPr lang="fr-FR" sz="1800" dirty="0" err="1"/>
              <a:t>facilitate</a:t>
            </a:r>
            <a:r>
              <a:rPr lang="fr-FR" sz="1800" dirty="0"/>
              <a:t> </a:t>
            </a:r>
            <a:r>
              <a:rPr lang="fr-FR" sz="1800" dirty="0" err="1"/>
              <a:t>integration</a:t>
            </a:r>
            <a:r>
              <a:rPr lang="fr-FR" sz="1800" dirty="0"/>
              <a:t> of VRE</a:t>
            </a:r>
            <a:endParaRPr lang="en-US" sz="1800" dirty="0"/>
          </a:p>
          <a:p>
            <a:endParaRPr lang="en-US" sz="1800" dirty="0"/>
          </a:p>
        </p:txBody>
      </p:sp>
      <p:sp>
        <p:nvSpPr>
          <p:cNvPr id="11" name="Titel 10"/>
          <p:cNvSpPr>
            <a:spLocks noGrp="1"/>
          </p:cNvSpPr>
          <p:nvPr>
            <p:ph type="title"/>
          </p:nvPr>
        </p:nvSpPr>
        <p:spPr>
          <a:xfrm>
            <a:off x="515461" y="245660"/>
            <a:ext cx="8307905" cy="748603"/>
          </a:xfrm>
          <a:prstGeom prst="rect">
            <a:avLst/>
          </a:prstGeom>
        </p:spPr>
        <p:txBody>
          <a:bodyPr/>
          <a:lstStyle/>
          <a:p>
            <a:r>
              <a:rPr lang="en-US" dirty="0"/>
              <a:t>Energy Systems Integration and Enabling Technologies</a:t>
            </a:r>
            <a:endParaRPr lang="de-DE"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142" y="994263"/>
            <a:ext cx="5393857" cy="3540720"/>
          </a:xfrm>
          <a:prstGeom prst="rect">
            <a:avLst/>
          </a:prstGeom>
        </p:spPr>
      </p:pic>
    </p:spTree>
    <p:extLst>
      <p:ext uri="{BB962C8B-B14F-4D97-AF65-F5344CB8AC3E}">
        <p14:creationId xmlns:p14="http://schemas.microsoft.com/office/powerpoint/2010/main" val="34781199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7840" y="994263"/>
            <a:ext cx="5366662" cy="3913412"/>
          </a:xfrm>
          <a:prstGeom prst="rect">
            <a:avLst/>
          </a:prstGeom>
        </p:spPr>
      </p:pic>
      <p:sp>
        <p:nvSpPr>
          <p:cNvPr id="6" name="Text Placeholder 5"/>
          <p:cNvSpPr>
            <a:spLocks noGrp="1"/>
          </p:cNvSpPr>
          <p:nvPr>
            <p:ph type="body" sz="quarter" idx="11"/>
          </p:nvPr>
        </p:nvSpPr>
        <p:spPr>
          <a:xfrm>
            <a:off x="515461" y="1419367"/>
            <a:ext cx="3013350" cy="4184390"/>
          </a:xfrm>
        </p:spPr>
        <p:txBody>
          <a:bodyPr/>
          <a:lstStyle/>
          <a:p>
            <a:r>
              <a:rPr lang="en-US" sz="1800" dirty="0"/>
              <a:t>Between 2011-2016, primary energy intensity decreased by 10% </a:t>
            </a:r>
            <a:r>
              <a:rPr lang="en-US" sz="1800" b="0" dirty="0"/>
              <a:t>(average annual contraction of 2.1%)</a:t>
            </a:r>
          </a:p>
          <a:p>
            <a:r>
              <a:rPr lang="en-US" sz="1800" b="0" dirty="0"/>
              <a:t>This moderated the </a:t>
            </a:r>
            <a:r>
              <a:rPr lang="en-US" sz="1800" dirty="0"/>
              <a:t>growth in primary energy consumption</a:t>
            </a:r>
            <a:r>
              <a:rPr lang="en-US" sz="1800" b="0" dirty="0"/>
              <a:t>, which grew </a:t>
            </a:r>
            <a:r>
              <a:rPr lang="en-US" sz="1800" dirty="0"/>
              <a:t>5.7% </a:t>
            </a:r>
            <a:r>
              <a:rPr lang="en-US" sz="1800" b="0" dirty="0"/>
              <a:t>(average annual growth of 1.1%)</a:t>
            </a:r>
          </a:p>
          <a:p>
            <a:r>
              <a:rPr lang="en-US" sz="1800" dirty="0"/>
              <a:t>In 2016, global GDP grew 3% and energy demand only 1.1%</a:t>
            </a:r>
          </a:p>
        </p:txBody>
      </p:sp>
      <p:sp>
        <p:nvSpPr>
          <p:cNvPr id="11" name="Titel 10"/>
          <p:cNvSpPr>
            <a:spLocks noGrp="1"/>
          </p:cNvSpPr>
          <p:nvPr>
            <p:ph type="title"/>
          </p:nvPr>
        </p:nvSpPr>
        <p:spPr>
          <a:prstGeom prst="rect">
            <a:avLst/>
          </a:prstGeom>
        </p:spPr>
        <p:txBody>
          <a:bodyPr/>
          <a:lstStyle/>
          <a:p>
            <a:r>
              <a:rPr lang="en-US" dirty="0"/>
              <a:t>Energy Efficiency</a:t>
            </a:r>
            <a:endParaRPr lang="de-DE" dirty="0"/>
          </a:p>
        </p:txBody>
      </p:sp>
      <p:pic>
        <p:nvPicPr>
          <p:cNvPr id="4" name="Picture 3"/>
          <p:cNvPicPr>
            <a:picLocks noChangeAspect="1"/>
          </p:cNvPicPr>
          <p:nvPr/>
        </p:nvPicPr>
        <p:blipFill>
          <a:blip r:embed="rId4"/>
          <a:stretch>
            <a:fillRect/>
          </a:stretch>
        </p:blipFill>
        <p:spPr>
          <a:xfrm>
            <a:off x="7431110" y="4472718"/>
            <a:ext cx="1700012" cy="1708470"/>
          </a:xfrm>
          <a:prstGeom prst="rect">
            <a:avLst/>
          </a:prstGeom>
        </p:spPr>
      </p:pic>
    </p:spTree>
    <p:extLst>
      <p:ext uri="{BB962C8B-B14F-4D97-AF65-F5344CB8AC3E}">
        <p14:creationId xmlns:p14="http://schemas.microsoft.com/office/powerpoint/2010/main" val="4699855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a:t>Annual changes in energy intensities vary widely at the regional level</a:t>
            </a:r>
          </a:p>
          <a:p>
            <a:pPr marL="0" indent="0">
              <a:buNone/>
            </a:pPr>
            <a:endParaRPr lang="en-US" dirty="0"/>
          </a:p>
          <a:p>
            <a:pPr marL="0" indent="0">
              <a:buNone/>
            </a:pPr>
            <a:r>
              <a:rPr lang="en-US" dirty="0"/>
              <a:t>Between 2011-2016:</a:t>
            </a:r>
          </a:p>
          <a:p>
            <a:r>
              <a:rPr lang="en-US" dirty="0"/>
              <a:t>Asia and Oceania had the largest reductions </a:t>
            </a:r>
            <a:r>
              <a:rPr lang="en-US" b="0" dirty="0"/>
              <a:t>(average annual declines of </a:t>
            </a:r>
            <a:r>
              <a:rPr lang="en-US" dirty="0"/>
              <a:t>3.3% </a:t>
            </a:r>
            <a:r>
              <a:rPr lang="en-US" b="0" dirty="0"/>
              <a:t>and </a:t>
            </a:r>
            <a:r>
              <a:rPr lang="en-US" dirty="0"/>
              <a:t>2.5%</a:t>
            </a:r>
            <a:r>
              <a:rPr lang="en-US" b="0" dirty="0"/>
              <a:t>, respectively)</a:t>
            </a:r>
          </a:p>
          <a:p>
            <a:r>
              <a:rPr lang="en-US" dirty="0"/>
              <a:t>Latin America’s energy intensity remained flat</a:t>
            </a:r>
          </a:p>
          <a:p>
            <a:r>
              <a:rPr lang="en-US" dirty="0"/>
              <a:t>The Middle East </a:t>
            </a:r>
            <a:r>
              <a:rPr lang="en-US" b="0" dirty="0"/>
              <a:t>was the only region that saw an </a:t>
            </a:r>
            <a:r>
              <a:rPr lang="en-US" dirty="0"/>
              <a:t>overall increase </a:t>
            </a:r>
            <a:r>
              <a:rPr lang="en-US" b="0" dirty="0"/>
              <a:t>(3.1% decline in 2016)</a:t>
            </a:r>
          </a:p>
        </p:txBody>
      </p:sp>
      <p:sp>
        <p:nvSpPr>
          <p:cNvPr id="11" name="Titel 10"/>
          <p:cNvSpPr>
            <a:spLocks noGrp="1"/>
          </p:cNvSpPr>
          <p:nvPr>
            <p:ph type="title"/>
          </p:nvPr>
        </p:nvSpPr>
        <p:spPr>
          <a:prstGeom prst="rect">
            <a:avLst/>
          </a:prstGeom>
        </p:spPr>
        <p:txBody>
          <a:bodyPr/>
          <a:lstStyle/>
          <a:p>
            <a:r>
              <a:rPr lang="en-US" dirty="0"/>
              <a:t>Energy Efficiency</a:t>
            </a:r>
            <a:endParaRPr lang="de-DE"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5686" y="994263"/>
            <a:ext cx="5368314" cy="3763135"/>
          </a:xfrm>
          <a:prstGeom prst="rect">
            <a:avLst/>
          </a:prstGeom>
        </p:spPr>
      </p:pic>
    </p:spTree>
    <p:extLst>
      <p:ext uri="{BB962C8B-B14F-4D97-AF65-F5344CB8AC3E}">
        <p14:creationId xmlns:p14="http://schemas.microsoft.com/office/powerpoint/2010/main" val="10254852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515461" y="1419367"/>
            <a:ext cx="2904634" cy="4184390"/>
          </a:xfrm>
        </p:spPr>
        <p:txBody>
          <a:bodyPr/>
          <a:lstStyle/>
          <a:p>
            <a:r>
              <a:rPr lang="en-US" dirty="0"/>
              <a:t>Energy intensity in industry decreased </a:t>
            </a:r>
            <a:r>
              <a:rPr lang="en-US" b="0" dirty="0"/>
              <a:t>by an average annual rate of </a:t>
            </a:r>
            <a:r>
              <a:rPr lang="en-US" dirty="0"/>
              <a:t>2.6% </a:t>
            </a:r>
            <a:br>
              <a:rPr lang="en-US" dirty="0"/>
            </a:br>
            <a:r>
              <a:rPr lang="en-US" b="0" dirty="0"/>
              <a:t>between 2011-2016</a:t>
            </a:r>
          </a:p>
          <a:p>
            <a:r>
              <a:rPr lang="en-US" dirty="0"/>
              <a:t>Regions with the most marked decreases in energy intensity:</a:t>
            </a:r>
          </a:p>
          <a:p>
            <a:pPr lvl="1">
              <a:buClr>
                <a:srgbClr val="0075AC"/>
              </a:buClr>
            </a:pPr>
            <a:r>
              <a:rPr lang="en-US" sz="1600" b="1" dirty="0"/>
              <a:t>Asia</a:t>
            </a:r>
            <a:r>
              <a:rPr lang="en-US" sz="1600" dirty="0"/>
              <a:t> (average annual decline of </a:t>
            </a:r>
            <a:r>
              <a:rPr lang="en-US" sz="1600" b="1" dirty="0"/>
              <a:t>4%</a:t>
            </a:r>
            <a:r>
              <a:rPr lang="en-US" sz="1600" dirty="0"/>
              <a:t>) and the </a:t>
            </a:r>
            <a:r>
              <a:rPr lang="en-US" sz="1600" b="1" dirty="0"/>
              <a:t>Commonwealth of Independent States (3.6%)</a:t>
            </a:r>
          </a:p>
          <a:p>
            <a:pPr lvl="1">
              <a:buClr>
                <a:srgbClr val="0075AC"/>
              </a:buClr>
            </a:pPr>
            <a:r>
              <a:rPr lang="en-US" sz="1600" dirty="0">
                <a:solidFill>
                  <a:schemeClr val="tx1"/>
                </a:solidFill>
              </a:rPr>
              <a:t>Only the </a:t>
            </a:r>
            <a:r>
              <a:rPr lang="en-US" sz="1600" b="1" dirty="0">
                <a:solidFill>
                  <a:schemeClr val="tx1"/>
                </a:solidFill>
              </a:rPr>
              <a:t>Middle East did not </a:t>
            </a:r>
            <a:r>
              <a:rPr lang="en-US" sz="1600" dirty="0">
                <a:solidFill>
                  <a:schemeClr val="tx1"/>
                </a:solidFill>
              </a:rPr>
              <a:t>show notable improvement in energy intensity for the period</a:t>
            </a:r>
          </a:p>
        </p:txBody>
      </p:sp>
      <p:sp>
        <p:nvSpPr>
          <p:cNvPr id="11" name="Titel 10"/>
          <p:cNvSpPr>
            <a:spLocks noGrp="1"/>
          </p:cNvSpPr>
          <p:nvPr>
            <p:ph type="title"/>
          </p:nvPr>
        </p:nvSpPr>
        <p:spPr>
          <a:prstGeom prst="rect">
            <a:avLst/>
          </a:prstGeom>
        </p:spPr>
        <p:txBody>
          <a:bodyPr/>
          <a:lstStyle/>
          <a:p>
            <a:r>
              <a:rPr lang="en-US" dirty="0"/>
              <a:t>Energy Efficiency</a:t>
            </a:r>
            <a:endParaRPr lang="de-DE"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986" y="994263"/>
            <a:ext cx="5295014" cy="3758936"/>
          </a:xfrm>
          <a:prstGeom prst="rect">
            <a:avLst/>
          </a:prstGeom>
        </p:spPr>
      </p:pic>
    </p:spTree>
    <p:extLst>
      <p:ext uri="{BB962C8B-B14F-4D97-AF65-F5344CB8AC3E}">
        <p14:creationId xmlns:p14="http://schemas.microsoft.com/office/powerpoint/2010/main" val="40415867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43794" y="1005509"/>
            <a:ext cx="6426406" cy="4487862"/>
          </a:xfrm>
          <a:prstGeom prst="rect">
            <a:avLst/>
          </a:prstGeom>
        </p:spPr>
      </p:pic>
      <p:sp>
        <p:nvSpPr>
          <p:cNvPr id="11" name="Titel 10"/>
          <p:cNvSpPr>
            <a:spLocks noGrp="1"/>
          </p:cNvSpPr>
          <p:nvPr>
            <p:ph type="title"/>
          </p:nvPr>
        </p:nvSpPr>
        <p:spPr>
          <a:prstGeom prst="rect">
            <a:avLst/>
          </a:prstGeom>
        </p:spPr>
        <p:txBody>
          <a:bodyPr/>
          <a:lstStyle/>
          <a:p>
            <a:r>
              <a:rPr lang="en-US" dirty="0"/>
              <a:t>Renewable Energy “Champions”</a:t>
            </a:r>
            <a:endParaRPr lang="de-DE" dirty="0"/>
          </a:p>
        </p:txBody>
      </p:sp>
      <p:sp>
        <p:nvSpPr>
          <p:cNvPr id="10" name="Rounded Rectangle 9"/>
          <p:cNvSpPr/>
          <p:nvPr/>
        </p:nvSpPr>
        <p:spPr>
          <a:xfrm>
            <a:off x="3416276" y="1654701"/>
            <a:ext cx="4445189" cy="240385"/>
          </a:xfrm>
          <a:prstGeom prst="round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ounded Rectangle 5"/>
          <p:cNvSpPr/>
          <p:nvPr/>
        </p:nvSpPr>
        <p:spPr>
          <a:xfrm>
            <a:off x="3416276" y="4946073"/>
            <a:ext cx="4445189" cy="301336"/>
          </a:xfrm>
          <a:prstGeom prst="round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ounded Rectangle 11"/>
          <p:cNvSpPr/>
          <p:nvPr/>
        </p:nvSpPr>
        <p:spPr>
          <a:xfrm>
            <a:off x="3428436" y="2205107"/>
            <a:ext cx="4445189" cy="240385"/>
          </a:xfrm>
          <a:prstGeom prst="round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89727" r="49761" b="-761"/>
          <a:stretch/>
        </p:blipFill>
        <p:spPr>
          <a:xfrm>
            <a:off x="5514975" y="5461706"/>
            <a:ext cx="2466976" cy="309293"/>
          </a:xfrm>
          <a:prstGeom prst="rect">
            <a:avLst/>
          </a:prstGeom>
        </p:spPr>
      </p:pic>
    </p:spTree>
    <p:extLst>
      <p:ext uri="{BB962C8B-B14F-4D97-AF65-F5344CB8AC3E}">
        <p14:creationId xmlns:p14="http://schemas.microsoft.com/office/powerpoint/2010/main" val="5529064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648197" y="2148202"/>
            <a:ext cx="7913687" cy="748603"/>
          </a:xfrm>
        </p:spPr>
        <p:txBody>
          <a:bodyPr/>
          <a:lstStyle/>
          <a:p>
            <a:r>
              <a:rPr lang="en-US" sz="4000" dirty="0" smtClean="0"/>
              <a:t>Future is All  ( Renewable)Electric </a:t>
            </a:r>
            <a:endParaRPr lang="en-US" sz="4000" dirty="0"/>
          </a:p>
        </p:txBody>
      </p:sp>
    </p:spTree>
    <p:extLst>
      <p:ext uri="{BB962C8B-B14F-4D97-AF65-F5344CB8AC3E}">
        <p14:creationId xmlns:p14="http://schemas.microsoft.com/office/powerpoint/2010/main" val="17259488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is All Electric </a:t>
            </a:r>
            <a:endParaRPr lang="en-US" dirty="0"/>
          </a:p>
        </p:txBody>
      </p:sp>
      <p:pic>
        <p:nvPicPr>
          <p:cNvPr id="3" name="Picture 2" descr="https://assets.bwbx.io/images/users/iqjWHBFdfxIU/igQUvVDkgQgg/v0/1000x-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2560" y="2657116"/>
            <a:ext cx="3119967" cy="23399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1360077" y="1272155"/>
            <a:ext cx="3801860" cy="2284612"/>
          </a:xfrm>
          <a:prstGeom prst="rect">
            <a:avLst/>
          </a:prstGeom>
        </p:spPr>
      </p:pic>
      <p:pic>
        <p:nvPicPr>
          <p:cNvPr id="1026" name="Picture 2" descr="CHARGING TO ELECTRIC PROPUL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113" y="4085303"/>
            <a:ext cx="3953824" cy="15485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351153" y="3244334"/>
            <a:ext cx="2441694" cy="369332"/>
          </a:xfrm>
          <a:prstGeom prst="rect">
            <a:avLst/>
          </a:prstGeom>
        </p:spPr>
        <p:txBody>
          <a:bodyPr wrap="none">
            <a:spAutoFit/>
          </a:bodyPr>
          <a:lstStyle/>
          <a:p>
            <a:r>
              <a:rPr lang="en-US" b="1">
                <a:solidFill>
                  <a:srgbClr val="FFFFFF"/>
                </a:solidFill>
                <a:latin typeface="Arial" panose="020B0604020202020204" pitchFamily="34" charset="0"/>
              </a:rPr>
              <a:t>logout.palaunet.com</a:t>
            </a:r>
            <a:endParaRPr lang="en-US"/>
          </a:p>
        </p:txBody>
      </p:sp>
    </p:spTree>
    <p:extLst>
      <p:ext uri="{BB962C8B-B14F-4D97-AF65-F5344CB8AC3E}">
        <p14:creationId xmlns:p14="http://schemas.microsoft.com/office/powerpoint/2010/main" val="9760093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at Gate ( ICAO/UNDP/GEF  Project)</a:t>
            </a:r>
            <a:endParaRPr lang="en-US" dirty="0"/>
          </a:p>
        </p:txBody>
      </p:sp>
      <p:sp>
        <p:nvSpPr>
          <p:cNvPr id="3" name="Content Placeholder 2"/>
          <p:cNvSpPr>
            <a:spLocks noGrp="1"/>
          </p:cNvSpPr>
          <p:nvPr>
            <p:ph idx="1"/>
          </p:nvPr>
        </p:nvSpPr>
        <p:spPr>
          <a:xfrm>
            <a:off x="628650" y="2226469"/>
            <a:ext cx="7988300" cy="3405981"/>
          </a:xfrm>
        </p:spPr>
        <p:txBody>
          <a:bodyPr/>
          <a:lstStyle/>
          <a:p>
            <a:r>
              <a:rPr lang="en-US" dirty="0" smtClean="0"/>
              <a:t>Pilot Project in Jamaica</a:t>
            </a:r>
          </a:p>
          <a:p>
            <a:r>
              <a:rPr lang="en-US" dirty="0" smtClean="0"/>
              <a:t>Replaces jet fuel based Auxiliary Power Units ( APU) and/or  Diesel Power Units( GPU) for powering on-board systems and heating/cooling of parked aircrafts</a:t>
            </a:r>
          </a:p>
          <a:p>
            <a:r>
              <a:rPr lang="en-US" dirty="0" smtClean="0"/>
              <a:t>Reduces aviation related carbon emissions</a:t>
            </a:r>
          </a:p>
          <a:p>
            <a:r>
              <a:rPr lang="en-US" dirty="0" smtClean="0"/>
              <a:t>100 </a:t>
            </a:r>
            <a:r>
              <a:rPr lang="en-US" dirty="0" err="1" smtClean="0"/>
              <a:t>kW</a:t>
            </a:r>
            <a:r>
              <a:rPr lang="en-US" baseline="-25000" dirty="0" err="1" smtClean="0"/>
              <a:t>p</a:t>
            </a:r>
            <a:r>
              <a:rPr lang="en-US" dirty="0" smtClean="0"/>
              <a:t>  system</a:t>
            </a:r>
          </a:p>
          <a:p>
            <a:r>
              <a:rPr lang="en-US" dirty="0" smtClean="0"/>
              <a:t>Offsets 522 </a:t>
            </a:r>
            <a:r>
              <a:rPr lang="en-US" dirty="0" err="1" smtClean="0"/>
              <a:t>tonnes</a:t>
            </a:r>
            <a:r>
              <a:rPr lang="en-US" dirty="0" smtClean="0"/>
              <a:t> of CO</a:t>
            </a:r>
            <a:r>
              <a:rPr lang="en-US" baseline="-25000" dirty="0" smtClean="0"/>
              <a:t>2  </a:t>
            </a:r>
            <a:r>
              <a:rPr lang="en-US" dirty="0" smtClean="0"/>
              <a:t> annually.</a:t>
            </a:r>
          </a:p>
          <a:p>
            <a:r>
              <a:rPr lang="en-US" dirty="0" smtClean="0"/>
              <a:t>Should be replicated by all SIDs including Fiji</a:t>
            </a:r>
          </a:p>
          <a:p>
            <a:pPr marL="0" indent="0">
              <a:buNone/>
            </a:pPr>
            <a:endParaRPr lang="en-US" dirty="0"/>
          </a:p>
        </p:txBody>
      </p:sp>
      <p:pic>
        <p:nvPicPr>
          <p:cNvPr id="6" name="Picture 5"/>
          <p:cNvPicPr>
            <a:picLocks noChangeAspect="1"/>
          </p:cNvPicPr>
          <p:nvPr/>
        </p:nvPicPr>
        <p:blipFill>
          <a:blip r:embed="rId2">
            <a:lum bright="-31000" contrast="39000"/>
          </a:blip>
          <a:stretch>
            <a:fillRect/>
          </a:stretch>
        </p:blipFill>
        <p:spPr>
          <a:xfrm>
            <a:off x="5738556" y="3474229"/>
            <a:ext cx="3249076" cy="1753646"/>
          </a:xfrm>
          <a:prstGeom prst="rect">
            <a:avLst/>
          </a:prstGeom>
          <a:ln w="25400">
            <a:solidFill>
              <a:schemeClr val="accent1"/>
            </a:solidFill>
          </a:ln>
        </p:spPr>
      </p:pic>
    </p:spTree>
    <p:extLst>
      <p:ext uri="{BB962C8B-B14F-4D97-AF65-F5344CB8AC3E}">
        <p14:creationId xmlns:p14="http://schemas.microsoft.com/office/powerpoint/2010/main" val="28442079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Fiji Demand  Scenario</a:t>
            </a:r>
            <a:endParaRPr lang="en-AU" dirty="0"/>
          </a:p>
        </p:txBody>
      </p:sp>
      <p:graphicFrame>
        <p:nvGraphicFramePr>
          <p:cNvPr id="5" name="Chart 4"/>
          <p:cNvGraphicFramePr>
            <a:graphicFrameLocks/>
          </p:cNvGraphicFramePr>
          <p:nvPr>
            <p:extLst>
              <p:ext uri="{D42A27DB-BD31-4B8C-83A1-F6EECF244321}">
                <p14:modId xmlns:p14="http://schemas.microsoft.com/office/powerpoint/2010/main" val="2365390984"/>
              </p:ext>
            </p:extLst>
          </p:nvPr>
        </p:nvGraphicFramePr>
        <p:xfrm>
          <a:off x="895590" y="1569720"/>
          <a:ext cx="7212090" cy="392319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727960" y="3532108"/>
            <a:ext cx="4983480" cy="369332"/>
          </a:xfrm>
          <a:prstGeom prst="rect">
            <a:avLst/>
          </a:prstGeom>
          <a:noFill/>
        </p:spPr>
        <p:txBody>
          <a:bodyPr wrap="square" rtlCol="0">
            <a:spAutoFit/>
          </a:bodyPr>
          <a:lstStyle/>
          <a:p>
            <a:r>
              <a:rPr lang="en-US" dirty="0" smtClean="0"/>
              <a:t>EVs introduced in 2030 </a:t>
            </a:r>
            <a:endParaRPr lang="en-US" dirty="0"/>
          </a:p>
        </p:txBody>
      </p:sp>
    </p:spTree>
    <p:extLst>
      <p:ext uri="{BB962C8B-B14F-4D97-AF65-F5344CB8AC3E}">
        <p14:creationId xmlns:p14="http://schemas.microsoft.com/office/powerpoint/2010/main" val="14842939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Generation Scenario</a:t>
            </a:r>
            <a:endParaRPr lang="en-GB" dirty="0"/>
          </a:p>
        </p:txBody>
      </p:sp>
      <p:graphicFrame>
        <p:nvGraphicFramePr>
          <p:cNvPr id="4" name="Chart 3"/>
          <p:cNvGraphicFramePr>
            <a:graphicFrameLocks noGrp="1"/>
          </p:cNvGraphicFramePr>
          <p:nvPr>
            <p:extLst>
              <p:ext uri="{D42A27DB-BD31-4B8C-83A1-F6EECF244321}">
                <p14:modId xmlns:p14="http://schemas.microsoft.com/office/powerpoint/2010/main" val="3933142596"/>
              </p:ext>
            </p:extLst>
          </p:nvPr>
        </p:nvGraphicFramePr>
        <p:xfrm>
          <a:off x="132735" y="2177386"/>
          <a:ext cx="8495071" cy="379928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315497" y="3701845"/>
            <a:ext cx="2064774" cy="369332"/>
          </a:xfrm>
          <a:prstGeom prst="rect">
            <a:avLst/>
          </a:prstGeom>
          <a:noFill/>
        </p:spPr>
        <p:txBody>
          <a:bodyPr wrap="square" rtlCol="0">
            <a:spAutoFit/>
          </a:bodyPr>
          <a:lstStyle/>
          <a:p>
            <a:r>
              <a:rPr lang="en-US" dirty="0" smtClean="0"/>
              <a:t>Decreasing RE share</a:t>
            </a:r>
            <a:endParaRPr lang="en-US" dirty="0"/>
          </a:p>
        </p:txBody>
      </p:sp>
    </p:spTree>
    <p:extLst>
      <p:ext uri="{BB962C8B-B14F-4D97-AF65-F5344CB8AC3E}">
        <p14:creationId xmlns:p14="http://schemas.microsoft.com/office/powerpoint/2010/main" val="36765322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651" y="365126"/>
            <a:ext cx="7886700" cy="1325563"/>
          </a:xfrm>
        </p:spPr>
        <p:txBody>
          <a:bodyPr/>
          <a:lstStyle/>
          <a:p>
            <a:r>
              <a:rPr lang="en-US" dirty="0" smtClean="0"/>
              <a:t>Hydropower and Solar PV</a:t>
            </a:r>
            <a:endParaRPr lang="en-US" dirty="0"/>
          </a:p>
        </p:txBody>
      </p:sp>
      <p:pic>
        <p:nvPicPr>
          <p:cNvPr id="3" name="Picture 2"/>
          <p:cNvPicPr>
            <a:picLocks noChangeAspect="1"/>
          </p:cNvPicPr>
          <p:nvPr/>
        </p:nvPicPr>
        <p:blipFill>
          <a:blip r:embed="rId2"/>
          <a:stretch>
            <a:fillRect/>
          </a:stretch>
        </p:blipFill>
        <p:spPr>
          <a:xfrm>
            <a:off x="770253" y="2178648"/>
            <a:ext cx="5277881" cy="3268381"/>
          </a:xfrm>
          <a:prstGeom prst="rect">
            <a:avLst/>
          </a:prstGeom>
        </p:spPr>
      </p:pic>
      <p:pic>
        <p:nvPicPr>
          <p:cNvPr id="1026" name="Picture 2" descr="https://www.improntaunika.it/wp-content/uploads/2015/08/ee_building_energy-1024x68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95" t="41614" r="36192" b="38473"/>
          <a:stretch/>
        </p:blipFill>
        <p:spPr bwMode="auto">
          <a:xfrm>
            <a:off x="3721887" y="3678397"/>
            <a:ext cx="535781" cy="2688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72251" y="2470150"/>
            <a:ext cx="2197100" cy="300082"/>
          </a:xfrm>
          <a:prstGeom prst="rect">
            <a:avLst/>
          </a:prstGeom>
          <a:noFill/>
        </p:spPr>
        <p:txBody>
          <a:bodyPr wrap="square" rtlCol="0">
            <a:spAutoFit/>
          </a:bodyPr>
          <a:lstStyle/>
          <a:p>
            <a:endParaRPr lang="en-US" sz="1350" dirty="0"/>
          </a:p>
        </p:txBody>
      </p:sp>
      <p:sp>
        <p:nvSpPr>
          <p:cNvPr id="5" name="TextBox 4"/>
          <p:cNvSpPr txBox="1"/>
          <p:nvPr/>
        </p:nvSpPr>
        <p:spPr>
          <a:xfrm>
            <a:off x="6315145" y="2125266"/>
            <a:ext cx="2454206" cy="3208571"/>
          </a:xfrm>
          <a:prstGeom prst="rect">
            <a:avLst/>
          </a:prstGeom>
          <a:noFill/>
        </p:spPr>
        <p:txBody>
          <a:bodyPr wrap="square" rtlCol="0">
            <a:spAutoFit/>
          </a:bodyPr>
          <a:lstStyle/>
          <a:p>
            <a:pPr marL="214313" indent="-214313">
              <a:buFont typeface="Arial" panose="020B0604020202020204" pitchFamily="34" charset="0"/>
              <a:buChar char="•"/>
            </a:pPr>
            <a:r>
              <a:rPr lang="en-US" sz="1350" dirty="0"/>
              <a:t>A 7.5 MW floating solar  (FPV) farm  at </a:t>
            </a:r>
            <a:r>
              <a:rPr lang="en-US" sz="1350" dirty="0" err="1"/>
              <a:t>Monasavu</a:t>
            </a:r>
            <a:r>
              <a:rPr lang="en-US" sz="1350" dirty="0"/>
              <a:t> reservoir covering 0.06 </a:t>
            </a:r>
            <a:r>
              <a:rPr lang="en-US" sz="1350" dirty="0" err="1"/>
              <a:t>sq</a:t>
            </a:r>
            <a:r>
              <a:rPr lang="en-US" sz="1350" dirty="0"/>
              <a:t> km</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Can produce about 10.5 </a:t>
            </a:r>
            <a:r>
              <a:rPr lang="en-US" sz="1350" dirty="0" err="1"/>
              <a:t>GWh</a:t>
            </a:r>
            <a:r>
              <a:rPr lang="en-US" sz="1350" dirty="0"/>
              <a:t> of electricity annually</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smtClean="0"/>
              <a:t>Helps in  </a:t>
            </a:r>
            <a:r>
              <a:rPr lang="en-US" sz="1350" dirty="0"/>
              <a:t>the land issue for PV installations</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Saves water for peak demand and nighttime. </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PV efficiency increases  due to cooler temperatures.</a:t>
            </a:r>
          </a:p>
        </p:txBody>
      </p:sp>
    </p:spTree>
    <p:extLst>
      <p:ext uri="{BB962C8B-B14F-4D97-AF65-F5344CB8AC3E}">
        <p14:creationId xmlns:p14="http://schemas.microsoft.com/office/powerpoint/2010/main" val="23015574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3" descr="Macintosh HD:Users:DanStevensMacBook:Desktop:Unknow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8054" y="4456803"/>
            <a:ext cx="2898775" cy="76041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228" y="5410200"/>
            <a:ext cx="2211388" cy="11049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840" y="4407590"/>
            <a:ext cx="4070350" cy="8588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9580" y="5229223"/>
            <a:ext cx="3895725" cy="9747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211045" y="804831"/>
            <a:ext cx="8354018" cy="3524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90600" algn="l"/>
              </a:tabLst>
              <a:defRPr>
                <a:solidFill>
                  <a:schemeClr val="tx1"/>
                </a:solidFill>
                <a:latin typeface="Arial" panose="020B0604020202020204" pitchFamily="34" charset="0"/>
              </a:defRPr>
            </a:lvl1pPr>
            <a:lvl2pPr eaLnBrk="0" fontAlgn="base" hangingPunct="0">
              <a:spcBef>
                <a:spcPct val="0"/>
              </a:spcBef>
              <a:spcAft>
                <a:spcPct val="0"/>
              </a:spcAft>
              <a:tabLst>
                <a:tab pos="990600" algn="l"/>
              </a:tabLst>
              <a:defRPr>
                <a:solidFill>
                  <a:schemeClr val="tx1"/>
                </a:solidFill>
                <a:latin typeface="Arial" panose="020B0604020202020204" pitchFamily="34" charset="0"/>
              </a:defRPr>
            </a:lvl2pPr>
            <a:lvl3pPr eaLnBrk="0" fontAlgn="base" hangingPunct="0">
              <a:spcBef>
                <a:spcPct val="0"/>
              </a:spcBef>
              <a:spcAft>
                <a:spcPct val="0"/>
              </a:spcAft>
              <a:tabLst>
                <a:tab pos="990600" algn="l"/>
              </a:tabLst>
              <a:defRPr>
                <a:solidFill>
                  <a:schemeClr val="tx1"/>
                </a:solidFill>
                <a:latin typeface="Arial" panose="020B0604020202020204" pitchFamily="34" charset="0"/>
              </a:defRPr>
            </a:lvl3pPr>
            <a:lvl4pPr eaLnBrk="0" fontAlgn="base" hangingPunct="0">
              <a:spcBef>
                <a:spcPct val="0"/>
              </a:spcBef>
              <a:spcAft>
                <a:spcPct val="0"/>
              </a:spcAft>
              <a:tabLst>
                <a:tab pos="990600" algn="l"/>
              </a:tabLst>
              <a:defRPr>
                <a:solidFill>
                  <a:schemeClr val="tx1"/>
                </a:solidFill>
                <a:latin typeface="Arial" panose="020B0604020202020204" pitchFamily="34" charset="0"/>
              </a:defRPr>
            </a:lvl4pPr>
            <a:lvl5pPr eaLnBrk="0" fontAlgn="base" hangingPunct="0">
              <a:spcBef>
                <a:spcPct val="0"/>
              </a:spcBef>
              <a:spcAft>
                <a:spcPct val="0"/>
              </a:spcAft>
              <a:tabLst>
                <a:tab pos="990600" algn="l"/>
              </a:tabLst>
              <a:defRPr>
                <a:solidFill>
                  <a:schemeClr val="tx1"/>
                </a:solidFill>
                <a:latin typeface="Arial" panose="020B0604020202020204" pitchFamily="34" charset="0"/>
              </a:defRPr>
            </a:lvl5pPr>
            <a:lvl6pPr eaLnBrk="0" fontAlgn="base" hangingPunct="0">
              <a:spcBef>
                <a:spcPct val="0"/>
              </a:spcBef>
              <a:spcAft>
                <a:spcPct val="0"/>
              </a:spcAft>
              <a:tabLst>
                <a:tab pos="990600" algn="l"/>
              </a:tabLst>
              <a:defRPr>
                <a:solidFill>
                  <a:schemeClr val="tx1"/>
                </a:solidFill>
                <a:latin typeface="Arial" panose="020B0604020202020204" pitchFamily="34" charset="0"/>
              </a:defRPr>
            </a:lvl6pPr>
            <a:lvl7pPr eaLnBrk="0" fontAlgn="base" hangingPunct="0">
              <a:spcBef>
                <a:spcPct val="0"/>
              </a:spcBef>
              <a:spcAft>
                <a:spcPct val="0"/>
              </a:spcAft>
              <a:tabLst>
                <a:tab pos="990600" algn="l"/>
              </a:tabLst>
              <a:defRPr>
                <a:solidFill>
                  <a:schemeClr val="tx1"/>
                </a:solidFill>
                <a:latin typeface="Arial" panose="020B0604020202020204" pitchFamily="34" charset="0"/>
              </a:defRPr>
            </a:lvl7pPr>
            <a:lvl8pPr eaLnBrk="0" fontAlgn="base" hangingPunct="0">
              <a:spcBef>
                <a:spcPct val="0"/>
              </a:spcBef>
              <a:spcAft>
                <a:spcPct val="0"/>
              </a:spcAft>
              <a:tabLst>
                <a:tab pos="990600" algn="l"/>
              </a:tabLst>
              <a:defRPr>
                <a:solidFill>
                  <a:schemeClr val="tx1"/>
                </a:solidFill>
                <a:latin typeface="Arial" panose="020B0604020202020204" pitchFamily="34" charset="0"/>
              </a:defRPr>
            </a:lvl8pPr>
            <a:lvl9pPr eaLnBrk="0" fontAlgn="base" hangingPunct="0">
              <a:spcBef>
                <a:spcPct val="0"/>
              </a:spcBef>
              <a:spcAft>
                <a:spcPct val="0"/>
              </a:spcAft>
              <a:tabLst>
                <a:tab pos="9906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90600" algn="l"/>
              </a:tabLst>
            </a:pPr>
            <a:r>
              <a:rPr kumimoji="0" lang="en-US" altLang="en-US" sz="2000" b="1" i="0" u="none" strike="noStrike" cap="none" normalizeH="0" baseline="0" dirty="0" smtClean="0">
                <a:ln>
                  <a:noFill/>
                </a:ln>
                <a:solidFill>
                  <a:srgbClr val="000073"/>
                </a:solidFill>
                <a:effectLst/>
                <a:latin typeface="Arial" panose="020B0604020202020204" pitchFamily="34" charset="0"/>
                <a:ea typeface="Cambria" panose="02040503050406030204" pitchFamily="18" charset="0"/>
                <a:cs typeface="Helvetica" panose="020B0604020202020204" pitchFamily="34" charset="0"/>
              </a:rPr>
              <a:t>Workshop on High Penetration Variable Renewables in the Pacific: </a:t>
            </a:r>
          </a:p>
          <a:p>
            <a:pPr marL="0" marR="0" lvl="0" indent="0" algn="l" defTabSz="914400" rtl="0" eaLnBrk="0" fontAlgn="base" latinLnBrk="0" hangingPunct="0">
              <a:lnSpc>
                <a:spcPct val="100000"/>
              </a:lnSpc>
              <a:spcBef>
                <a:spcPct val="0"/>
              </a:spcBef>
              <a:spcAft>
                <a:spcPct val="0"/>
              </a:spcAft>
              <a:buClrTx/>
              <a:buSzTx/>
              <a:buFontTx/>
              <a:buNone/>
              <a:tabLst>
                <a:tab pos="990600" algn="l"/>
              </a:tabLst>
            </a:pPr>
            <a:r>
              <a:rPr kumimoji="0" lang="en-US" altLang="en-US" sz="2000" b="1" i="0" u="none" strike="noStrike" cap="none" normalizeH="0" baseline="0" dirty="0" smtClean="0">
                <a:ln>
                  <a:noFill/>
                </a:ln>
                <a:solidFill>
                  <a:srgbClr val="000073"/>
                </a:solidFill>
                <a:effectLst/>
                <a:latin typeface="Arial" panose="020B0604020202020204" pitchFamily="34" charset="0"/>
                <a:ea typeface="Cambria" panose="02040503050406030204" pitchFamily="18" charset="0"/>
                <a:cs typeface="Helvetica" panose="020B0604020202020204" pitchFamily="34" charset="0"/>
              </a:rPr>
              <a:t>Small grids and Off-grid</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990600" algn="l"/>
              </a:tabLst>
            </a:pPr>
            <a:r>
              <a:rPr kumimoji="0" lang="en-US" altLang="en-US" sz="1200" b="1" i="0" u="none" strike="noStrike" cap="none" normalizeH="0" baseline="0" dirty="0" smtClean="0">
                <a:ln>
                  <a:noFill/>
                </a:ln>
                <a:solidFill>
                  <a:srgbClr val="E46C0A"/>
                </a:solidFill>
                <a:effectLst/>
                <a:latin typeface="Arial" panose="020B0604020202020204" pitchFamily="34" charset="0"/>
                <a:ea typeface="Cambria" panose="02040503050406030204" pitchFamily="18" charset="0"/>
                <a:cs typeface="Helvetica" panose="020B0604020202020204" pitchFamily="34" charset="0"/>
              </a:rPr>
              <a:t>Where: 		</a:t>
            </a:r>
            <a:r>
              <a:rPr kumimoji="0" lang="en-US" altLang="en-US" sz="1200" b="1" i="0" u="none" strike="noStrike" cap="none" normalizeH="0" baseline="0" dirty="0" smtClean="0">
                <a:ln>
                  <a:noFill/>
                </a:ln>
                <a:solidFill>
                  <a:srgbClr val="4D4D4D"/>
                </a:solidFill>
                <a:effectLst/>
                <a:latin typeface="Arial" panose="020B0604020202020204" pitchFamily="34" charset="0"/>
                <a:ea typeface="Cambria" panose="02040503050406030204" pitchFamily="18" charset="0"/>
                <a:cs typeface="Helvetica" panose="020B0604020202020204" pitchFamily="34" charset="0"/>
              </a:rPr>
              <a:t>Colombo Theatres, UNSW Sydney</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990600" algn="l"/>
              </a:tabLst>
            </a:pPr>
            <a:r>
              <a:rPr kumimoji="0" lang="en-US" altLang="en-US" sz="1200" b="1" i="0" u="none" strike="noStrike" cap="none" normalizeH="0" baseline="0" dirty="0" smtClean="0">
                <a:ln>
                  <a:noFill/>
                </a:ln>
                <a:solidFill>
                  <a:srgbClr val="E46C0A"/>
                </a:solidFill>
                <a:effectLst/>
                <a:latin typeface="Arial" panose="020B0604020202020204" pitchFamily="34" charset="0"/>
                <a:ea typeface="Cambria" panose="02040503050406030204" pitchFamily="18" charset="0"/>
                <a:cs typeface="Helvetica" panose="020B0604020202020204" pitchFamily="34" charset="0"/>
              </a:rPr>
              <a:t>Cost: 		</a:t>
            </a:r>
            <a:r>
              <a:rPr kumimoji="0" lang="en-US" altLang="en-US" sz="1200" b="1" i="0" u="none" strike="noStrike" cap="none" normalizeH="0" baseline="0" dirty="0" smtClean="0">
                <a:ln>
                  <a:noFill/>
                </a:ln>
                <a:solidFill>
                  <a:srgbClr val="4D4D4D"/>
                </a:solidFill>
                <a:effectLst/>
                <a:latin typeface="Arial" panose="020B0604020202020204" pitchFamily="34" charset="0"/>
                <a:ea typeface="Cambria" panose="02040503050406030204" pitchFamily="18" charset="0"/>
                <a:cs typeface="Helvetica" panose="020B0604020202020204" pitchFamily="34" charset="0"/>
              </a:rPr>
              <a:t>Free, but registration required</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990600" algn="l"/>
              </a:tabLst>
            </a:pPr>
            <a:r>
              <a:rPr kumimoji="0" lang="en-US" altLang="en-US" sz="1200" b="1" i="0" u="none" strike="noStrike" cap="none" normalizeH="0" baseline="0" dirty="0" smtClean="0">
                <a:ln>
                  <a:noFill/>
                </a:ln>
                <a:solidFill>
                  <a:srgbClr val="E46C0A"/>
                </a:solidFill>
                <a:effectLst/>
                <a:latin typeface="Arial" panose="020B0604020202020204" pitchFamily="34" charset="0"/>
                <a:ea typeface="Cambria" panose="02040503050406030204" pitchFamily="18" charset="0"/>
                <a:cs typeface="Helvetica" panose="020B0604020202020204" pitchFamily="34" charset="0"/>
              </a:rPr>
              <a:t>Registration: 		</a:t>
            </a:r>
            <a:r>
              <a:rPr kumimoji="0" lang="en-US" altLang="en-US" sz="1200" b="1" i="0" u="none" strike="noStrike" cap="none" normalizeH="0" baseline="0" dirty="0" smtClean="0">
                <a:ln>
                  <a:noFill/>
                </a:ln>
                <a:solidFill>
                  <a:srgbClr val="4D4D4D"/>
                </a:solidFill>
                <a:effectLst/>
                <a:latin typeface="Arial" panose="020B0604020202020204" pitchFamily="34" charset="0"/>
                <a:ea typeface="Cambria" panose="02040503050406030204" pitchFamily="18" charset="0"/>
                <a:cs typeface="Helvetica" panose="020B0604020202020204" pitchFamily="34" charset="0"/>
              </a:rPr>
              <a:t>Please contact </a:t>
            </a:r>
            <a:r>
              <a:rPr kumimoji="0" lang="en-US" altLang="en-US" sz="1200" b="1" i="0" u="none" strike="noStrike" cap="none" normalizeH="0" baseline="0" dirty="0" err="1" smtClean="0">
                <a:ln>
                  <a:noFill/>
                </a:ln>
                <a:solidFill>
                  <a:srgbClr val="4D4D4D"/>
                </a:solidFill>
                <a:effectLst/>
                <a:latin typeface="Arial" panose="020B0604020202020204" pitchFamily="34" charset="0"/>
                <a:ea typeface="Cambria" panose="02040503050406030204" pitchFamily="18" charset="0"/>
                <a:cs typeface="Helvetica" panose="020B0604020202020204" pitchFamily="34" charset="0"/>
              </a:rPr>
              <a:t>Dr</a:t>
            </a:r>
            <a:r>
              <a:rPr kumimoji="0" lang="en-US" altLang="en-US" sz="1200" b="1" i="0" u="none" strike="noStrike" cap="none" normalizeH="0" baseline="0" dirty="0" smtClean="0">
                <a:ln>
                  <a:noFill/>
                </a:ln>
                <a:solidFill>
                  <a:srgbClr val="4D4D4D"/>
                </a:solidFill>
                <a:effectLst/>
                <a:latin typeface="Arial" panose="020B0604020202020204" pitchFamily="34" charset="0"/>
                <a:ea typeface="Cambria" panose="02040503050406030204" pitchFamily="18" charset="0"/>
                <a:cs typeface="Helvetica" panose="020B0604020202020204" pitchFamily="34" charset="0"/>
              </a:rPr>
              <a:t> Anna Bruce at </a:t>
            </a:r>
            <a:r>
              <a:rPr kumimoji="0" lang="en-US" altLang="en-US" sz="1200" b="1" i="0" u="none" strike="noStrike" cap="none" normalizeH="0" baseline="0" dirty="0" smtClean="0">
                <a:ln>
                  <a:noFill/>
                </a:ln>
                <a:solidFill>
                  <a:srgbClr val="6B006D"/>
                </a:solidFill>
                <a:effectLst/>
                <a:latin typeface="Arial" panose="020B0604020202020204" pitchFamily="34" charset="0"/>
                <a:ea typeface="Cambria" panose="02040503050406030204" pitchFamily="18" charset="0"/>
                <a:cs typeface="Helvetica" panose="020B0604020202020204" pitchFamily="34" charset="0"/>
                <a:hlinkClick r:id="rId6"/>
              </a:rPr>
              <a:t>a.bruce@unsw.edu.au</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990600" algn="l"/>
              </a:tabLst>
            </a:pPr>
            <a:r>
              <a:rPr kumimoji="0" lang="en-US" altLang="en-US" sz="1200" b="1" i="0" u="none" strike="noStrike" cap="none" normalizeH="0" baseline="0" dirty="0" smtClean="0">
                <a:ln>
                  <a:noFill/>
                </a:ln>
                <a:solidFill>
                  <a:srgbClr val="E36C0A"/>
                </a:solidFill>
                <a:effectLst/>
                <a:latin typeface="Arial" panose="020B0604020202020204" pitchFamily="34" charset="0"/>
                <a:ea typeface="Cambria" panose="02040503050406030204" pitchFamily="18" charset="0"/>
                <a:cs typeface="Helvetica" panose="020B0604020202020204" pitchFamily="34" charset="0"/>
              </a:rPr>
              <a:t>Program</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990600" algn="l"/>
              </a:tabLst>
            </a:pPr>
            <a:r>
              <a:rPr kumimoji="0" lang="en-US" altLang="en-US" sz="1100" b="1" i="0" u="none" strike="noStrike" cap="none" normalizeH="0" baseline="0" dirty="0" smtClean="0" bmk="OLE_LINK6">
                <a:ln>
                  <a:noFill/>
                </a:ln>
                <a:solidFill>
                  <a:srgbClr val="4D4D4D"/>
                </a:solidFill>
                <a:effectLst/>
                <a:latin typeface="Arial" panose="020B0604020202020204" pitchFamily="34" charset="0"/>
                <a:ea typeface="Cambria" panose="02040503050406030204" pitchFamily="18" charset="0"/>
                <a:cs typeface="Helvetica" panose="020B0604020202020204" pitchFamily="34" charset="0"/>
              </a:rPr>
              <a:t>Introduction to the Workshop</a:t>
            </a:r>
            <a:r>
              <a:rPr kumimoji="0" lang="en-US" altLang="en-US" sz="1100" b="0" i="0" u="none" strike="noStrike" cap="none" normalizeH="0" baseline="0" dirty="0" smtClean="0" bmk="OLE_LINK6">
                <a:ln>
                  <a:noFill/>
                </a:ln>
                <a:solidFill>
                  <a:srgbClr val="4D4D4D"/>
                </a:solidFill>
                <a:effectLst/>
                <a:latin typeface="Arial" panose="020B0604020202020204" pitchFamily="34" charset="0"/>
                <a:ea typeface="Cambria" panose="02040503050406030204" pitchFamily="18" charset="0"/>
                <a:cs typeface="Helvetica" panose="020B0604020202020204" pitchFamily="34" charset="0"/>
              </a:rPr>
              <a:t>, Iain </a:t>
            </a:r>
            <a:r>
              <a:rPr kumimoji="0" lang="en-US" altLang="en-US" sz="1100" b="0" i="0" u="none" strike="noStrike" cap="none" normalizeH="0" baseline="0" dirty="0" err="1" smtClean="0" bmk="OLE_LINK6">
                <a:ln>
                  <a:noFill/>
                </a:ln>
                <a:solidFill>
                  <a:srgbClr val="4D4D4D"/>
                </a:solidFill>
                <a:effectLst/>
                <a:latin typeface="Arial" panose="020B0604020202020204" pitchFamily="34" charset="0"/>
                <a:ea typeface="Cambria" panose="02040503050406030204" pitchFamily="18" charset="0"/>
                <a:cs typeface="Helvetica" panose="020B0604020202020204" pitchFamily="34" charset="0"/>
              </a:rPr>
              <a:t>MacGill</a:t>
            </a:r>
            <a:r>
              <a:rPr kumimoji="0" lang="en-US" altLang="en-US" sz="1100" b="0" i="0" u="none" strike="noStrike" cap="none" normalizeH="0" baseline="0" dirty="0" smtClean="0" bmk="OLE_LINK6">
                <a:ln>
                  <a:noFill/>
                </a:ln>
                <a:solidFill>
                  <a:srgbClr val="4D4D4D"/>
                </a:solidFill>
                <a:effectLst/>
                <a:latin typeface="Arial" panose="020B0604020202020204" pitchFamily="34" charset="0"/>
                <a:ea typeface="Cambria" panose="02040503050406030204" pitchFamily="18" charset="0"/>
                <a:cs typeface="Helvetica" panose="020B0604020202020204" pitchFamily="34" charset="0"/>
              </a:rPr>
              <a:t>, CEEM UNSW</a:t>
            </a:r>
            <a:endParaRPr kumimoji="0" lang="en-US" altLang="en-US" sz="800" b="0" i="0" u="none" strike="noStrike" cap="none" normalizeH="0" baseline="0" dirty="0" smtClean="0" bmk="OLE_LINK6">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990600" algn="l"/>
              </a:tabLst>
            </a:pPr>
            <a:r>
              <a:rPr kumimoji="0" lang="en-US" altLang="en-US" sz="1100" b="1" i="0" u="none" strike="noStrike" cap="none" normalizeH="0" baseline="0" dirty="0" smtClean="0" bmk="OLE_LINK6">
                <a:ln>
                  <a:noFill/>
                </a:ln>
                <a:solidFill>
                  <a:srgbClr val="595959"/>
                </a:solidFill>
                <a:effectLst/>
                <a:latin typeface="Arial" panose="020B0604020202020204" pitchFamily="34" charset="0"/>
                <a:ea typeface="Cambria" panose="02040503050406030204" pitchFamily="18" charset="0"/>
                <a:cs typeface="Times" panose="02020603050405020304" pitchFamily="18" charset="0"/>
              </a:rPr>
              <a:t>Overview of Status and Challenges for RE in the Pacific</a:t>
            </a:r>
            <a:r>
              <a:rPr kumimoji="0" lang="en-US" altLang="en-US" sz="1100" b="0" i="0" u="none" strike="noStrike" cap="none" normalizeH="0" baseline="0" dirty="0" smtClean="0" bmk="OLE_LINK6">
                <a:ln>
                  <a:noFill/>
                </a:ln>
                <a:solidFill>
                  <a:srgbClr val="595959"/>
                </a:solidFill>
                <a:effectLst/>
                <a:latin typeface="Arial" panose="020B0604020202020204" pitchFamily="34" charset="0"/>
                <a:ea typeface="Cambria" panose="02040503050406030204" pitchFamily="18" charset="0"/>
                <a:cs typeface="Times" panose="02020603050405020304" pitchFamily="18" charset="0"/>
              </a:rPr>
              <a:t>, Atul Raturi, USP</a:t>
            </a:r>
            <a:endParaRPr kumimoji="0" lang="en-US" altLang="en-US" sz="800" b="0" i="0" u="none" strike="noStrike" cap="none" normalizeH="0" baseline="0" dirty="0" smtClean="0" bmk="OLE_LINK6">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990600" algn="l"/>
              </a:tabLst>
            </a:pPr>
            <a:r>
              <a:rPr kumimoji="0" lang="en-US" altLang="en-US" sz="1100" b="1" i="0" u="none" strike="noStrike" cap="none" normalizeH="0" baseline="0" dirty="0" smtClean="0" bmk="OLE_LINK6">
                <a:ln>
                  <a:noFill/>
                </a:ln>
                <a:solidFill>
                  <a:srgbClr val="4D4D4D"/>
                </a:solidFill>
                <a:effectLst/>
                <a:latin typeface="Arial" panose="020B0604020202020204" pitchFamily="34" charset="0"/>
                <a:ea typeface="Cambria" panose="02040503050406030204" pitchFamily="18" charset="0"/>
                <a:cs typeface="Helvetica" panose="020B0604020202020204" pitchFamily="34" charset="0"/>
              </a:rPr>
              <a:t>Roadmaps for VRE </a:t>
            </a:r>
            <a:r>
              <a:rPr kumimoji="0" lang="en-US" altLang="en-US" sz="1100" b="1" i="0" u="none" strike="noStrike" cap="none" normalizeH="0" baseline="0" dirty="0" err="1" smtClean="0" bmk="OLE_LINK6">
                <a:ln>
                  <a:noFill/>
                </a:ln>
                <a:solidFill>
                  <a:srgbClr val="4D4D4D"/>
                </a:solidFill>
                <a:effectLst/>
                <a:latin typeface="Arial" panose="020B0604020202020204" pitchFamily="34" charset="0"/>
                <a:ea typeface="Cambria" panose="02040503050406030204" pitchFamily="18" charset="0"/>
                <a:cs typeface="Helvetica" panose="020B0604020202020204" pitchFamily="34" charset="0"/>
              </a:rPr>
              <a:t>Upscaling</a:t>
            </a:r>
            <a:r>
              <a:rPr kumimoji="0" lang="en-US" altLang="en-US" sz="1100" b="1" i="0" u="none" strike="noStrike" cap="none" normalizeH="0" baseline="0" dirty="0" smtClean="0" bmk="OLE_LINK6">
                <a:ln>
                  <a:noFill/>
                </a:ln>
                <a:solidFill>
                  <a:srgbClr val="4D4D4D"/>
                </a:solidFill>
                <a:effectLst/>
                <a:latin typeface="Arial" panose="020B0604020202020204" pitchFamily="34" charset="0"/>
                <a:ea typeface="Cambria" panose="02040503050406030204" pitchFamily="18" charset="0"/>
                <a:cs typeface="Helvetica" panose="020B0604020202020204" pitchFamily="34" charset="0"/>
              </a:rPr>
              <a:t> - challenges &amp; issues</a:t>
            </a:r>
            <a:r>
              <a:rPr kumimoji="0" lang="en-US" altLang="en-US" sz="1100" b="0" i="0" u="none" strike="noStrike" cap="none" normalizeH="0" baseline="0" dirty="0" smtClean="0" bmk="OLE_LINK6">
                <a:ln>
                  <a:noFill/>
                </a:ln>
                <a:solidFill>
                  <a:srgbClr val="4D4D4D"/>
                </a:solidFill>
                <a:effectLst/>
                <a:latin typeface="Arial" panose="020B0604020202020204" pitchFamily="34" charset="0"/>
                <a:ea typeface="Cambria" panose="02040503050406030204" pitchFamily="18" charset="0"/>
                <a:cs typeface="Helvetica" panose="020B0604020202020204" pitchFamily="34" charset="0"/>
              </a:rPr>
              <a:t>, </a:t>
            </a:r>
            <a:r>
              <a:rPr kumimoji="0" lang="en-US" altLang="en-US" sz="1100" b="0" i="0" u="none" strike="noStrike" cap="none" normalizeH="0" baseline="0" dirty="0" smtClean="0" bmk="OLE_LINK6">
                <a:ln>
                  <a:noFill/>
                </a:ln>
                <a:solidFill>
                  <a:srgbClr val="595959"/>
                </a:solidFill>
                <a:effectLst/>
                <a:latin typeface="Arial" panose="020B0604020202020204" pitchFamily="34" charset="0"/>
                <a:ea typeface="Cambria" panose="02040503050406030204" pitchFamily="18" charset="0"/>
                <a:cs typeface="Times" panose="02020603050405020304" pitchFamily="18" charset="0"/>
              </a:rPr>
              <a:t>IT Power Australia</a:t>
            </a:r>
            <a:endParaRPr kumimoji="0" lang="en-US" altLang="en-US" sz="800" b="0" i="0" u="none" strike="noStrike" cap="none" normalizeH="0" baseline="0" dirty="0" smtClean="0" bmk="OLE_LINK6">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990600" algn="l"/>
              </a:tabLst>
            </a:pPr>
            <a:r>
              <a:rPr kumimoji="0" lang="en-US" altLang="en-US" sz="1100" b="1" i="0" u="none" strike="noStrike" cap="none" normalizeH="0" baseline="0" dirty="0" smtClean="0" bmk="OLE_LINK6">
                <a:ln>
                  <a:noFill/>
                </a:ln>
                <a:solidFill>
                  <a:srgbClr val="4D4D4D"/>
                </a:solidFill>
                <a:effectLst/>
                <a:latin typeface="Arial" panose="020B0604020202020204" pitchFamily="34" charset="0"/>
                <a:ea typeface="Cambria" panose="02040503050406030204" pitchFamily="18" charset="0"/>
                <a:cs typeface="Helvetica" panose="020B0604020202020204" pitchFamily="34" charset="0"/>
              </a:rPr>
              <a:t>Panel Presentations from regional stakeholders including:</a:t>
            </a:r>
          </a:p>
          <a:p>
            <a:pPr marL="0" marR="0" lvl="0" indent="0" algn="l" defTabSz="914400" rtl="0" eaLnBrk="0" fontAlgn="base" latinLnBrk="0" hangingPunct="0">
              <a:lnSpc>
                <a:spcPct val="100000"/>
              </a:lnSpc>
              <a:spcBef>
                <a:spcPct val="0"/>
              </a:spcBef>
              <a:spcAft>
                <a:spcPct val="0"/>
              </a:spcAft>
              <a:buClrTx/>
              <a:buSzTx/>
              <a:buFontTx/>
              <a:buNone/>
              <a:tabLst>
                <a:tab pos="990600" algn="l"/>
              </a:tabLst>
            </a:pPr>
            <a:endParaRPr kumimoji="0" lang="en-US" altLang="en-US" sz="800" b="0" i="0" u="none" strike="noStrike" cap="none" normalizeH="0" baseline="0" dirty="0" smtClean="0" bmk="OLE_LINK6">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990600" algn="l"/>
              </a:tabLst>
            </a:pPr>
            <a:r>
              <a:rPr kumimoji="0" lang="en-US" altLang="en-US" sz="1100" b="0" i="0" u="none" strike="noStrike" cap="none" normalizeH="0" baseline="0" dirty="0" smtClean="0" bmk="OLE_LINK6">
                <a:ln>
                  <a:noFill/>
                </a:ln>
                <a:solidFill>
                  <a:srgbClr val="4D4D4D"/>
                </a:solidFill>
                <a:effectLst/>
                <a:latin typeface="Arial" panose="020B0604020202020204" pitchFamily="34" charset="0"/>
                <a:ea typeface="Cambria" panose="02040503050406030204" pitchFamily="18" charset="0"/>
                <a:cs typeface="Helvetica" panose="020B0604020202020204" pitchFamily="34" charset="0"/>
              </a:rPr>
              <a:t>Pacific Island utilities</a:t>
            </a:r>
            <a:endParaRPr kumimoji="0" lang="en-US" altLang="en-US" sz="800" b="0" i="0" u="none" strike="noStrike" cap="none" normalizeH="0" baseline="0" dirty="0" smtClean="0" bmk="OLE_LINK6">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990600" algn="l"/>
              </a:tabLst>
            </a:pPr>
            <a:r>
              <a:rPr kumimoji="0" lang="en-US" altLang="en-US" sz="1100" b="0" i="0" u="none" strike="noStrike" cap="none" normalizeH="0" baseline="0" dirty="0" smtClean="0" bmk="OLE_LINK6">
                <a:ln>
                  <a:noFill/>
                </a:ln>
                <a:solidFill>
                  <a:srgbClr val="4D4D4D"/>
                </a:solidFill>
                <a:effectLst/>
                <a:latin typeface="Arial" panose="020B0604020202020204" pitchFamily="34" charset="0"/>
                <a:ea typeface="Cambria" panose="02040503050406030204" pitchFamily="18" charset="0"/>
                <a:cs typeface="Helvetica" panose="020B0604020202020204" pitchFamily="34" charset="0"/>
              </a:rPr>
              <a:t>Project developers, consultants</a:t>
            </a:r>
            <a:endParaRPr kumimoji="0" lang="en-US" altLang="en-US" sz="800" b="0" i="0" u="none" strike="noStrike" cap="none" normalizeH="0" baseline="0" dirty="0" smtClean="0" bmk="OLE_LINK6">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990600" algn="l"/>
              </a:tabLst>
            </a:pPr>
            <a:r>
              <a:rPr kumimoji="0" lang="en-US" altLang="en-US" sz="1100" b="0" i="0" u="none" strike="noStrike" cap="none" normalizeH="0" baseline="0" dirty="0" smtClean="0" bmk="OLE_LINK6">
                <a:ln>
                  <a:noFill/>
                </a:ln>
                <a:solidFill>
                  <a:srgbClr val="4D4D4D"/>
                </a:solidFill>
                <a:effectLst/>
                <a:latin typeface="Arial" panose="020B0604020202020204" pitchFamily="34" charset="0"/>
                <a:ea typeface="Cambria" panose="02040503050406030204" pitchFamily="18" charset="0"/>
                <a:cs typeface="Helvetica" panose="020B0604020202020204" pitchFamily="34" charset="0"/>
              </a:rPr>
              <a:t>Donors and financiers</a:t>
            </a:r>
            <a:endParaRPr kumimoji="0" lang="en-US" altLang="en-US" sz="800" b="0" i="0" u="none" strike="noStrike" cap="none" normalizeH="0" baseline="0" dirty="0" smtClean="0" bmk="OLE_LINK6">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990600" algn="l"/>
              </a:tabLst>
            </a:pPr>
            <a:r>
              <a:rPr kumimoji="0" lang="en-US" altLang="en-US" sz="1100" b="1" i="0" u="none" strike="noStrike" cap="none" normalizeH="0" baseline="0" dirty="0" smtClean="0" bmk="OLE_LINK6">
                <a:ln>
                  <a:noFill/>
                </a:ln>
                <a:solidFill>
                  <a:srgbClr val="4D4D4D"/>
                </a:solidFill>
                <a:effectLst/>
                <a:latin typeface="Arial" panose="020B0604020202020204" pitchFamily="34" charset="0"/>
                <a:ea typeface="Cambria" panose="02040503050406030204" pitchFamily="18" charset="0"/>
                <a:cs typeface="Helvetica" panose="020B0604020202020204" pitchFamily="34" charset="0"/>
              </a:rPr>
              <a:t>Panel Q&amp;A and Discussion</a:t>
            </a:r>
            <a:r>
              <a:rPr kumimoji="0" lang="en-US" altLang="en-US" sz="1100" b="0" i="0" u="none" strike="noStrike" cap="none" normalizeH="0" baseline="0" dirty="0" smtClean="0" bmk="OLE_LINK6">
                <a:ln>
                  <a:noFill/>
                </a:ln>
                <a:solidFill>
                  <a:srgbClr val="4D4D4D"/>
                </a:solidFill>
                <a:effectLst/>
                <a:latin typeface="Arial" panose="020B0604020202020204" pitchFamily="34" charset="0"/>
                <a:ea typeface="Cambria" panose="02040503050406030204" pitchFamily="18" charset="0"/>
                <a:cs typeface="Helvetica" panose="020B0604020202020204" pitchFamily="34" charset="0"/>
              </a:rPr>
              <a:t> – opportunities, priorities for research and collaboration </a:t>
            </a:r>
            <a:endParaRPr kumimoji="0" lang="en-US" altLang="en-US" sz="800" b="0" i="0" u="none" strike="noStrike" cap="none" normalizeH="0" baseline="0" dirty="0" smtClean="0" bmk="OLE_LINK6">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990600" algn="l"/>
              </a:tabLst>
            </a:pPr>
            <a:r>
              <a:rPr kumimoji="0" lang="en-US" altLang="en-US" sz="1100" b="1" i="0" u="none" strike="noStrike" cap="none" normalizeH="0" baseline="0" dirty="0" smtClean="0" bmk="OLE_LINK6">
                <a:ln>
                  <a:noFill/>
                </a:ln>
                <a:solidFill>
                  <a:srgbClr val="595959"/>
                </a:solidFill>
                <a:effectLst/>
                <a:latin typeface="Arial" panose="020B0604020202020204" pitchFamily="34" charset="0"/>
                <a:ea typeface="Cambria" panose="02040503050406030204" pitchFamily="18" charset="0"/>
                <a:cs typeface="Calibri" panose="020F0502020204030204" pitchFamily="34" charset="0"/>
              </a:rPr>
              <a:t>Conclusions </a:t>
            </a:r>
            <a:r>
              <a:rPr kumimoji="0" lang="en-US" altLang="en-US" sz="1100" b="0" i="0" u="none" strike="noStrike" cap="none" normalizeH="0" baseline="0" dirty="0" smtClean="0" bmk="OLE_LINK6">
                <a:ln>
                  <a:noFill/>
                </a:ln>
                <a:solidFill>
                  <a:srgbClr val="595959"/>
                </a:solidFill>
                <a:effectLst/>
                <a:latin typeface="Arial" panose="020B0604020202020204" pitchFamily="34" charset="0"/>
                <a:ea typeface="Cambria" panose="02040503050406030204" pitchFamily="18" charset="0"/>
                <a:cs typeface="Calibri" panose="020F0502020204030204" pitchFamily="34" charset="0"/>
              </a:rPr>
              <a:t>- key themes and issues emerging from the workshop, future work</a:t>
            </a:r>
            <a:endParaRPr kumimoji="0" lang="en-US" altLang="en-US" sz="800" b="0" i="0" u="none" strike="noStrike" cap="none" normalizeH="0" baseline="0" dirty="0" smtClean="0" bmk="OLE_LINK6">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990600" algn="l"/>
              </a:tabLst>
            </a:pPr>
            <a:r>
              <a:rPr kumimoji="0" lang="en-US" altLang="en-US" sz="1000" b="1" i="0" u="none" strike="noStrike" cap="none" normalizeH="0" baseline="0" dirty="0" smtClean="0" bmk="OLE_LINK6">
                <a:ln>
                  <a:noFill/>
                </a:ln>
                <a:solidFill>
                  <a:srgbClr val="595959"/>
                </a:solidFill>
                <a:effectLst/>
                <a:latin typeface="Arial" panose="020B0604020202020204" pitchFamily="34" charset="0"/>
                <a:ea typeface="Cambria" panose="02040503050406030204" pitchFamily="18" charset="0"/>
                <a:cs typeface="Calibri" panose="020F0502020204030204" pitchFamily="34" charset="0"/>
              </a:rPr>
              <a:t>___________________</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990600" algn="l"/>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6"/>
          <p:cNvSpPr>
            <a:spLocks noChangeArrowheads="1"/>
          </p:cNvSpPr>
          <p:nvPr/>
        </p:nvSpPr>
        <p:spPr bwMode="auto">
          <a:xfrm>
            <a:off x="962025" y="3238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7"/>
          <p:cNvSpPr>
            <a:spLocks noChangeArrowheads="1"/>
          </p:cNvSpPr>
          <p:nvPr/>
        </p:nvSpPr>
        <p:spPr bwMode="auto">
          <a:xfrm>
            <a:off x="962025" y="3238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8"/>
          <p:cNvSpPr>
            <a:spLocks noChangeArrowheads="1"/>
          </p:cNvSpPr>
          <p:nvPr/>
        </p:nvSpPr>
        <p:spPr bwMode="auto">
          <a:xfrm>
            <a:off x="962025" y="3238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smtClean="0" bmk="OLE_LINK6">
                <a:ln>
                  <a:noFill/>
                </a:ln>
                <a:solidFill>
                  <a:srgbClr val="4D4D4D"/>
                </a:solidFill>
                <a:effectLst/>
                <a:latin typeface="Arial" panose="020B0604020202020204" pitchFamily="34" charset="0"/>
                <a:ea typeface="Cambria" panose="02040503050406030204" pitchFamily="18" charset="0"/>
                <a:cs typeface="Helvetica" panose="020B0604020202020204" pitchFamily="34" charset="0"/>
              </a:rPr>
              <a:t> </a:t>
            </a:r>
            <a:r>
              <a:rPr kumimoji="0" lang="en-AU" altLang="en-US" sz="1100" b="0" i="0" u="none" strike="noStrike" cap="none" normalizeH="0" baseline="0" smtClean="0" bmk="OLE_LINK6">
                <a:ln>
                  <a:noFill/>
                </a:ln>
                <a:solidFill>
                  <a:srgbClr val="7F7F7F"/>
                </a:solidFill>
                <a:effectLst/>
                <a:latin typeface="Devanagari Sangam MN"/>
                <a:ea typeface="Cambria" panose="02040503050406030204" pitchFamily="18" charset="0"/>
                <a:cs typeface="Times New Roman" panose="02020603050405020304" pitchFamily="18" charset="0"/>
              </a:rPr>
              <a:t> </a:t>
            </a:r>
            <a:endParaRPr kumimoji="0" lang="en-AU"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799792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16597"/>
            <a:ext cx="7886700" cy="1325563"/>
          </a:xfrm>
        </p:spPr>
        <p:txBody>
          <a:bodyPr/>
          <a:lstStyle/>
          <a:p>
            <a:r>
              <a:rPr lang="en-US" dirty="0" smtClean="0"/>
              <a:t>Thank You</a:t>
            </a:r>
            <a:endParaRPr lang="en-US" dirty="0"/>
          </a:p>
        </p:txBody>
      </p:sp>
    </p:spTree>
    <p:extLst>
      <p:ext uri="{BB962C8B-B14F-4D97-AF65-F5344CB8AC3E}">
        <p14:creationId xmlns:p14="http://schemas.microsoft.com/office/powerpoint/2010/main" val="39671746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3351153" y="3244334"/>
            <a:ext cx="2441694" cy="369332"/>
          </a:xfrm>
          <a:prstGeom prst="rect">
            <a:avLst/>
          </a:prstGeom>
        </p:spPr>
        <p:txBody>
          <a:bodyPr wrap="none">
            <a:spAutoFit/>
          </a:bodyPr>
          <a:lstStyle/>
          <a:p>
            <a:r>
              <a:rPr lang="en-US" b="1" dirty="0">
                <a:solidFill>
                  <a:srgbClr val="FFFFFF"/>
                </a:solidFill>
                <a:latin typeface="Arial" panose="020B0604020202020204" pitchFamily="34" charset="0"/>
              </a:rPr>
              <a:t>logout.palaunet.com</a:t>
            </a:r>
            <a:endParaRPr lang="en-US" dirty="0"/>
          </a:p>
        </p:txBody>
      </p:sp>
    </p:spTree>
    <p:extLst>
      <p:ext uri="{BB962C8B-B14F-4D97-AF65-F5344CB8AC3E}">
        <p14:creationId xmlns:p14="http://schemas.microsoft.com/office/powerpoint/2010/main" val="27483963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p:cNvSpPr>
            <a:spLocks noGrp="1"/>
          </p:cNvSpPr>
          <p:nvPr>
            <p:ph type="body" sz="quarter" idx="13"/>
          </p:nvPr>
        </p:nvSpPr>
        <p:spPr>
          <a:xfrm>
            <a:off x="601663" y="1447801"/>
            <a:ext cx="3067812" cy="4155956"/>
          </a:xfrm>
        </p:spPr>
        <p:txBody>
          <a:bodyPr/>
          <a:lstStyle/>
          <a:p>
            <a:pPr>
              <a:buClr>
                <a:srgbClr val="0075AC"/>
              </a:buClr>
            </a:pPr>
            <a:r>
              <a:rPr lang="en-US" b="0" dirty="0"/>
              <a:t>As of </a:t>
            </a:r>
            <a:r>
              <a:rPr lang="en-US" dirty="0"/>
              <a:t>2016</a:t>
            </a:r>
            <a:r>
              <a:rPr lang="en-US" b="0" dirty="0"/>
              <a:t>, renewable energy provided an estimated </a:t>
            </a:r>
            <a:r>
              <a:rPr lang="en-US" dirty="0"/>
              <a:t>18.2%</a:t>
            </a:r>
            <a:r>
              <a:rPr lang="en-US" b="0" dirty="0"/>
              <a:t> of </a:t>
            </a:r>
            <a:r>
              <a:rPr lang="en-US" dirty="0"/>
              <a:t>global final energy consumption</a:t>
            </a:r>
          </a:p>
          <a:p>
            <a:pPr marL="0" indent="0">
              <a:buClr>
                <a:srgbClr val="3C5A75"/>
              </a:buClr>
              <a:buNone/>
            </a:pPr>
            <a:endParaRPr lang="en-US" b="0" dirty="0"/>
          </a:p>
          <a:p>
            <a:pPr lvl="1">
              <a:buClr>
                <a:srgbClr val="0075AC"/>
              </a:buClr>
            </a:pPr>
            <a:r>
              <a:rPr lang="en-US" sz="1800" b="1" dirty="0"/>
              <a:t>10.4% </a:t>
            </a:r>
            <a:r>
              <a:rPr lang="en-US" sz="1800" b="0" dirty="0"/>
              <a:t>was provided by </a:t>
            </a:r>
            <a:r>
              <a:rPr lang="en-US" sz="1800" b="1" dirty="0"/>
              <a:t>modern renewables </a:t>
            </a:r>
            <a:br>
              <a:rPr lang="en-US" sz="1800" b="1" dirty="0"/>
            </a:br>
            <a:r>
              <a:rPr lang="en-US" sz="1800" dirty="0"/>
              <a:t>(</a:t>
            </a:r>
            <a:r>
              <a:rPr lang="en-US" sz="1800" b="1" dirty="0"/>
              <a:t>+0.2% </a:t>
            </a:r>
            <a:r>
              <a:rPr lang="en-US" sz="1800" dirty="0"/>
              <a:t>relative to 2015)</a:t>
            </a:r>
          </a:p>
          <a:p>
            <a:pPr marL="357188" lvl="1" indent="0">
              <a:buClr>
                <a:srgbClr val="0075AC"/>
              </a:buClr>
              <a:buNone/>
            </a:pPr>
            <a:endParaRPr lang="en-US" sz="1800" dirty="0"/>
          </a:p>
          <a:p>
            <a:pPr lvl="1">
              <a:buClr>
                <a:srgbClr val="0075AC"/>
              </a:buClr>
            </a:pPr>
            <a:r>
              <a:rPr lang="en-US" sz="1800" b="1" dirty="0"/>
              <a:t>7.8% </a:t>
            </a:r>
            <a:r>
              <a:rPr lang="en-US" sz="1800" dirty="0"/>
              <a:t>was provided by </a:t>
            </a:r>
            <a:r>
              <a:rPr lang="en-US" sz="1800" b="1" dirty="0"/>
              <a:t>traditional biomass </a:t>
            </a:r>
            <a:br>
              <a:rPr lang="en-US" sz="1800" b="1" dirty="0"/>
            </a:br>
            <a:r>
              <a:rPr lang="en-US" sz="1800" dirty="0"/>
              <a:t>(</a:t>
            </a:r>
            <a:r>
              <a:rPr lang="en-US" sz="1800" b="1" dirty="0"/>
              <a:t>-2.4% </a:t>
            </a:r>
            <a:r>
              <a:rPr lang="en-US" sz="1800" dirty="0"/>
              <a:t>relative to 2015)</a:t>
            </a:r>
          </a:p>
          <a:p>
            <a:pPr>
              <a:buClr>
                <a:srgbClr val="3C5A75"/>
              </a:buClr>
            </a:pPr>
            <a:endParaRPr lang="en-US" b="0" dirty="0"/>
          </a:p>
          <a:p>
            <a:pPr lvl="1"/>
            <a:endParaRPr lang="de-DE" dirty="0"/>
          </a:p>
        </p:txBody>
      </p:sp>
      <p:sp>
        <p:nvSpPr>
          <p:cNvPr id="5" name="Titel 4"/>
          <p:cNvSpPr>
            <a:spLocks noGrp="1"/>
          </p:cNvSpPr>
          <p:nvPr>
            <p:ph type="title"/>
          </p:nvPr>
        </p:nvSpPr>
        <p:spPr>
          <a:prstGeom prst="rect">
            <a:avLst/>
          </a:prstGeom>
        </p:spPr>
        <p:txBody>
          <a:bodyPr/>
          <a:lstStyle/>
          <a:p>
            <a:r>
              <a:rPr lang="de-DE" dirty="0"/>
              <a:t>Renewable Energy in Total Final Energy Consumption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6349" y="994263"/>
            <a:ext cx="5367651" cy="3063813"/>
          </a:xfrm>
          <a:prstGeom prst="rect">
            <a:avLst/>
          </a:prstGeom>
        </p:spPr>
      </p:pic>
    </p:spTree>
    <p:extLst>
      <p:ext uri="{BB962C8B-B14F-4D97-AF65-F5344CB8AC3E}">
        <p14:creationId xmlns:p14="http://schemas.microsoft.com/office/powerpoint/2010/main" val="24955399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Renewable Energy in TFEC by Sector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444" y="1131944"/>
            <a:ext cx="7688676" cy="4424795"/>
          </a:xfrm>
          <a:prstGeom prst="rect">
            <a:avLst/>
          </a:prstGeom>
        </p:spPr>
      </p:pic>
    </p:spTree>
    <p:extLst>
      <p:ext uri="{BB962C8B-B14F-4D97-AF65-F5344CB8AC3E}">
        <p14:creationId xmlns:p14="http://schemas.microsoft.com/office/powerpoint/2010/main" val="10527342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Global Renewable Power Capacity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380" y="1214335"/>
            <a:ext cx="8092091" cy="4282398"/>
          </a:xfrm>
          <a:prstGeom prst="rect">
            <a:avLst/>
          </a:prstGeom>
        </p:spPr>
      </p:pic>
    </p:spTree>
    <p:extLst>
      <p:ext uri="{BB962C8B-B14F-4D97-AF65-F5344CB8AC3E}">
        <p14:creationId xmlns:p14="http://schemas.microsoft.com/office/powerpoint/2010/main" val="33343461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p:cNvSpPr>
            <a:spLocks noGrp="1"/>
          </p:cNvSpPr>
          <p:nvPr>
            <p:ph type="body" sz="quarter" idx="13"/>
          </p:nvPr>
        </p:nvSpPr>
        <p:spPr>
          <a:xfrm>
            <a:off x="601663" y="1447801"/>
            <a:ext cx="3019842" cy="4155956"/>
          </a:xfrm>
        </p:spPr>
        <p:txBody>
          <a:bodyPr/>
          <a:lstStyle/>
          <a:p>
            <a:pPr>
              <a:buClr>
                <a:srgbClr val="0075AC"/>
              </a:buClr>
            </a:pPr>
            <a:r>
              <a:rPr lang="en-US" b="0" dirty="0"/>
              <a:t>In 2017, renewables accounted for: </a:t>
            </a:r>
            <a:r>
              <a:rPr lang="en-US" dirty="0"/>
              <a:t>70% </a:t>
            </a:r>
            <a:r>
              <a:rPr lang="en-US" b="0" dirty="0"/>
              <a:t>of net additions to global power generation capacity </a:t>
            </a:r>
          </a:p>
          <a:p>
            <a:pPr marL="0" indent="0">
              <a:buClr>
                <a:srgbClr val="0075AC"/>
              </a:buClr>
              <a:buNone/>
            </a:pPr>
            <a:endParaRPr lang="en-US" b="0" dirty="0"/>
          </a:p>
          <a:p>
            <a:pPr>
              <a:buClr>
                <a:srgbClr val="0075AC"/>
              </a:buClr>
            </a:pPr>
            <a:r>
              <a:rPr lang="en-US" b="0" dirty="0"/>
              <a:t>Providing </a:t>
            </a:r>
            <a:r>
              <a:rPr lang="en-US" dirty="0"/>
              <a:t>26.5% </a:t>
            </a:r>
            <a:r>
              <a:rPr lang="en-US" b="0" dirty="0"/>
              <a:t>of global electricity demand</a:t>
            </a:r>
          </a:p>
          <a:p>
            <a:pPr marL="0" indent="0">
              <a:buClr>
                <a:srgbClr val="0075AC"/>
              </a:buClr>
              <a:buNone/>
            </a:pPr>
            <a:endParaRPr lang="en-US" b="0" dirty="0"/>
          </a:p>
          <a:p>
            <a:pPr>
              <a:buClr>
                <a:srgbClr val="0075AC"/>
              </a:buClr>
            </a:pPr>
            <a:r>
              <a:rPr lang="en-US" dirty="0"/>
              <a:t>Progress in the power sector shows that the transition to renewable energy is possible!</a:t>
            </a:r>
          </a:p>
          <a:p>
            <a:pPr>
              <a:buClr>
                <a:srgbClr val="3C5A75"/>
              </a:buClr>
            </a:pPr>
            <a:endParaRPr lang="en-US" b="0" dirty="0"/>
          </a:p>
          <a:p>
            <a:pPr lvl="1"/>
            <a:endParaRPr lang="de-DE" dirty="0"/>
          </a:p>
        </p:txBody>
      </p:sp>
      <p:sp>
        <p:nvSpPr>
          <p:cNvPr id="5" name="Titel 4"/>
          <p:cNvSpPr>
            <a:spLocks noGrp="1"/>
          </p:cNvSpPr>
          <p:nvPr>
            <p:ph type="title"/>
          </p:nvPr>
        </p:nvSpPr>
        <p:spPr>
          <a:prstGeom prst="rect">
            <a:avLst/>
          </a:prstGeom>
        </p:spPr>
        <p:txBody>
          <a:bodyPr/>
          <a:lstStyle/>
          <a:p>
            <a:r>
              <a:rPr lang="de-DE" dirty="0"/>
              <a:t>Power Sector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294" y="994263"/>
            <a:ext cx="5276850" cy="2799081"/>
          </a:xfrm>
          <a:prstGeom prst="rect">
            <a:avLst/>
          </a:prstGeom>
        </p:spPr>
      </p:pic>
    </p:spTree>
    <p:extLst>
      <p:ext uri="{BB962C8B-B14F-4D97-AF65-F5344CB8AC3E}">
        <p14:creationId xmlns:p14="http://schemas.microsoft.com/office/powerpoint/2010/main" val="18288239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515461" y="1447801"/>
            <a:ext cx="2949187" cy="4155956"/>
          </a:xfrm>
        </p:spPr>
        <p:txBody>
          <a:bodyPr/>
          <a:lstStyle/>
          <a:p>
            <a:pPr>
              <a:buClr>
                <a:srgbClr val="0075AC"/>
              </a:buClr>
            </a:pPr>
            <a:r>
              <a:rPr lang="en-US" b="0" dirty="0"/>
              <a:t>By the end of 2017, </a:t>
            </a:r>
            <a:r>
              <a:rPr lang="en-US" dirty="0"/>
              <a:t>China </a:t>
            </a:r>
            <a:r>
              <a:rPr lang="en-US" b="0" dirty="0"/>
              <a:t>alone was home to nearly </a:t>
            </a:r>
            <a:r>
              <a:rPr lang="en-US" dirty="0"/>
              <a:t>30% </a:t>
            </a:r>
            <a:r>
              <a:rPr lang="en-US" b="0" dirty="0"/>
              <a:t>of the </a:t>
            </a:r>
            <a:r>
              <a:rPr lang="en-US" dirty="0"/>
              <a:t>world’s renewable power capacity </a:t>
            </a:r>
            <a:r>
              <a:rPr lang="en-US" b="0" dirty="0"/>
              <a:t>(approx. 647 GW)</a:t>
            </a:r>
          </a:p>
        </p:txBody>
      </p:sp>
      <p:sp>
        <p:nvSpPr>
          <p:cNvPr id="5" name="Title 4"/>
          <p:cNvSpPr>
            <a:spLocks noGrp="1"/>
          </p:cNvSpPr>
          <p:nvPr>
            <p:ph type="title"/>
          </p:nvPr>
        </p:nvSpPr>
        <p:spPr/>
        <p:txBody>
          <a:bodyPr/>
          <a:lstStyle/>
          <a:p>
            <a:r>
              <a:rPr lang="en-US" dirty="0"/>
              <a:t>Renewable Power Capacities in the World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6024" y="994263"/>
            <a:ext cx="5347975" cy="3045963"/>
          </a:xfrm>
          <a:prstGeom prst="rect">
            <a:avLst/>
          </a:prstGeom>
        </p:spPr>
      </p:pic>
      <p:pic>
        <p:nvPicPr>
          <p:cNvPr id="2" name="Picture 1"/>
          <p:cNvPicPr>
            <a:picLocks noChangeAspect="1"/>
          </p:cNvPicPr>
          <p:nvPr/>
        </p:nvPicPr>
        <p:blipFill>
          <a:blip r:embed="rId4"/>
          <a:stretch>
            <a:fillRect/>
          </a:stretch>
        </p:blipFill>
        <p:spPr>
          <a:xfrm>
            <a:off x="411551" y="3207054"/>
            <a:ext cx="2919177" cy="2033358"/>
          </a:xfrm>
          <a:prstGeom prst="rect">
            <a:avLst/>
          </a:prstGeom>
        </p:spPr>
      </p:pic>
    </p:spTree>
    <p:extLst>
      <p:ext uri="{BB962C8B-B14F-4D97-AF65-F5344CB8AC3E}">
        <p14:creationId xmlns:p14="http://schemas.microsoft.com/office/powerpoint/2010/main" val="1971674187"/>
      </p:ext>
    </p:extLst>
  </p:cSld>
  <p:clrMapOvr>
    <a:masterClrMapping/>
  </p:clrMapOvr>
  <p:timing>
    <p:tnLst>
      <p:par>
        <p:cTn id="1" dur="indefinite" restart="never" nodeType="tmRoot"/>
      </p:par>
    </p:tnLst>
  </p:timing>
</p:sld>
</file>

<file path=ppt/theme/theme1.xml><?xml version="1.0" encoding="utf-8"?>
<a:theme xmlns:a="http://schemas.openxmlformats.org/drawingml/2006/main" name="3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2388</TotalTime>
  <Words>5382</Words>
  <Application>Microsoft Office PowerPoint</Application>
  <PresentationFormat>On-screen Show (4:3)</PresentationFormat>
  <Paragraphs>399</Paragraphs>
  <Slides>48</Slides>
  <Notes>40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48</vt:i4>
      </vt:variant>
    </vt:vector>
  </HeadingPairs>
  <TitlesOfParts>
    <vt:vector size="58" baseType="lpstr">
      <vt:lpstr>Arial</vt:lpstr>
      <vt:lpstr>Calibri</vt:lpstr>
      <vt:lpstr>Cambria</vt:lpstr>
      <vt:lpstr>Devanagari Sangam MN</vt:lpstr>
      <vt:lpstr>Helvetica</vt:lpstr>
      <vt:lpstr>Lucida Grande</vt:lpstr>
      <vt:lpstr>Times</vt:lpstr>
      <vt:lpstr>Times New Roman</vt:lpstr>
      <vt:lpstr>3_PRESENTATION</vt:lpstr>
      <vt:lpstr>Office-Design</vt:lpstr>
      <vt:lpstr>PowerPoint Presentation</vt:lpstr>
      <vt:lpstr>Another Extraordinary Year for Renewable Energy</vt:lpstr>
      <vt:lpstr>Renewable Energy “Champions”</vt:lpstr>
      <vt:lpstr>Renewable Energy “Champions”</vt:lpstr>
      <vt:lpstr>Renewable Energy in Total Final Energy Consumption</vt:lpstr>
      <vt:lpstr>Renewable Energy in TFEC by Sector</vt:lpstr>
      <vt:lpstr>Global Renewable Power Capacity </vt:lpstr>
      <vt:lpstr>Power Sector</vt:lpstr>
      <vt:lpstr>Renewable Power Capacities in the World</vt:lpstr>
      <vt:lpstr>High Shares of Variable Renewable Power on the Grid</vt:lpstr>
      <vt:lpstr>Renewable Energy Targets</vt:lpstr>
      <vt:lpstr>Heating and Cooling</vt:lpstr>
      <vt:lpstr>Transport</vt:lpstr>
      <vt:lpstr>Sector Coupling: Targets for RE and EVs</vt:lpstr>
      <vt:lpstr>Bioenergy</vt:lpstr>
      <vt:lpstr>Geothermal Power and Heat</vt:lpstr>
      <vt:lpstr>Hydropower</vt:lpstr>
      <vt:lpstr>Hydropower</vt:lpstr>
      <vt:lpstr>Solar PV</vt:lpstr>
      <vt:lpstr>Solar PV</vt:lpstr>
      <vt:lpstr>Solar PV</vt:lpstr>
      <vt:lpstr>Solar Thermal Heating and Cooling</vt:lpstr>
      <vt:lpstr>Wind Power</vt:lpstr>
      <vt:lpstr>Wind Power</vt:lpstr>
      <vt:lpstr>Wind Power</vt:lpstr>
      <vt:lpstr>Distributed Renewables for Energy Access (DREA)</vt:lpstr>
      <vt:lpstr>Distributed Renewables for Energy Access</vt:lpstr>
      <vt:lpstr>Distributed Renewables for Energy Access</vt:lpstr>
      <vt:lpstr>Distributed Renewables for Energy Access</vt:lpstr>
      <vt:lpstr>Distributed Renewables for Energy Access</vt:lpstr>
      <vt:lpstr>Distributed Renewables for Energy Access</vt:lpstr>
      <vt:lpstr>Distributed Renewables for Energy Access</vt:lpstr>
      <vt:lpstr>Global Investment in Renewable Energy</vt:lpstr>
      <vt:lpstr>Global Investment in Renewable Energy</vt:lpstr>
      <vt:lpstr>Energy Systems Integration and Enabling Technologies</vt:lpstr>
      <vt:lpstr>Energy Systems Integration and Enabling Technologies</vt:lpstr>
      <vt:lpstr>Energy Efficiency</vt:lpstr>
      <vt:lpstr>Energy Efficiency</vt:lpstr>
      <vt:lpstr>Energy Efficiency</vt:lpstr>
      <vt:lpstr>Future is All  ( Renewable)Electric </vt:lpstr>
      <vt:lpstr>Future is All Electric </vt:lpstr>
      <vt:lpstr>Solar at Gate ( ICAO/UNDP/GEF  Project)</vt:lpstr>
      <vt:lpstr>Fiji Demand  Scenario</vt:lpstr>
      <vt:lpstr>Generation Scenario</vt:lpstr>
      <vt:lpstr>Hydropower and Solar PV</vt:lpstr>
      <vt:lpstr>PowerPoint Presentation</vt:lpstr>
      <vt:lpstr>Thank You</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weeks.de Werbeagentur GmbH</dc:creator>
  <cp:lastModifiedBy>Atul Raturi</cp:lastModifiedBy>
  <cp:revision>271</cp:revision>
  <cp:lastPrinted>2018-05-13T08:38:18Z</cp:lastPrinted>
  <dcterms:created xsi:type="dcterms:W3CDTF">2016-05-18T12:39:59Z</dcterms:created>
  <dcterms:modified xsi:type="dcterms:W3CDTF">2018-07-30T23:19:37Z</dcterms:modified>
</cp:coreProperties>
</file>