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83" r:id="rId3"/>
    <p:sldId id="284"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5" r:id="rId29"/>
    <p:sldId id="286"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83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9D59FC-F805-F94D-855B-CA2AE4508881}" type="datetimeFigureOut">
              <a:rPr lang="en-US" smtClean="0"/>
              <a:t>30/7/17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697E5-8674-3249-BFC7-2A3CFBB8CADC}" type="slidenum">
              <a:rPr lang="en-US" smtClean="0"/>
              <a:t>‹#›</a:t>
            </a:fld>
            <a:endParaRPr lang="en-US"/>
          </a:p>
        </p:txBody>
      </p:sp>
    </p:spTree>
    <p:extLst>
      <p:ext uri="{BB962C8B-B14F-4D97-AF65-F5344CB8AC3E}">
        <p14:creationId xmlns:p14="http://schemas.microsoft.com/office/powerpoint/2010/main" val="26701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9D59FC-F805-F94D-855B-CA2AE4508881}" type="datetimeFigureOut">
              <a:rPr lang="en-US" smtClean="0"/>
              <a:t>30/7/17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697E5-8674-3249-BFC7-2A3CFBB8CADC}" type="slidenum">
              <a:rPr lang="en-US" smtClean="0"/>
              <a:t>‹#›</a:t>
            </a:fld>
            <a:endParaRPr lang="en-US"/>
          </a:p>
        </p:txBody>
      </p:sp>
    </p:spTree>
    <p:extLst>
      <p:ext uri="{BB962C8B-B14F-4D97-AF65-F5344CB8AC3E}">
        <p14:creationId xmlns:p14="http://schemas.microsoft.com/office/powerpoint/2010/main" val="1866327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9D59FC-F805-F94D-855B-CA2AE4508881}" type="datetimeFigureOut">
              <a:rPr lang="en-US" smtClean="0"/>
              <a:t>30/7/17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697E5-8674-3249-BFC7-2A3CFBB8CADC}" type="slidenum">
              <a:rPr lang="en-US" smtClean="0"/>
              <a:t>‹#›</a:t>
            </a:fld>
            <a:endParaRPr lang="en-US"/>
          </a:p>
        </p:txBody>
      </p:sp>
    </p:spTree>
    <p:extLst>
      <p:ext uri="{BB962C8B-B14F-4D97-AF65-F5344CB8AC3E}">
        <p14:creationId xmlns:p14="http://schemas.microsoft.com/office/powerpoint/2010/main" val="1442282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18665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9D59FC-F805-F94D-855B-CA2AE4508881}" type="datetimeFigureOut">
              <a:rPr lang="en-US" smtClean="0"/>
              <a:t>30/7/17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697E5-8674-3249-BFC7-2A3CFBB8CADC}" type="slidenum">
              <a:rPr lang="en-US" smtClean="0"/>
              <a:t>‹#›</a:t>
            </a:fld>
            <a:endParaRPr lang="en-US"/>
          </a:p>
        </p:txBody>
      </p:sp>
    </p:spTree>
    <p:extLst>
      <p:ext uri="{BB962C8B-B14F-4D97-AF65-F5344CB8AC3E}">
        <p14:creationId xmlns:p14="http://schemas.microsoft.com/office/powerpoint/2010/main" val="69360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9D59FC-F805-F94D-855B-CA2AE4508881}" type="datetimeFigureOut">
              <a:rPr lang="en-US" smtClean="0"/>
              <a:t>30/7/17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697E5-8674-3249-BFC7-2A3CFBB8CADC}" type="slidenum">
              <a:rPr lang="en-US" smtClean="0"/>
              <a:t>‹#›</a:t>
            </a:fld>
            <a:endParaRPr lang="en-US"/>
          </a:p>
        </p:txBody>
      </p:sp>
    </p:spTree>
    <p:extLst>
      <p:ext uri="{BB962C8B-B14F-4D97-AF65-F5344CB8AC3E}">
        <p14:creationId xmlns:p14="http://schemas.microsoft.com/office/powerpoint/2010/main" val="4046659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9D59FC-F805-F94D-855B-CA2AE4508881}" type="datetimeFigureOut">
              <a:rPr lang="en-US" smtClean="0"/>
              <a:t>30/7/17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7697E5-8674-3249-BFC7-2A3CFBB8CADC}" type="slidenum">
              <a:rPr lang="en-US" smtClean="0"/>
              <a:t>‹#›</a:t>
            </a:fld>
            <a:endParaRPr lang="en-US"/>
          </a:p>
        </p:txBody>
      </p:sp>
    </p:spTree>
    <p:extLst>
      <p:ext uri="{BB962C8B-B14F-4D97-AF65-F5344CB8AC3E}">
        <p14:creationId xmlns:p14="http://schemas.microsoft.com/office/powerpoint/2010/main" val="2497742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9D59FC-F805-F94D-855B-CA2AE4508881}" type="datetimeFigureOut">
              <a:rPr lang="en-US" smtClean="0"/>
              <a:t>30/7/17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7697E5-8674-3249-BFC7-2A3CFBB8CADC}" type="slidenum">
              <a:rPr lang="en-US" smtClean="0"/>
              <a:t>‹#›</a:t>
            </a:fld>
            <a:endParaRPr lang="en-US"/>
          </a:p>
        </p:txBody>
      </p:sp>
    </p:spTree>
    <p:extLst>
      <p:ext uri="{BB962C8B-B14F-4D97-AF65-F5344CB8AC3E}">
        <p14:creationId xmlns:p14="http://schemas.microsoft.com/office/powerpoint/2010/main" val="1078162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9D59FC-F805-F94D-855B-CA2AE4508881}" type="datetimeFigureOut">
              <a:rPr lang="en-US" smtClean="0"/>
              <a:t>30/7/17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7697E5-8674-3249-BFC7-2A3CFBB8CADC}" type="slidenum">
              <a:rPr lang="en-US" smtClean="0"/>
              <a:t>‹#›</a:t>
            </a:fld>
            <a:endParaRPr lang="en-US"/>
          </a:p>
        </p:txBody>
      </p:sp>
    </p:spTree>
    <p:extLst>
      <p:ext uri="{BB962C8B-B14F-4D97-AF65-F5344CB8AC3E}">
        <p14:creationId xmlns:p14="http://schemas.microsoft.com/office/powerpoint/2010/main" val="4067665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9D59FC-F805-F94D-855B-CA2AE4508881}" type="datetimeFigureOut">
              <a:rPr lang="en-US" smtClean="0"/>
              <a:t>30/7/17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7697E5-8674-3249-BFC7-2A3CFBB8CADC}" type="slidenum">
              <a:rPr lang="en-US" smtClean="0"/>
              <a:t>‹#›</a:t>
            </a:fld>
            <a:endParaRPr lang="en-US"/>
          </a:p>
        </p:txBody>
      </p:sp>
    </p:spTree>
    <p:extLst>
      <p:ext uri="{BB962C8B-B14F-4D97-AF65-F5344CB8AC3E}">
        <p14:creationId xmlns:p14="http://schemas.microsoft.com/office/powerpoint/2010/main" val="3174880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9D59FC-F805-F94D-855B-CA2AE4508881}" type="datetimeFigureOut">
              <a:rPr lang="en-US" smtClean="0"/>
              <a:t>30/7/17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7697E5-8674-3249-BFC7-2A3CFBB8CADC}" type="slidenum">
              <a:rPr lang="en-US" smtClean="0"/>
              <a:t>‹#›</a:t>
            </a:fld>
            <a:endParaRPr lang="en-US"/>
          </a:p>
        </p:txBody>
      </p:sp>
    </p:spTree>
    <p:extLst>
      <p:ext uri="{BB962C8B-B14F-4D97-AF65-F5344CB8AC3E}">
        <p14:creationId xmlns:p14="http://schemas.microsoft.com/office/powerpoint/2010/main" val="3492047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9D59FC-F805-F94D-855B-CA2AE4508881}" type="datetimeFigureOut">
              <a:rPr lang="en-US" smtClean="0"/>
              <a:t>30/7/17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7697E5-8674-3249-BFC7-2A3CFBB8CADC}" type="slidenum">
              <a:rPr lang="en-US" smtClean="0"/>
              <a:t>‹#›</a:t>
            </a:fld>
            <a:endParaRPr lang="en-US"/>
          </a:p>
        </p:txBody>
      </p:sp>
    </p:spTree>
    <p:extLst>
      <p:ext uri="{BB962C8B-B14F-4D97-AF65-F5344CB8AC3E}">
        <p14:creationId xmlns:p14="http://schemas.microsoft.com/office/powerpoint/2010/main" val="35731284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9D59FC-F805-F94D-855B-CA2AE4508881}" type="datetimeFigureOut">
              <a:rPr lang="en-US" smtClean="0"/>
              <a:t>30/7/17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697E5-8674-3249-BFC7-2A3CFBB8CADC}" type="slidenum">
              <a:rPr lang="en-US" smtClean="0"/>
              <a:t>‹#›</a:t>
            </a:fld>
            <a:endParaRPr lang="en-US"/>
          </a:p>
        </p:txBody>
      </p:sp>
    </p:spTree>
    <p:extLst>
      <p:ext uri="{BB962C8B-B14F-4D97-AF65-F5344CB8AC3E}">
        <p14:creationId xmlns:p14="http://schemas.microsoft.com/office/powerpoint/2010/main" val="651838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131734" y="6299200"/>
            <a:ext cx="184731" cy="369332"/>
          </a:xfrm>
          <a:prstGeom prst="rect">
            <a:avLst/>
          </a:prstGeom>
          <a:noFill/>
        </p:spPr>
        <p:txBody>
          <a:bodyPr wrap="none" rtlCol="0">
            <a:spAutoFit/>
          </a:bodyPr>
          <a:lstStyle/>
          <a:p>
            <a:endParaRPr lang="en-US" dirty="0"/>
          </a:p>
        </p:txBody>
      </p:sp>
      <p:sp>
        <p:nvSpPr>
          <p:cNvPr id="18" name="Subtitle 2"/>
          <p:cNvSpPr txBox="1">
            <a:spLocks/>
          </p:cNvSpPr>
          <p:nvPr/>
        </p:nvSpPr>
        <p:spPr>
          <a:xfrm>
            <a:off x="1820560" y="4694546"/>
            <a:ext cx="5744736" cy="390639"/>
          </a:xfrm>
          <a:prstGeom prst="rect">
            <a:avLst/>
          </a:prstGeom>
        </p:spPr>
        <p:txBody>
          <a:bodyPr lIns="0" tIns="0" rIns="0" bIns="0" anchor="b" anchorCtr="0"/>
          <a:lstStyle>
            <a:lvl1pPr marL="0" indent="0" algn="l" defTabSz="457200" rtl="0" eaLnBrk="1" latinLnBrk="0" hangingPunct="1">
              <a:spcBef>
                <a:spcPct val="20000"/>
              </a:spcBef>
              <a:buFont typeface="Arial"/>
              <a:buNone/>
              <a:defRPr sz="1800" b="1" kern="1200">
                <a:solidFill>
                  <a:srgbClr val="FFFFFF"/>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fr-CA" dirty="0" smtClean="0">
              <a:solidFill>
                <a:srgbClr val="195096"/>
              </a:solidFill>
            </a:endParaRPr>
          </a:p>
        </p:txBody>
      </p:sp>
      <p:sp>
        <p:nvSpPr>
          <p:cNvPr id="19" name="Title 4"/>
          <p:cNvSpPr txBox="1">
            <a:spLocks/>
          </p:cNvSpPr>
          <p:nvPr/>
        </p:nvSpPr>
        <p:spPr>
          <a:xfrm>
            <a:off x="1786420" y="1628800"/>
            <a:ext cx="5960760" cy="2655168"/>
          </a:xfrm>
          <a:prstGeom prst="rect">
            <a:avLst/>
          </a:prstGeom>
        </p:spPr>
        <p:txBody>
          <a:bodyPr vert="horz" lIns="0" tIns="0" rIns="0" bIns="0" anchor="b" anchorCtr="0"/>
          <a:lstStyle>
            <a:lvl1pPr algn="l" defTabSz="457200" rtl="0" eaLnBrk="1" latinLnBrk="0" hangingPunct="1">
              <a:spcBef>
                <a:spcPct val="0"/>
              </a:spcBef>
              <a:buNone/>
              <a:defRPr sz="4200" kern="1200">
                <a:solidFill>
                  <a:schemeClr val="bg1"/>
                </a:solidFill>
                <a:latin typeface="+mj-lt"/>
                <a:ea typeface="+mj-ea"/>
                <a:cs typeface="+mj-cs"/>
              </a:defRPr>
            </a:lvl1pPr>
          </a:lstStyle>
          <a:p>
            <a:pPr algn="ctr"/>
            <a:r>
              <a:rPr lang="en-CA" smtClean="0">
                <a:solidFill>
                  <a:srgbClr val="195096"/>
                </a:solidFill>
              </a:rPr>
              <a:t>Adding Energy Storage </a:t>
            </a:r>
            <a:endParaRPr lang="en-CA" dirty="0" smtClean="0">
              <a:solidFill>
                <a:srgbClr val="195096"/>
              </a:solidFill>
            </a:endParaRPr>
          </a:p>
          <a:p>
            <a:pPr algn="ctr"/>
            <a:r>
              <a:rPr lang="en-CA" dirty="0" smtClean="0">
                <a:solidFill>
                  <a:srgbClr val="195096"/>
                </a:solidFill>
              </a:rPr>
              <a:t>to the Grid</a:t>
            </a:r>
          </a:p>
          <a:p>
            <a:pPr algn="ctr"/>
            <a:endParaRPr lang="fr-CA" dirty="0">
              <a:solidFill>
                <a:srgbClr val="195096"/>
              </a:solidFill>
            </a:endParaRPr>
          </a:p>
        </p:txBody>
      </p:sp>
      <p:pic>
        <p:nvPicPr>
          <p:cNvPr id="7" name="Picture 203" descr="PP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1291" y="412371"/>
            <a:ext cx="1085889"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4891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0000FF"/>
                </a:solidFill>
              </a:rPr>
              <a:t>NEDO Solar and Pumped Hydro Project in Laos</a:t>
            </a:r>
            <a:endParaRPr lang="en-US" dirty="0">
              <a:solidFill>
                <a:srgbClr val="0000FF"/>
              </a:solidFill>
            </a:endParaRPr>
          </a:p>
        </p:txBody>
      </p:sp>
      <p:pic>
        <p:nvPicPr>
          <p:cNvPr id="4" name="Content Placeholder 3" descr="Laos system diagram.png"/>
          <p:cNvPicPr>
            <a:picLocks noGrp="1" noChangeAspect="1"/>
          </p:cNvPicPr>
          <p:nvPr>
            <p:ph idx="1"/>
          </p:nvPr>
        </p:nvPicPr>
        <p:blipFill>
          <a:blip r:embed="rId2">
            <a:extLst>
              <a:ext uri="{28A0092B-C50C-407E-A947-70E740481C1C}">
                <a14:useLocalDpi xmlns:a14="http://schemas.microsoft.com/office/drawing/2010/main" val="0"/>
              </a:ext>
            </a:extLst>
          </a:blip>
          <a:srcRect t="604" b="604"/>
          <a:stretch>
            <a:fillRect/>
          </a:stretch>
        </p:blipFill>
        <p:spPr/>
      </p:pic>
    </p:spTree>
    <p:extLst>
      <p:ext uri="{BB962C8B-B14F-4D97-AF65-F5344CB8AC3E}">
        <p14:creationId xmlns:p14="http://schemas.microsoft.com/office/powerpoint/2010/main" val="33024730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0000FF"/>
                </a:solidFill>
              </a:rPr>
              <a:t>Laos 100 kW Solar With </a:t>
            </a:r>
            <a:br>
              <a:rPr lang="en-US" dirty="0" smtClean="0">
                <a:solidFill>
                  <a:srgbClr val="0000FF"/>
                </a:solidFill>
              </a:rPr>
            </a:br>
            <a:r>
              <a:rPr lang="en-US" dirty="0" smtClean="0">
                <a:solidFill>
                  <a:srgbClr val="0000FF"/>
                </a:solidFill>
              </a:rPr>
              <a:t>Pumped Storage</a:t>
            </a:r>
            <a:endParaRPr lang="en-US" dirty="0">
              <a:solidFill>
                <a:srgbClr val="0000FF"/>
              </a:solidFill>
            </a:endParaRPr>
          </a:p>
        </p:txBody>
      </p:sp>
      <p:pic>
        <p:nvPicPr>
          <p:cNvPr id="4" name="Content Placeholder 3" descr="Laos pumped storage solar.jpg"/>
          <p:cNvPicPr>
            <a:picLocks noGrp="1" noChangeAspect="1"/>
          </p:cNvPicPr>
          <p:nvPr>
            <p:ph idx="1"/>
          </p:nvPr>
        </p:nvPicPr>
        <p:blipFill>
          <a:blip r:embed="rId2">
            <a:extLst>
              <a:ext uri="{28A0092B-C50C-407E-A947-70E740481C1C}">
                <a14:useLocalDpi xmlns:a14="http://schemas.microsoft.com/office/drawing/2010/main" val="0"/>
              </a:ext>
            </a:extLst>
          </a:blip>
          <a:srcRect t="6256" b="6256"/>
          <a:stretch>
            <a:fillRect/>
          </a:stretch>
        </p:blipFill>
        <p:spPr/>
      </p:pic>
    </p:spTree>
    <p:extLst>
      <p:ext uri="{BB962C8B-B14F-4D97-AF65-F5344CB8AC3E}">
        <p14:creationId xmlns:p14="http://schemas.microsoft.com/office/powerpoint/2010/main" val="7032752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Advantages</a:t>
            </a:r>
          </a:p>
          <a:p>
            <a:pPr marL="457200" indent="0">
              <a:buNone/>
            </a:pPr>
            <a:r>
              <a:rPr lang="en-US" sz="2600" dirty="0" smtClean="0"/>
              <a:t>If topography is good, can be relatively cheap and reliable storage</a:t>
            </a:r>
          </a:p>
          <a:p>
            <a:pPr marL="457200" indent="0">
              <a:buNone/>
            </a:pPr>
            <a:r>
              <a:rPr lang="en-US" sz="2600" dirty="0" smtClean="0"/>
              <a:t>Well tested technology</a:t>
            </a:r>
          </a:p>
          <a:p>
            <a:pPr marL="0" indent="0">
              <a:buNone/>
            </a:pPr>
            <a:r>
              <a:rPr lang="en-US" dirty="0" smtClean="0"/>
              <a:t>Disadvantages</a:t>
            </a:r>
          </a:p>
          <a:p>
            <a:pPr marL="457200" indent="0">
              <a:buNone/>
            </a:pPr>
            <a:r>
              <a:rPr lang="en-US" sz="2600" dirty="0" smtClean="0"/>
              <a:t>Perfect topography </a:t>
            </a:r>
            <a:r>
              <a:rPr lang="en-US" sz="2600" dirty="0"/>
              <a:t>is </a:t>
            </a:r>
            <a:r>
              <a:rPr lang="en-US" sz="2600" dirty="0" smtClean="0"/>
              <a:t>rare</a:t>
            </a:r>
            <a:endParaRPr lang="en-US" sz="2600" dirty="0"/>
          </a:p>
          <a:p>
            <a:pPr marL="457200" indent="0">
              <a:buNone/>
            </a:pPr>
            <a:r>
              <a:rPr lang="en-US" sz="2600" dirty="0"/>
              <a:t>Land issues both for the pond and for the delivery pipe</a:t>
            </a:r>
          </a:p>
          <a:p>
            <a:pPr marL="457200" indent="0">
              <a:buNone/>
            </a:pPr>
            <a:r>
              <a:rPr lang="en-US" sz="2600" dirty="0"/>
              <a:t>Relatively </a:t>
            </a:r>
            <a:r>
              <a:rPr lang="en-US" sz="2600" dirty="0" smtClean="0"/>
              <a:t>high losses</a:t>
            </a:r>
            <a:endParaRPr lang="en-US" sz="2600" dirty="0"/>
          </a:p>
        </p:txBody>
      </p:sp>
    </p:spTree>
    <p:extLst>
      <p:ext uri="{BB962C8B-B14F-4D97-AF65-F5344CB8AC3E}">
        <p14:creationId xmlns:p14="http://schemas.microsoft.com/office/powerpoint/2010/main" val="12598375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FF"/>
                </a:solidFill>
              </a:rPr>
              <a:t>Compressed Air Energy Storage</a:t>
            </a:r>
            <a:endParaRPr lang="en-US" dirty="0">
              <a:solidFill>
                <a:srgbClr val="0000FF"/>
              </a:solidFill>
            </a:endParaRPr>
          </a:p>
        </p:txBody>
      </p:sp>
      <p:pic>
        <p:nvPicPr>
          <p:cNvPr id="4" name="Content Placeholder 3" descr="caes_power_plant_from_sciam.jpg"/>
          <p:cNvPicPr>
            <a:picLocks noGrp="1" noChangeAspect="1"/>
          </p:cNvPicPr>
          <p:nvPr>
            <p:ph idx="1"/>
          </p:nvPr>
        </p:nvPicPr>
        <p:blipFill>
          <a:blip r:embed="rId2">
            <a:extLst>
              <a:ext uri="{28A0092B-C50C-407E-A947-70E740481C1C}">
                <a14:useLocalDpi xmlns:a14="http://schemas.microsoft.com/office/drawing/2010/main" val="0"/>
              </a:ext>
            </a:extLst>
          </a:blip>
          <a:srcRect t="8536" b="8536"/>
          <a:stretch>
            <a:fillRect/>
          </a:stretch>
        </p:blipFill>
        <p:spPr/>
      </p:pic>
    </p:spTree>
    <p:extLst>
      <p:ext uri="{BB962C8B-B14F-4D97-AF65-F5344CB8AC3E}">
        <p14:creationId xmlns:p14="http://schemas.microsoft.com/office/powerpoint/2010/main" val="6057386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dirty="0" smtClean="0"/>
              <a:t>Advantages</a:t>
            </a:r>
          </a:p>
          <a:p>
            <a:pPr marL="0" indent="0">
              <a:buNone/>
            </a:pPr>
            <a:r>
              <a:rPr lang="en-US" dirty="0"/>
              <a:t>	</a:t>
            </a:r>
            <a:r>
              <a:rPr lang="en-US" sz="2200" dirty="0" smtClean="0"/>
              <a:t>Can provide long term storage</a:t>
            </a:r>
          </a:p>
          <a:p>
            <a:pPr marL="0" indent="0">
              <a:buNone/>
            </a:pPr>
            <a:r>
              <a:rPr lang="en-US" sz="2200" dirty="0"/>
              <a:t>	</a:t>
            </a:r>
            <a:r>
              <a:rPr lang="en-US" sz="2200" dirty="0" smtClean="0"/>
              <a:t>Uses commercial mechanical technology</a:t>
            </a:r>
          </a:p>
          <a:p>
            <a:pPr marL="0" indent="0">
              <a:buNone/>
            </a:pPr>
            <a:r>
              <a:rPr lang="en-US" dirty="0" smtClean="0"/>
              <a:t>Disadvantages</a:t>
            </a:r>
          </a:p>
          <a:p>
            <a:pPr marL="457200" indent="0">
              <a:buNone/>
            </a:pPr>
            <a:r>
              <a:rPr lang="en-US" sz="2200" dirty="0" smtClean="0"/>
              <a:t>Hard </a:t>
            </a:r>
            <a:r>
              <a:rPr lang="en-US" sz="2200" dirty="0"/>
              <a:t>to find a suitable underground chamber</a:t>
            </a:r>
          </a:p>
          <a:p>
            <a:pPr marL="457200" indent="0">
              <a:buNone/>
            </a:pPr>
            <a:r>
              <a:rPr lang="en-US" sz="2200" dirty="0" smtClean="0"/>
              <a:t>Relatively </a:t>
            </a:r>
            <a:r>
              <a:rPr lang="en-US" sz="2200" dirty="0" smtClean="0"/>
              <a:t>high losses</a:t>
            </a:r>
            <a:endParaRPr lang="en-US" sz="2200" dirty="0"/>
          </a:p>
          <a:p>
            <a:pPr marL="457200" indent="0">
              <a:buNone/>
            </a:pPr>
            <a:r>
              <a:rPr lang="en-US" sz="2200" dirty="0" smtClean="0"/>
              <a:t>Complex </a:t>
            </a:r>
            <a:r>
              <a:rPr lang="en-US" sz="2200" dirty="0"/>
              <a:t>and </a:t>
            </a:r>
            <a:r>
              <a:rPr lang="en-US" sz="2200" dirty="0" smtClean="0"/>
              <a:t>expensive</a:t>
            </a:r>
          </a:p>
          <a:p>
            <a:pPr marL="457200" indent="0">
              <a:buNone/>
            </a:pPr>
            <a:r>
              <a:rPr lang="en-US" sz="2200" dirty="0" smtClean="0"/>
              <a:t>High maintenance</a:t>
            </a:r>
          </a:p>
          <a:p>
            <a:pPr marL="457200" indent="0">
              <a:buNone/>
            </a:pPr>
            <a:r>
              <a:rPr lang="en-US" sz="2200" dirty="0" smtClean="0"/>
              <a:t>Little real world experience</a:t>
            </a:r>
          </a:p>
          <a:p>
            <a:pPr marL="457200" indent="0">
              <a:buNone/>
            </a:pPr>
            <a:r>
              <a:rPr lang="en-US" sz="2200" dirty="0" smtClean="0"/>
              <a:t>Not a good match for small utilities</a:t>
            </a:r>
            <a:endParaRPr lang="en-US" sz="2200" dirty="0"/>
          </a:p>
        </p:txBody>
      </p:sp>
    </p:spTree>
    <p:extLst>
      <p:ext uri="{BB962C8B-B14F-4D97-AF65-F5344CB8AC3E}">
        <p14:creationId xmlns:p14="http://schemas.microsoft.com/office/powerpoint/2010/main" val="27137017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FF"/>
                </a:solidFill>
              </a:rPr>
              <a:t>Thermal Energy Storage</a:t>
            </a:r>
            <a:endParaRPr lang="en-US" dirty="0">
              <a:solidFill>
                <a:srgbClr val="0000FF"/>
              </a:solidFill>
            </a:endParaRPr>
          </a:p>
        </p:txBody>
      </p:sp>
      <p:sp>
        <p:nvSpPr>
          <p:cNvPr id="3" name="Content Placeholder 2"/>
          <p:cNvSpPr>
            <a:spLocks noGrp="1"/>
          </p:cNvSpPr>
          <p:nvPr>
            <p:ph idx="1"/>
          </p:nvPr>
        </p:nvSpPr>
        <p:spPr/>
        <p:txBody>
          <a:bodyPr/>
          <a:lstStyle/>
          <a:p>
            <a:pPr marL="0" indent="0">
              <a:buNone/>
            </a:pPr>
            <a:r>
              <a:rPr lang="en-US" dirty="0" smtClean="0"/>
              <a:t>Stores heat in a special salt or in water and runs a low temperature turbine to generate electricity</a:t>
            </a:r>
          </a:p>
          <a:p>
            <a:pPr marL="0" indent="0">
              <a:buNone/>
            </a:pPr>
            <a:endParaRPr lang="en-US" dirty="0"/>
          </a:p>
          <a:p>
            <a:pPr marL="0" indent="0">
              <a:buNone/>
            </a:pPr>
            <a:r>
              <a:rPr lang="en-US" dirty="0" smtClean="0"/>
              <a:t>Only suitable for thermal type solar generators (power tower and concentrating collector systems) which are </a:t>
            </a:r>
            <a:r>
              <a:rPr lang="en-US" dirty="0" smtClean="0"/>
              <a:t>very unlikely </a:t>
            </a:r>
            <a:r>
              <a:rPr lang="en-US" dirty="0" smtClean="0"/>
              <a:t>to be used in the Pacific </a:t>
            </a:r>
            <a:endParaRPr lang="en-US" dirty="0"/>
          </a:p>
        </p:txBody>
      </p:sp>
    </p:spTree>
    <p:extLst>
      <p:ext uri="{BB962C8B-B14F-4D97-AF65-F5344CB8AC3E}">
        <p14:creationId xmlns:p14="http://schemas.microsoft.com/office/powerpoint/2010/main" val="14747939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FF"/>
                </a:solidFill>
              </a:rPr>
              <a:t>Capacitor Storage</a:t>
            </a:r>
            <a:endParaRPr lang="en-US" dirty="0">
              <a:solidFill>
                <a:srgbClr val="0000FF"/>
              </a:solidFill>
            </a:endParaRPr>
          </a:p>
        </p:txBody>
      </p:sp>
      <p:sp>
        <p:nvSpPr>
          <p:cNvPr id="3" name="Content Placeholder 2"/>
          <p:cNvSpPr>
            <a:spLocks noGrp="1"/>
          </p:cNvSpPr>
          <p:nvPr>
            <p:ph idx="1"/>
          </p:nvPr>
        </p:nvSpPr>
        <p:spPr/>
        <p:txBody>
          <a:bodyPr/>
          <a:lstStyle/>
          <a:p>
            <a:pPr marL="0" indent="0">
              <a:buNone/>
            </a:pPr>
            <a:r>
              <a:rPr lang="en-US" dirty="0" smtClean="0"/>
              <a:t>Advantages</a:t>
            </a:r>
          </a:p>
          <a:p>
            <a:pPr marL="457200" indent="0">
              <a:buNone/>
            </a:pPr>
            <a:r>
              <a:rPr lang="en-US" sz="2200" dirty="0" smtClean="0"/>
              <a:t>Very fast response </a:t>
            </a:r>
          </a:p>
          <a:p>
            <a:pPr marL="457200" indent="0">
              <a:buNone/>
            </a:pPr>
            <a:r>
              <a:rPr lang="en-US" sz="2200" dirty="0" smtClean="0"/>
              <a:t>long life</a:t>
            </a:r>
          </a:p>
          <a:p>
            <a:pPr marL="457200" indent="0">
              <a:buNone/>
            </a:pPr>
            <a:r>
              <a:rPr lang="en-US" sz="2200" dirty="0" smtClean="0"/>
              <a:t>Charge rapidly</a:t>
            </a:r>
          </a:p>
          <a:p>
            <a:pPr marL="0" indent="0">
              <a:buNone/>
            </a:pPr>
            <a:r>
              <a:rPr lang="en-US" dirty="0" smtClean="0"/>
              <a:t>Disadvantages</a:t>
            </a:r>
          </a:p>
          <a:p>
            <a:pPr marL="457200" indent="0">
              <a:buNone/>
            </a:pPr>
            <a:r>
              <a:rPr lang="en-US" sz="2200" dirty="0"/>
              <a:t>Very expensive</a:t>
            </a:r>
          </a:p>
          <a:p>
            <a:pPr marL="457200" indent="0">
              <a:buNone/>
            </a:pPr>
            <a:r>
              <a:rPr lang="en-US" sz="2200" dirty="0"/>
              <a:t>Suitable mainly for rapid delivery of </a:t>
            </a:r>
            <a:r>
              <a:rPr lang="en-US" sz="2200" dirty="0" smtClean="0"/>
              <a:t>energy to offset solar variations, not practical </a:t>
            </a:r>
            <a:r>
              <a:rPr lang="en-US" sz="2200" dirty="0"/>
              <a:t>for long term storage</a:t>
            </a:r>
          </a:p>
        </p:txBody>
      </p:sp>
    </p:spTree>
    <p:extLst>
      <p:ext uri="{BB962C8B-B14F-4D97-AF65-F5344CB8AC3E}">
        <p14:creationId xmlns:p14="http://schemas.microsoft.com/office/powerpoint/2010/main" val="38387512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FF"/>
                </a:solidFill>
              </a:rPr>
              <a:t>Flow Batteries</a:t>
            </a:r>
            <a:endParaRPr lang="en-US" dirty="0">
              <a:solidFill>
                <a:srgbClr val="0000FF"/>
              </a:solidFill>
            </a:endParaRPr>
          </a:p>
        </p:txBody>
      </p:sp>
      <p:pic>
        <p:nvPicPr>
          <p:cNvPr id="4" name="Content Placeholder 3" descr="Flow Battery diagram.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0668" t="-6052" r="-12380" b="631"/>
          <a:stretch/>
        </p:blipFill>
        <p:spPr>
          <a:xfrm>
            <a:off x="609600" y="908720"/>
            <a:ext cx="7940040" cy="5133205"/>
          </a:xfrm>
        </p:spPr>
      </p:pic>
    </p:spTree>
    <p:extLst>
      <p:ext uri="{BB962C8B-B14F-4D97-AF65-F5344CB8AC3E}">
        <p14:creationId xmlns:p14="http://schemas.microsoft.com/office/powerpoint/2010/main" val="37158648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r>
              <a:rPr lang="en-US" dirty="0" smtClean="0"/>
              <a:t>Advantages</a:t>
            </a:r>
          </a:p>
          <a:p>
            <a:pPr marL="0" indent="0">
              <a:buNone/>
            </a:pPr>
            <a:r>
              <a:rPr lang="en-US" dirty="0"/>
              <a:t>	</a:t>
            </a:r>
            <a:r>
              <a:rPr lang="en-US" sz="2200" dirty="0" smtClean="0"/>
              <a:t>Very long life of components</a:t>
            </a:r>
          </a:p>
          <a:p>
            <a:pPr marL="0" indent="0">
              <a:buNone/>
            </a:pPr>
            <a:r>
              <a:rPr lang="en-US" sz="2200" dirty="0"/>
              <a:t>	</a:t>
            </a:r>
            <a:r>
              <a:rPr lang="en-US" sz="2200" dirty="0" smtClean="0"/>
              <a:t>Good conversion efficiency</a:t>
            </a:r>
          </a:p>
          <a:p>
            <a:pPr marL="0" indent="0">
              <a:buNone/>
            </a:pPr>
            <a:r>
              <a:rPr lang="en-US" dirty="0" smtClean="0"/>
              <a:t>Disadvantages</a:t>
            </a:r>
          </a:p>
          <a:p>
            <a:pPr marL="0" indent="0">
              <a:buNone/>
            </a:pPr>
            <a:r>
              <a:rPr lang="en-US" dirty="0"/>
              <a:t>	</a:t>
            </a:r>
            <a:r>
              <a:rPr lang="en-US" sz="2200" dirty="0" smtClean="0"/>
              <a:t>Still under development</a:t>
            </a:r>
          </a:p>
          <a:p>
            <a:pPr marL="0" indent="0">
              <a:buNone/>
            </a:pPr>
            <a:r>
              <a:rPr lang="en-US" sz="2200" dirty="0"/>
              <a:t>	</a:t>
            </a:r>
            <a:r>
              <a:rPr lang="en-US" sz="2200" dirty="0" smtClean="0"/>
              <a:t>More expensive than Li-ion </a:t>
            </a:r>
            <a:r>
              <a:rPr lang="en-US" sz="2200" dirty="0" smtClean="0"/>
              <a:t>units</a:t>
            </a:r>
          </a:p>
          <a:p>
            <a:pPr marL="0" indent="0">
              <a:buNone/>
            </a:pPr>
            <a:r>
              <a:rPr lang="en-US" sz="2200" dirty="0"/>
              <a:t>	</a:t>
            </a:r>
            <a:r>
              <a:rPr lang="en-US" sz="2200" dirty="0" smtClean="0"/>
              <a:t>Typically operate at high temperatures</a:t>
            </a:r>
          </a:p>
          <a:p>
            <a:pPr marL="0" indent="0">
              <a:buNone/>
            </a:pPr>
            <a:r>
              <a:rPr lang="en-US" sz="2200" dirty="0" smtClean="0"/>
              <a:t>	Generally not cost effective for small utilities</a:t>
            </a:r>
            <a:endParaRPr lang="en-US" sz="2200" dirty="0"/>
          </a:p>
        </p:txBody>
      </p:sp>
    </p:spTree>
    <p:extLst>
      <p:ext uri="{BB962C8B-B14F-4D97-AF65-F5344CB8AC3E}">
        <p14:creationId xmlns:p14="http://schemas.microsoft.com/office/powerpoint/2010/main" val="16480116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FF"/>
                </a:solidFill>
              </a:rPr>
              <a:t>Static Batteries</a:t>
            </a:r>
            <a:endParaRPr lang="en-US" dirty="0">
              <a:solidFill>
                <a:srgbClr val="0000FF"/>
              </a:solidFill>
            </a:endParaRPr>
          </a:p>
        </p:txBody>
      </p:sp>
      <p:sp>
        <p:nvSpPr>
          <p:cNvPr id="3" name="Content Placeholder 2"/>
          <p:cNvSpPr>
            <a:spLocks noGrp="1"/>
          </p:cNvSpPr>
          <p:nvPr>
            <p:ph idx="1"/>
          </p:nvPr>
        </p:nvSpPr>
        <p:spPr/>
        <p:txBody>
          <a:bodyPr/>
          <a:lstStyle/>
          <a:p>
            <a:pPr marL="0" indent="0">
              <a:buNone/>
            </a:pPr>
            <a:r>
              <a:rPr lang="en-US" dirty="0" smtClean="0"/>
              <a:t>Commercially available batteries for small utility scale storage</a:t>
            </a:r>
          </a:p>
          <a:p>
            <a:pPr marL="457200" indent="0">
              <a:buNone/>
            </a:pPr>
            <a:endParaRPr lang="en-US" sz="2200" dirty="0" smtClean="0"/>
          </a:p>
          <a:p>
            <a:pPr marL="457200" indent="0">
              <a:buNone/>
            </a:pPr>
            <a:r>
              <a:rPr lang="en-US" sz="2200" dirty="0" smtClean="0"/>
              <a:t>Lead-</a:t>
            </a:r>
            <a:r>
              <a:rPr lang="en-US" sz="2200" dirty="0" smtClean="0"/>
              <a:t>Acid</a:t>
            </a:r>
            <a:endParaRPr lang="en-US" sz="2200" dirty="0" smtClean="0"/>
          </a:p>
          <a:p>
            <a:pPr marL="457200" indent="0">
              <a:buNone/>
            </a:pPr>
            <a:endParaRPr lang="en-US" sz="2200" dirty="0" smtClean="0"/>
          </a:p>
          <a:p>
            <a:pPr marL="457200" indent="0">
              <a:buNone/>
            </a:pPr>
            <a:r>
              <a:rPr lang="en-US" sz="2200" dirty="0" smtClean="0"/>
              <a:t>Lithium-ion</a:t>
            </a:r>
            <a:endParaRPr lang="en-US" sz="2200" dirty="0"/>
          </a:p>
        </p:txBody>
      </p:sp>
    </p:spTree>
    <p:extLst>
      <p:ext uri="{BB962C8B-B14F-4D97-AF65-F5344CB8AC3E}">
        <p14:creationId xmlns:p14="http://schemas.microsoft.com/office/powerpoint/2010/main" val="11605866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How can adding </a:t>
            </a:r>
            <a:r>
              <a:rPr lang="en-US" dirty="0" smtClean="0">
                <a:solidFill>
                  <a:srgbClr val="0000FF"/>
                </a:solidFill>
              </a:rPr>
              <a:t>storage</a:t>
            </a:r>
            <a:r>
              <a:rPr lang="en-US" dirty="0" smtClean="0">
                <a:solidFill>
                  <a:srgbClr val="0000FF"/>
                </a:solidFill>
              </a:rPr>
              <a:t> </a:t>
            </a:r>
            <a:r>
              <a:rPr lang="en-US" dirty="0" smtClean="0">
                <a:solidFill>
                  <a:srgbClr val="0000FF"/>
                </a:solidFill>
              </a:rPr>
              <a:t>help a </a:t>
            </a:r>
            <a:r>
              <a:rPr lang="en-US" dirty="0" err="1" smtClean="0">
                <a:solidFill>
                  <a:srgbClr val="0000FF"/>
                </a:solidFill>
              </a:rPr>
              <a:t>utlilty</a:t>
            </a:r>
            <a:endParaRPr lang="en-US" dirty="0">
              <a:solidFill>
                <a:srgbClr val="0000FF"/>
              </a:solidFill>
            </a:endParaRPr>
          </a:p>
        </p:txBody>
      </p:sp>
      <p:sp>
        <p:nvSpPr>
          <p:cNvPr id="3" name="Content Placeholder 2"/>
          <p:cNvSpPr>
            <a:spLocks noGrp="1"/>
          </p:cNvSpPr>
          <p:nvPr>
            <p:ph idx="1"/>
          </p:nvPr>
        </p:nvSpPr>
        <p:spPr/>
        <p:txBody>
          <a:bodyPr/>
          <a:lstStyle/>
          <a:p>
            <a:pPr marL="0" indent="0">
              <a:spcAft>
                <a:spcPts val="1800"/>
              </a:spcAft>
              <a:buNone/>
            </a:pPr>
            <a:r>
              <a:rPr lang="en-US" sz="2800" dirty="0" smtClean="0"/>
              <a:t>Allows up to 100% solar, wave, tidal or wind generation</a:t>
            </a:r>
          </a:p>
          <a:p>
            <a:pPr marL="0" indent="0">
              <a:spcAft>
                <a:spcPts val="1800"/>
              </a:spcAft>
              <a:buNone/>
            </a:pPr>
            <a:r>
              <a:rPr lang="en-US" sz="2800" dirty="0" smtClean="0"/>
              <a:t>Can allow diesel engines to operate continuously at top fuel efficiency</a:t>
            </a:r>
          </a:p>
          <a:p>
            <a:pPr marL="0" indent="0">
              <a:spcAft>
                <a:spcPts val="1800"/>
              </a:spcAft>
              <a:buNone/>
            </a:pPr>
            <a:r>
              <a:rPr lang="en-US" sz="2800" dirty="0" smtClean="0"/>
              <a:t>Can improve voltage regulation at the far ends of the grid</a:t>
            </a:r>
          </a:p>
          <a:p>
            <a:pPr marL="0" indent="0">
              <a:spcAft>
                <a:spcPts val="1800"/>
              </a:spcAft>
              <a:buNone/>
            </a:pPr>
            <a:r>
              <a:rPr lang="en-US" sz="2800" dirty="0" smtClean="0"/>
              <a:t>Very rapid response to load changes</a:t>
            </a:r>
            <a:endParaRPr lang="en-US" sz="2800" dirty="0"/>
          </a:p>
        </p:txBody>
      </p:sp>
    </p:spTree>
    <p:extLst>
      <p:ext uri="{BB962C8B-B14F-4D97-AF65-F5344CB8AC3E}">
        <p14:creationId xmlns:p14="http://schemas.microsoft.com/office/powerpoint/2010/main" val="202830665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384"/>
            <a:ext cx="7940040" cy="1223962"/>
          </a:xfrm>
        </p:spPr>
        <p:txBody>
          <a:bodyPr>
            <a:normAutofit fontScale="90000"/>
          </a:bodyPr>
          <a:lstStyle/>
          <a:p>
            <a:pPr algn="ctr"/>
            <a:r>
              <a:rPr lang="en-US" dirty="0" smtClean="0">
                <a:solidFill>
                  <a:srgbClr val="0000FF"/>
                </a:solidFill>
              </a:rPr>
              <a:t>Small Li</a:t>
            </a:r>
            <a:r>
              <a:rPr lang="en-US" dirty="0" smtClean="0">
                <a:solidFill>
                  <a:srgbClr val="0000FF"/>
                </a:solidFill>
              </a:rPr>
              <a:t>-ion </a:t>
            </a:r>
            <a:r>
              <a:rPr lang="en-US" dirty="0" smtClean="0">
                <a:solidFill>
                  <a:srgbClr val="0000FF"/>
                </a:solidFill>
              </a:rPr>
              <a:t>Batteries - Niue</a:t>
            </a:r>
            <a:r>
              <a:rPr lang="en-US" dirty="0" smtClean="0">
                <a:solidFill>
                  <a:srgbClr val="0000FF"/>
                </a:solidFill>
              </a:rPr>
              <a:t/>
            </a:r>
            <a:br>
              <a:rPr lang="en-US" dirty="0" smtClean="0">
                <a:solidFill>
                  <a:srgbClr val="0000FF"/>
                </a:solidFill>
              </a:rPr>
            </a:br>
            <a:r>
              <a:rPr lang="en-US" dirty="0" smtClean="0">
                <a:solidFill>
                  <a:srgbClr val="0000FF"/>
                </a:solidFill>
              </a:rPr>
              <a:t> (For </a:t>
            </a:r>
            <a:r>
              <a:rPr lang="en-US" dirty="0" smtClean="0">
                <a:solidFill>
                  <a:srgbClr val="0000FF"/>
                </a:solidFill>
              </a:rPr>
              <a:t>Power Stabilization </a:t>
            </a:r>
            <a:r>
              <a:rPr lang="en-US" dirty="0" smtClean="0">
                <a:solidFill>
                  <a:srgbClr val="0000FF"/>
                </a:solidFill>
              </a:rPr>
              <a:t>Only)</a:t>
            </a:r>
            <a:endParaRPr lang="en-US" dirty="0">
              <a:solidFill>
                <a:srgbClr val="0000FF"/>
              </a:solidFill>
            </a:endParaRPr>
          </a:p>
        </p:txBody>
      </p:sp>
      <p:pic>
        <p:nvPicPr>
          <p:cNvPr id="4" name="Content Placeholder 3" descr="DSC01547.JPG"/>
          <p:cNvPicPr>
            <a:picLocks noGrp="1" noChangeAspect="1"/>
          </p:cNvPicPr>
          <p:nvPr>
            <p:ph idx="1"/>
          </p:nvPr>
        </p:nvPicPr>
        <p:blipFill>
          <a:blip r:embed="rId2">
            <a:extLst>
              <a:ext uri="{28A0092B-C50C-407E-A947-70E740481C1C}">
                <a14:useLocalDpi xmlns:a14="http://schemas.microsoft.com/office/drawing/2010/main" val="0"/>
              </a:ext>
            </a:extLst>
          </a:blip>
          <a:srcRect t="6113" b="6113"/>
          <a:stretch>
            <a:fillRect/>
          </a:stretch>
        </p:blipFill>
        <p:spPr/>
      </p:pic>
    </p:spTree>
    <p:extLst>
      <p:ext uri="{BB962C8B-B14F-4D97-AF65-F5344CB8AC3E}">
        <p14:creationId xmlns:p14="http://schemas.microsoft.com/office/powerpoint/2010/main" val="65623477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0000FF"/>
                </a:solidFill>
              </a:rPr>
              <a:t>Large Li</a:t>
            </a:r>
            <a:r>
              <a:rPr lang="en-US" dirty="0" smtClean="0">
                <a:solidFill>
                  <a:srgbClr val="0000FF"/>
                </a:solidFill>
              </a:rPr>
              <a:t>-ion Battery Bank </a:t>
            </a:r>
            <a:r>
              <a:rPr lang="en-US" dirty="0" smtClean="0">
                <a:solidFill>
                  <a:srgbClr val="0000FF"/>
                </a:solidFill>
              </a:rPr>
              <a:t/>
            </a:r>
            <a:br>
              <a:rPr lang="en-US" dirty="0" smtClean="0">
                <a:solidFill>
                  <a:srgbClr val="0000FF"/>
                </a:solidFill>
              </a:rPr>
            </a:br>
            <a:r>
              <a:rPr lang="en-US" dirty="0" smtClean="0">
                <a:solidFill>
                  <a:srgbClr val="0000FF"/>
                </a:solidFill>
              </a:rPr>
              <a:t>(</a:t>
            </a:r>
            <a:r>
              <a:rPr lang="en-US" dirty="0" smtClean="0">
                <a:solidFill>
                  <a:srgbClr val="0000FF"/>
                </a:solidFill>
              </a:rPr>
              <a:t>2MWh storage)</a:t>
            </a:r>
            <a:br>
              <a:rPr lang="en-US" dirty="0" smtClean="0">
                <a:solidFill>
                  <a:srgbClr val="0000FF"/>
                </a:solidFill>
              </a:rPr>
            </a:br>
            <a:r>
              <a:rPr lang="en-US" dirty="0" err="1" smtClean="0">
                <a:solidFill>
                  <a:srgbClr val="0000FF"/>
                </a:solidFill>
              </a:rPr>
              <a:t>Iririki</a:t>
            </a:r>
            <a:r>
              <a:rPr lang="en-US" dirty="0" smtClean="0">
                <a:solidFill>
                  <a:srgbClr val="0000FF"/>
                </a:solidFill>
              </a:rPr>
              <a:t> Island, Port Vila, Vanuatu </a:t>
            </a:r>
            <a:endParaRPr lang="en-US" dirty="0">
              <a:solidFill>
                <a:srgbClr val="0000FF"/>
              </a:solidFill>
            </a:endParaRPr>
          </a:p>
        </p:txBody>
      </p:sp>
      <p:pic>
        <p:nvPicPr>
          <p:cNvPr id="4" name="Content Placeholder 3"/>
          <p:cNvPicPr>
            <a:picLocks noGrp="1" noChangeAspect="1"/>
          </p:cNvPicPr>
          <p:nvPr>
            <p:ph idx="1"/>
          </p:nvPr>
        </p:nvPicPr>
        <p:blipFill>
          <a:blip r:embed="rId2"/>
          <a:srcRect l="1789" r="1789"/>
          <a:stretch>
            <a:fillRect/>
          </a:stretch>
        </p:blipFill>
        <p:spPr>
          <a:xfrm>
            <a:off x="671520" y="1893256"/>
            <a:ext cx="8015279" cy="4408095"/>
          </a:xfrm>
          <a:prstGeom prst="rect">
            <a:avLst/>
          </a:prstGeom>
        </p:spPr>
      </p:pic>
    </p:spTree>
    <p:extLst>
      <p:ext uri="{BB962C8B-B14F-4D97-AF65-F5344CB8AC3E}">
        <p14:creationId xmlns:p14="http://schemas.microsoft.com/office/powerpoint/2010/main" val="50910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Advantages of Li-ion batteries</a:t>
            </a:r>
          </a:p>
          <a:p>
            <a:pPr marL="0" indent="0">
              <a:buNone/>
            </a:pPr>
            <a:r>
              <a:rPr lang="en-US" dirty="0"/>
              <a:t>	</a:t>
            </a:r>
            <a:r>
              <a:rPr lang="en-US" sz="2200" dirty="0" smtClean="0"/>
              <a:t>Much lighter than lead-acid</a:t>
            </a:r>
          </a:p>
          <a:p>
            <a:pPr marL="0" indent="0">
              <a:buNone/>
            </a:pPr>
            <a:r>
              <a:rPr lang="en-US" sz="2200" dirty="0"/>
              <a:t>	</a:t>
            </a:r>
            <a:r>
              <a:rPr lang="en-US" sz="2200" dirty="0" smtClean="0"/>
              <a:t>Longer life than lead-acid</a:t>
            </a:r>
          </a:p>
          <a:p>
            <a:pPr marL="0" indent="0">
              <a:buNone/>
            </a:pPr>
            <a:r>
              <a:rPr lang="en-US" sz="2200" dirty="0"/>
              <a:t>	</a:t>
            </a:r>
            <a:r>
              <a:rPr lang="en-US" sz="2200" dirty="0" smtClean="0"/>
              <a:t>Not sensitive to deep discharging</a:t>
            </a:r>
          </a:p>
          <a:p>
            <a:pPr marL="0" indent="0">
              <a:buNone/>
            </a:pPr>
            <a:r>
              <a:rPr lang="en-US" dirty="0" smtClean="0"/>
              <a:t>Disadvantages</a:t>
            </a:r>
          </a:p>
          <a:p>
            <a:pPr marL="0" indent="0">
              <a:buNone/>
            </a:pPr>
            <a:r>
              <a:rPr lang="en-US" dirty="0"/>
              <a:t>	</a:t>
            </a:r>
            <a:r>
              <a:rPr lang="en-US" sz="2200" dirty="0" smtClean="0"/>
              <a:t>Still more costly per </a:t>
            </a:r>
            <a:r>
              <a:rPr lang="en-US" sz="2200" dirty="0" smtClean="0"/>
              <a:t>kWh than lead-acid batteries</a:t>
            </a:r>
            <a:endParaRPr lang="en-US" sz="2200" dirty="0" smtClean="0"/>
          </a:p>
          <a:p>
            <a:pPr marL="0" indent="0">
              <a:buNone/>
            </a:pPr>
            <a:r>
              <a:rPr lang="en-US" sz="2200" dirty="0"/>
              <a:t>	</a:t>
            </a:r>
            <a:r>
              <a:rPr lang="en-US" sz="2200" dirty="0" smtClean="0"/>
              <a:t>Potential fire hazard</a:t>
            </a:r>
            <a:endParaRPr lang="en-US" sz="2200" dirty="0"/>
          </a:p>
        </p:txBody>
      </p:sp>
    </p:spTree>
    <p:extLst>
      <p:ext uri="{BB962C8B-B14F-4D97-AF65-F5344CB8AC3E}">
        <p14:creationId xmlns:p14="http://schemas.microsoft.com/office/powerpoint/2010/main" val="4266441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FF"/>
                </a:solidFill>
              </a:rPr>
              <a:t>Sealed Lead Acid Batteries</a:t>
            </a:r>
            <a:endParaRPr lang="en-US" dirty="0">
              <a:solidFill>
                <a:srgbClr val="0000FF"/>
              </a:solidFill>
            </a:endParaRPr>
          </a:p>
        </p:txBody>
      </p:sp>
      <p:pic>
        <p:nvPicPr>
          <p:cNvPr id="4" name="Content Placeholder 3" descr="IMG_0415.JPG"/>
          <p:cNvPicPr>
            <a:picLocks noGrp="1" noChangeAspect="1"/>
          </p:cNvPicPr>
          <p:nvPr>
            <p:ph idx="1"/>
          </p:nvPr>
        </p:nvPicPr>
        <p:blipFill>
          <a:blip r:embed="rId2">
            <a:extLst>
              <a:ext uri="{28A0092B-C50C-407E-A947-70E740481C1C}">
                <a14:useLocalDpi xmlns:a14="http://schemas.microsoft.com/office/drawing/2010/main" val="0"/>
              </a:ext>
            </a:extLst>
          </a:blip>
          <a:srcRect t="10989" b="10989"/>
          <a:stretch>
            <a:fillRect/>
          </a:stretch>
        </p:blipFill>
        <p:spPr/>
      </p:pic>
    </p:spTree>
    <p:extLst>
      <p:ext uri="{BB962C8B-B14F-4D97-AF65-F5344CB8AC3E}">
        <p14:creationId xmlns:p14="http://schemas.microsoft.com/office/powerpoint/2010/main" val="1132576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18942" y="1484784"/>
            <a:ext cx="7940040" cy="4982686"/>
          </a:xfrm>
        </p:spPr>
        <p:txBody>
          <a:bodyPr>
            <a:normAutofit lnSpcReduction="10000"/>
          </a:bodyPr>
          <a:lstStyle/>
          <a:p>
            <a:pPr marL="0" indent="0">
              <a:buNone/>
            </a:pPr>
            <a:r>
              <a:rPr lang="en-US" dirty="0" smtClean="0"/>
              <a:t>Advantages of sealed lead-acid units</a:t>
            </a:r>
          </a:p>
          <a:p>
            <a:pPr marL="0" indent="0">
              <a:buNone/>
            </a:pPr>
            <a:r>
              <a:rPr lang="en-US" dirty="0"/>
              <a:t>	</a:t>
            </a:r>
            <a:r>
              <a:rPr lang="en-US" sz="2200" dirty="0" smtClean="0"/>
              <a:t>Can be stacked or mounted in any position</a:t>
            </a:r>
          </a:p>
          <a:p>
            <a:pPr marL="0" indent="0">
              <a:buNone/>
            </a:pPr>
            <a:r>
              <a:rPr lang="en-US" sz="2200" dirty="0"/>
              <a:t>	</a:t>
            </a:r>
            <a:r>
              <a:rPr lang="en-US" sz="2200" dirty="0" smtClean="0"/>
              <a:t>No maintenance</a:t>
            </a:r>
          </a:p>
          <a:p>
            <a:pPr marL="0" indent="0">
              <a:buNone/>
            </a:pPr>
            <a:r>
              <a:rPr lang="en-US" sz="2200" dirty="0"/>
              <a:t>	</a:t>
            </a:r>
            <a:r>
              <a:rPr lang="en-US" sz="2200" dirty="0" smtClean="0"/>
              <a:t>Shipping while charged is ok</a:t>
            </a:r>
          </a:p>
          <a:p>
            <a:pPr marL="0" indent="0">
              <a:buNone/>
            </a:pPr>
            <a:r>
              <a:rPr lang="en-US" sz="2200" dirty="0"/>
              <a:t>	</a:t>
            </a:r>
            <a:r>
              <a:rPr lang="en-US" sz="2200" dirty="0" smtClean="0"/>
              <a:t>Readily available</a:t>
            </a:r>
          </a:p>
          <a:p>
            <a:pPr marL="0" indent="0">
              <a:buNone/>
            </a:pPr>
            <a:r>
              <a:rPr lang="en-US" dirty="0" smtClean="0"/>
              <a:t>Disadvantages of sealed units</a:t>
            </a:r>
          </a:p>
          <a:p>
            <a:pPr marL="0" indent="0">
              <a:buNone/>
            </a:pPr>
            <a:r>
              <a:rPr lang="en-US" dirty="0"/>
              <a:t>	</a:t>
            </a:r>
            <a:r>
              <a:rPr lang="en-US" sz="2200" dirty="0" smtClean="0"/>
              <a:t>More expensive</a:t>
            </a:r>
          </a:p>
          <a:p>
            <a:pPr marL="0" indent="0">
              <a:buNone/>
            </a:pPr>
            <a:r>
              <a:rPr lang="en-US" sz="2200" dirty="0"/>
              <a:t>	</a:t>
            </a:r>
            <a:r>
              <a:rPr lang="en-US" sz="2200" dirty="0" smtClean="0"/>
              <a:t>Must not be overcharged</a:t>
            </a:r>
          </a:p>
          <a:p>
            <a:pPr marL="0" indent="0">
              <a:buNone/>
            </a:pPr>
            <a:r>
              <a:rPr lang="en-US" sz="2200" dirty="0" smtClean="0"/>
              <a:t>	No maintenance possible</a:t>
            </a:r>
          </a:p>
          <a:p>
            <a:pPr marL="0" indent="0">
              <a:buNone/>
            </a:pPr>
            <a:r>
              <a:rPr lang="en-US" sz="2200" dirty="0"/>
              <a:t>	</a:t>
            </a:r>
            <a:r>
              <a:rPr lang="en-US" sz="2200" dirty="0" smtClean="0"/>
              <a:t>Very </a:t>
            </a:r>
            <a:r>
              <a:rPr lang="en-US" sz="2200" dirty="0" smtClean="0"/>
              <a:t>heavy</a:t>
            </a:r>
          </a:p>
          <a:p>
            <a:pPr marL="0" indent="0">
              <a:buNone/>
            </a:pPr>
            <a:r>
              <a:rPr lang="en-US" sz="2200" dirty="0"/>
              <a:t>	</a:t>
            </a:r>
            <a:r>
              <a:rPr lang="en-US" sz="2200" dirty="0" smtClean="0"/>
              <a:t>Must be kept at full charge if in storage more than two months</a:t>
            </a:r>
            <a:endParaRPr lang="en-US" sz="2200" dirty="0"/>
          </a:p>
        </p:txBody>
      </p:sp>
    </p:spTree>
    <p:extLst>
      <p:ext uri="{BB962C8B-B14F-4D97-AF65-F5344CB8AC3E}">
        <p14:creationId xmlns:p14="http://schemas.microsoft.com/office/powerpoint/2010/main" val="159430307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FF"/>
                </a:solidFill>
              </a:rPr>
              <a:t>Open Cell Lead-Acid Battery</a:t>
            </a:r>
            <a:endParaRPr lang="en-US" dirty="0">
              <a:solidFill>
                <a:srgbClr val="0000FF"/>
              </a:solidFill>
            </a:endParaRPr>
          </a:p>
        </p:txBody>
      </p:sp>
      <p:pic>
        <p:nvPicPr>
          <p:cNvPr id="5" name="Content Placeholder 4"/>
          <p:cNvPicPr>
            <a:picLocks noGrp="1" noChangeAspect="1"/>
          </p:cNvPicPr>
          <p:nvPr>
            <p:ph idx="1"/>
          </p:nvPr>
        </p:nvPicPr>
        <p:blipFill>
          <a:blip r:embed="rId2"/>
          <a:srcRect t="13336" b="13336"/>
          <a:stretch>
            <a:fillRect/>
          </a:stretch>
        </p:blipFill>
        <p:spPr/>
      </p:pic>
    </p:spTree>
    <p:extLst>
      <p:ext uri="{BB962C8B-B14F-4D97-AF65-F5344CB8AC3E}">
        <p14:creationId xmlns:p14="http://schemas.microsoft.com/office/powerpoint/2010/main" val="12854977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83351" y="1245428"/>
            <a:ext cx="7940040" cy="4919876"/>
          </a:xfrm>
        </p:spPr>
        <p:txBody>
          <a:bodyPr/>
          <a:lstStyle/>
          <a:p>
            <a:pPr marL="0" indent="0">
              <a:buNone/>
            </a:pPr>
            <a:endParaRPr lang="en-US" sz="2800" dirty="0" smtClean="0"/>
          </a:p>
          <a:p>
            <a:pPr marL="0" indent="0">
              <a:buNone/>
            </a:pPr>
            <a:r>
              <a:rPr lang="en-US" sz="2800" dirty="0" smtClean="0"/>
              <a:t>Advantages of open cell lead-acid batteries</a:t>
            </a:r>
          </a:p>
          <a:p>
            <a:pPr marL="0" indent="0">
              <a:buNone/>
            </a:pPr>
            <a:r>
              <a:rPr lang="en-US" dirty="0"/>
              <a:t>	</a:t>
            </a:r>
            <a:r>
              <a:rPr lang="en-US" sz="2200" dirty="0" smtClean="0"/>
              <a:t>Cheapest per kWh storage</a:t>
            </a:r>
          </a:p>
          <a:p>
            <a:pPr marL="0" indent="0">
              <a:buNone/>
            </a:pPr>
            <a:r>
              <a:rPr lang="en-US" sz="2200" dirty="0"/>
              <a:t>	</a:t>
            </a:r>
            <a:r>
              <a:rPr lang="en-US" sz="2200" dirty="0" smtClean="0"/>
              <a:t>Not sensitive to overcharging</a:t>
            </a:r>
          </a:p>
          <a:p>
            <a:pPr marL="0" indent="0">
              <a:buNone/>
            </a:pPr>
            <a:r>
              <a:rPr lang="en-US" sz="2200" dirty="0"/>
              <a:t>	</a:t>
            </a:r>
            <a:r>
              <a:rPr lang="en-US" sz="2200" dirty="0" smtClean="0"/>
              <a:t>Readily available</a:t>
            </a:r>
          </a:p>
          <a:p>
            <a:pPr marL="0" indent="0">
              <a:buNone/>
            </a:pPr>
            <a:r>
              <a:rPr lang="en-US" sz="2200" dirty="0"/>
              <a:t>	</a:t>
            </a:r>
            <a:r>
              <a:rPr lang="en-US" sz="2200" dirty="0" smtClean="0"/>
              <a:t>Longer life than sealed </a:t>
            </a:r>
            <a:r>
              <a:rPr lang="en-US" sz="2200" dirty="0" smtClean="0"/>
              <a:t>batteries</a:t>
            </a:r>
          </a:p>
          <a:p>
            <a:pPr marL="0" indent="0">
              <a:buNone/>
            </a:pPr>
            <a:r>
              <a:rPr lang="en-US" sz="2200" dirty="0"/>
              <a:t>	</a:t>
            </a:r>
            <a:r>
              <a:rPr lang="en-US" sz="2200" dirty="0" smtClean="0"/>
              <a:t>Can be shipped cheaply ‘dry’ then filled with electrolyte on site</a:t>
            </a:r>
            <a:endParaRPr lang="en-US" sz="2200" dirty="0" smtClean="0"/>
          </a:p>
          <a:p>
            <a:pPr marL="0" indent="0">
              <a:buNone/>
            </a:pPr>
            <a:r>
              <a:rPr lang="en-US" sz="2200" dirty="0"/>
              <a:t>	</a:t>
            </a:r>
            <a:r>
              <a:rPr lang="en-US" sz="2200" dirty="0" smtClean="0"/>
              <a:t>More forgiving of abuse than sealed batteries</a:t>
            </a:r>
          </a:p>
          <a:p>
            <a:pPr marL="0" indent="0">
              <a:buNone/>
            </a:pPr>
            <a:r>
              <a:rPr lang="en-US" sz="2200" dirty="0" smtClean="0"/>
              <a:t>	Equalization charging is practical to reduce </a:t>
            </a:r>
            <a:r>
              <a:rPr lang="en-US" sz="2200" dirty="0" err="1" smtClean="0"/>
              <a:t>sulphation</a:t>
            </a:r>
            <a:endParaRPr lang="en-US" sz="2200" dirty="0" smtClean="0"/>
          </a:p>
          <a:p>
            <a:pPr marL="0" indent="0">
              <a:buNone/>
            </a:pPr>
            <a:r>
              <a:rPr lang="en-US" sz="2200" dirty="0"/>
              <a:t>	</a:t>
            </a:r>
            <a:r>
              <a:rPr lang="en-US" sz="2200" dirty="0" smtClean="0"/>
              <a:t>Spares can be stored ‘dry charged’  for years without degradation</a:t>
            </a:r>
            <a:endParaRPr lang="en-US" sz="2200" dirty="0" smtClean="0"/>
          </a:p>
          <a:p>
            <a:pPr marL="0" indent="0">
              <a:buNone/>
            </a:pPr>
            <a:r>
              <a:rPr lang="en-US" sz="2200" dirty="0"/>
              <a:t>	</a:t>
            </a:r>
            <a:r>
              <a:rPr lang="en-US" sz="2200" dirty="0" smtClean="0"/>
              <a:t>Usually have transparent cases so the ‘guts’ are visible</a:t>
            </a:r>
            <a:endParaRPr lang="en-US" sz="2200" dirty="0" smtClean="0"/>
          </a:p>
        </p:txBody>
      </p:sp>
    </p:spTree>
    <p:extLst>
      <p:ext uri="{BB962C8B-B14F-4D97-AF65-F5344CB8AC3E}">
        <p14:creationId xmlns:p14="http://schemas.microsoft.com/office/powerpoint/2010/main" val="17793872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sz="3600" dirty="0" smtClean="0"/>
          </a:p>
          <a:p>
            <a:pPr marL="0" indent="0">
              <a:buNone/>
            </a:pPr>
            <a:r>
              <a:rPr lang="en-US" sz="3600" dirty="0" smtClean="0"/>
              <a:t>Disadvantages</a:t>
            </a:r>
            <a:endParaRPr lang="en-US" sz="3600" dirty="0"/>
          </a:p>
          <a:p>
            <a:pPr marL="0" indent="0">
              <a:buNone/>
            </a:pPr>
            <a:r>
              <a:rPr lang="en-US" dirty="0"/>
              <a:t>	</a:t>
            </a:r>
            <a:r>
              <a:rPr lang="en-US" sz="2200" dirty="0"/>
              <a:t>Require adding distilled water about twice a year</a:t>
            </a:r>
          </a:p>
          <a:p>
            <a:pPr marL="0" indent="0">
              <a:buNone/>
            </a:pPr>
            <a:r>
              <a:rPr lang="en-US" sz="2200" dirty="0"/>
              <a:t>	Shipping charged batteries is very expensive</a:t>
            </a:r>
          </a:p>
          <a:p>
            <a:pPr marL="0" indent="0">
              <a:buNone/>
            </a:pPr>
            <a:r>
              <a:rPr lang="en-US" sz="2200" dirty="0"/>
              <a:t>	Very </a:t>
            </a:r>
            <a:r>
              <a:rPr lang="en-US" sz="2200" dirty="0" smtClean="0"/>
              <a:t>heavy</a:t>
            </a:r>
          </a:p>
          <a:p>
            <a:pPr marL="0" indent="0">
              <a:buNone/>
            </a:pPr>
            <a:r>
              <a:rPr lang="en-US" sz="2200" dirty="0"/>
              <a:t>	</a:t>
            </a:r>
            <a:r>
              <a:rPr lang="en-US" sz="2200" dirty="0" smtClean="0"/>
              <a:t>Must be transported upright</a:t>
            </a:r>
            <a:endParaRPr lang="en-US" sz="2200" dirty="0"/>
          </a:p>
          <a:p>
            <a:pPr marL="0" indent="0">
              <a:buNone/>
            </a:pPr>
            <a:endParaRPr lang="en-US" dirty="0"/>
          </a:p>
        </p:txBody>
      </p:sp>
    </p:spTree>
    <p:extLst>
      <p:ext uri="{BB962C8B-B14F-4D97-AF65-F5344CB8AC3E}">
        <p14:creationId xmlns:p14="http://schemas.microsoft.com/office/powerpoint/2010/main" val="35938666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0000FF"/>
                </a:solidFill>
              </a:rPr>
              <a:t>What is the main disadvantage of all energy storage technologies?</a:t>
            </a:r>
            <a:endParaRPr lang="en-US" dirty="0">
              <a:solidFill>
                <a:srgbClr val="0000FF"/>
              </a:solidFill>
            </a:endParaRPr>
          </a:p>
        </p:txBody>
      </p:sp>
      <p:sp>
        <p:nvSpPr>
          <p:cNvPr id="3" name="Content Placeholder 2"/>
          <p:cNvSpPr>
            <a:spLocks noGrp="1"/>
          </p:cNvSpPr>
          <p:nvPr>
            <p:ph idx="1"/>
          </p:nvPr>
        </p:nvSpPr>
        <p:spPr/>
        <p:txBody>
          <a:bodyPr/>
          <a:lstStyle/>
          <a:p>
            <a:pPr marL="0" indent="0">
              <a:buNone/>
            </a:pPr>
            <a:r>
              <a:rPr lang="en-US" dirty="0" smtClean="0"/>
              <a:t>Loss of 15% to </a:t>
            </a:r>
            <a:r>
              <a:rPr lang="en-US" dirty="0" smtClean="0"/>
              <a:t>over 40</a:t>
            </a:r>
            <a:r>
              <a:rPr lang="en-US" dirty="0" smtClean="0"/>
              <a:t>% of grid energy in the conversion to stored energy and back to delivered energy</a:t>
            </a:r>
          </a:p>
          <a:p>
            <a:pPr marL="0" indent="0">
              <a:buNone/>
            </a:pPr>
            <a:endParaRPr lang="en-US" dirty="0"/>
          </a:p>
          <a:p>
            <a:pPr marL="0" indent="0">
              <a:buNone/>
            </a:pPr>
            <a:r>
              <a:rPr lang="en-US" dirty="0" smtClean="0"/>
              <a:t>TANSTAAFL</a:t>
            </a:r>
          </a:p>
          <a:p>
            <a:pPr marL="0" indent="0">
              <a:buNone/>
            </a:pPr>
            <a:endParaRPr lang="en-US" dirty="0"/>
          </a:p>
        </p:txBody>
      </p:sp>
    </p:spTree>
    <p:extLst>
      <p:ext uri="{BB962C8B-B14F-4D97-AF65-F5344CB8AC3E}">
        <p14:creationId xmlns:p14="http://schemas.microsoft.com/office/powerpoint/2010/main" val="11186616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mtClean="0"/>
              <a:t>DISCUSSION</a:t>
            </a:r>
            <a:endParaRPr lang="en-US" dirty="0"/>
          </a:p>
        </p:txBody>
      </p:sp>
    </p:spTree>
    <p:extLst>
      <p:ext uri="{BB962C8B-B14F-4D97-AF65-F5344CB8AC3E}">
        <p14:creationId xmlns:p14="http://schemas.microsoft.com/office/powerpoint/2010/main" val="7799818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FF"/>
                </a:solidFill>
              </a:rPr>
              <a:t>Where to install </a:t>
            </a:r>
            <a:r>
              <a:rPr lang="en-US" dirty="0" smtClean="0">
                <a:solidFill>
                  <a:srgbClr val="0000FF"/>
                </a:solidFill>
              </a:rPr>
              <a:t>storage</a:t>
            </a:r>
            <a:endParaRPr lang="en-US" dirty="0">
              <a:solidFill>
                <a:srgbClr val="0000FF"/>
              </a:solidFill>
            </a:endParaRPr>
          </a:p>
        </p:txBody>
      </p:sp>
      <p:sp>
        <p:nvSpPr>
          <p:cNvPr id="3" name="Content Placeholder 2"/>
          <p:cNvSpPr>
            <a:spLocks noGrp="1"/>
          </p:cNvSpPr>
          <p:nvPr>
            <p:ph idx="1"/>
          </p:nvPr>
        </p:nvSpPr>
        <p:spPr/>
        <p:txBody>
          <a:bodyPr/>
          <a:lstStyle/>
          <a:p>
            <a:pPr marL="0" indent="0">
              <a:buNone/>
            </a:pPr>
            <a:r>
              <a:rPr lang="en-US" dirty="0" smtClean="0"/>
              <a:t>Not a critical issue, with remote monitoring and control, storage can be distributed and placed almost anywhere on the grid.</a:t>
            </a:r>
            <a:endParaRPr lang="en-US" dirty="0"/>
          </a:p>
        </p:txBody>
      </p:sp>
    </p:spTree>
    <p:extLst>
      <p:ext uri="{BB962C8B-B14F-4D97-AF65-F5344CB8AC3E}">
        <p14:creationId xmlns:p14="http://schemas.microsoft.com/office/powerpoint/2010/main" val="4558959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FF"/>
                </a:solidFill>
              </a:rPr>
              <a:t>Major Types of Energy Storage</a:t>
            </a:r>
            <a:endParaRPr lang="en-US" dirty="0">
              <a:solidFill>
                <a:srgbClr val="0000FF"/>
              </a:solidFill>
            </a:endParaRPr>
          </a:p>
        </p:txBody>
      </p:sp>
      <p:sp>
        <p:nvSpPr>
          <p:cNvPr id="3" name="Content Placeholder 2"/>
          <p:cNvSpPr>
            <a:spLocks noGrp="1"/>
          </p:cNvSpPr>
          <p:nvPr>
            <p:ph idx="1"/>
          </p:nvPr>
        </p:nvSpPr>
        <p:spPr/>
        <p:txBody>
          <a:bodyPr/>
          <a:lstStyle/>
          <a:p>
            <a:pPr marL="0" indent="0">
              <a:buNone/>
            </a:pPr>
            <a:r>
              <a:rPr lang="en-US" dirty="0" smtClean="0"/>
              <a:t>Mechanical (flywheels)</a:t>
            </a:r>
          </a:p>
          <a:p>
            <a:pPr marL="0" indent="0">
              <a:buNone/>
            </a:pPr>
            <a:r>
              <a:rPr lang="en-US" dirty="0" smtClean="0"/>
              <a:t>Pumped water storage</a:t>
            </a:r>
          </a:p>
          <a:p>
            <a:pPr marL="0" indent="0">
              <a:buNone/>
            </a:pPr>
            <a:r>
              <a:rPr lang="en-US" dirty="0" smtClean="0"/>
              <a:t>Compressed air</a:t>
            </a:r>
          </a:p>
          <a:p>
            <a:pPr marL="0" indent="0">
              <a:buNone/>
            </a:pPr>
            <a:r>
              <a:rPr lang="en-US" dirty="0" smtClean="0"/>
              <a:t>Heat storage</a:t>
            </a:r>
          </a:p>
          <a:p>
            <a:pPr marL="0" indent="0">
              <a:buNone/>
            </a:pPr>
            <a:r>
              <a:rPr lang="en-US" dirty="0" smtClean="0"/>
              <a:t>Capacitors</a:t>
            </a:r>
          </a:p>
          <a:p>
            <a:pPr marL="0" indent="0">
              <a:buNone/>
            </a:pPr>
            <a:r>
              <a:rPr lang="en-US" dirty="0" smtClean="0"/>
              <a:t>Flow batteries</a:t>
            </a:r>
          </a:p>
          <a:p>
            <a:pPr marL="0" indent="0">
              <a:buNone/>
            </a:pPr>
            <a:r>
              <a:rPr lang="en-US" dirty="0" smtClean="0"/>
              <a:t>Static Batteries</a:t>
            </a:r>
            <a:endParaRPr lang="en-US" dirty="0"/>
          </a:p>
        </p:txBody>
      </p:sp>
    </p:spTree>
    <p:extLst>
      <p:ext uri="{BB962C8B-B14F-4D97-AF65-F5344CB8AC3E}">
        <p14:creationId xmlns:p14="http://schemas.microsoft.com/office/powerpoint/2010/main" val="57874148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FF"/>
                </a:solidFill>
              </a:rPr>
              <a:t>Flywheel Storage</a:t>
            </a:r>
            <a:endParaRPr lang="en-US" dirty="0">
              <a:solidFill>
                <a:srgbClr val="0000FF"/>
              </a:solidFill>
            </a:endParaRPr>
          </a:p>
        </p:txBody>
      </p:sp>
      <p:pic>
        <p:nvPicPr>
          <p:cNvPr id="4" name="Content Placeholder 3" descr="System-description-of-a-flywheel-energy-storage-facility.png.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7516" r="-1"/>
          <a:stretch/>
        </p:blipFill>
        <p:spPr>
          <a:xfrm>
            <a:off x="1531171" y="1412776"/>
            <a:ext cx="6353197" cy="3244780"/>
          </a:xfrm>
        </p:spPr>
      </p:pic>
    </p:spTree>
    <p:extLst>
      <p:ext uri="{BB962C8B-B14F-4D97-AF65-F5344CB8AC3E}">
        <p14:creationId xmlns:p14="http://schemas.microsoft.com/office/powerpoint/2010/main" val="37610358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1556792"/>
            <a:ext cx="7940040" cy="4646613"/>
          </a:xfrm>
        </p:spPr>
        <p:txBody>
          <a:bodyPr/>
          <a:lstStyle/>
          <a:p>
            <a:pPr marL="0" indent="0">
              <a:buNone/>
            </a:pPr>
            <a:r>
              <a:rPr lang="en-US" dirty="0" smtClean="0"/>
              <a:t>Spinning at over 16,000 RPM and weighing over 1.5 tons, the flywheel is brought to speed by the motor using surplus electricity and energy is taken out by tapping that high kinetic energy using the generator to make electricity when needed to fill in gaps in generation</a:t>
            </a:r>
            <a:endParaRPr lang="en-US" dirty="0"/>
          </a:p>
        </p:txBody>
      </p:sp>
    </p:spTree>
    <p:extLst>
      <p:ext uri="{BB962C8B-B14F-4D97-AF65-F5344CB8AC3E}">
        <p14:creationId xmlns:p14="http://schemas.microsoft.com/office/powerpoint/2010/main" val="16741446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0000FF"/>
                </a:solidFill>
              </a:rPr>
              <a:t>20 MW Flywheel Energy Storage Facility in the USA (100 kW per unit)</a:t>
            </a:r>
            <a:endParaRPr lang="en-US" dirty="0">
              <a:solidFill>
                <a:srgbClr val="0000FF"/>
              </a:solidFill>
            </a:endParaRPr>
          </a:p>
        </p:txBody>
      </p:sp>
      <p:pic>
        <p:nvPicPr>
          <p:cNvPr id="4" name="Content Placeholder 3" descr="920x920.jpg"/>
          <p:cNvPicPr>
            <a:picLocks noGrp="1" noChangeAspect="1"/>
          </p:cNvPicPr>
          <p:nvPr>
            <p:ph idx="1"/>
          </p:nvPr>
        </p:nvPicPr>
        <p:blipFill>
          <a:blip r:embed="rId2">
            <a:extLst>
              <a:ext uri="{28A0092B-C50C-407E-A947-70E740481C1C}">
                <a14:useLocalDpi xmlns:a14="http://schemas.microsoft.com/office/drawing/2010/main" val="0"/>
              </a:ext>
            </a:extLst>
          </a:blip>
          <a:srcRect t="5873" b="5873"/>
          <a:stretch>
            <a:fillRect/>
          </a:stretch>
        </p:blipFill>
        <p:spPr/>
      </p:pic>
    </p:spTree>
    <p:extLst>
      <p:ext uri="{BB962C8B-B14F-4D97-AF65-F5344CB8AC3E}">
        <p14:creationId xmlns:p14="http://schemas.microsoft.com/office/powerpoint/2010/main" val="40234243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Advantages</a:t>
            </a:r>
          </a:p>
          <a:p>
            <a:pPr marL="457200" indent="0">
              <a:buNone/>
            </a:pPr>
            <a:r>
              <a:rPr lang="en-US" sz="2400" dirty="0" smtClean="0"/>
              <a:t>Very fast response time for load changes</a:t>
            </a:r>
          </a:p>
          <a:p>
            <a:pPr marL="0" indent="0">
              <a:buNone/>
            </a:pPr>
            <a:r>
              <a:rPr lang="en-US" dirty="0" smtClean="0"/>
              <a:t>Disadvantages</a:t>
            </a:r>
          </a:p>
          <a:p>
            <a:pPr marL="0" indent="0">
              <a:buNone/>
            </a:pPr>
            <a:r>
              <a:rPr lang="en-US" dirty="0"/>
              <a:t>	</a:t>
            </a:r>
            <a:r>
              <a:rPr lang="en-US" sz="2400" dirty="0" smtClean="0"/>
              <a:t>High cost</a:t>
            </a:r>
          </a:p>
          <a:p>
            <a:pPr marL="457200" indent="0">
              <a:buNone/>
            </a:pPr>
            <a:r>
              <a:rPr lang="en-US" sz="2400" dirty="0" smtClean="0"/>
              <a:t>Best to manage rapid variations from solar, n</a:t>
            </a:r>
            <a:r>
              <a:rPr lang="en-US" sz="2400" dirty="0" smtClean="0"/>
              <a:t>ot </a:t>
            </a:r>
            <a:r>
              <a:rPr lang="en-US" sz="2400" dirty="0" smtClean="0"/>
              <a:t>good for long term (multi day) storage</a:t>
            </a:r>
          </a:p>
          <a:p>
            <a:pPr marL="457200" indent="0">
              <a:buNone/>
            </a:pPr>
            <a:r>
              <a:rPr lang="en-US" sz="2400" dirty="0" smtClean="0"/>
              <a:t>No experience with small utility storage</a:t>
            </a:r>
          </a:p>
          <a:p>
            <a:pPr marL="457200" indent="0">
              <a:buNone/>
            </a:pPr>
            <a:r>
              <a:rPr lang="en-US" sz="2400" dirty="0" smtClean="0"/>
              <a:t>High maintenance</a:t>
            </a:r>
          </a:p>
          <a:p>
            <a:pPr marL="457200" indent="0">
              <a:buNone/>
            </a:pPr>
            <a:endParaRPr lang="en-US" sz="2400" dirty="0"/>
          </a:p>
        </p:txBody>
      </p:sp>
    </p:spTree>
    <p:extLst>
      <p:ext uri="{BB962C8B-B14F-4D97-AF65-F5344CB8AC3E}">
        <p14:creationId xmlns:p14="http://schemas.microsoft.com/office/powerpoint/2010/main" val="17211737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FF"/>
                </a:solidFill>
              </a:rPr>
              <a:t>Pumped Water Storage</a:t>
            </a:r>
            <a:endParaRPr lang="en-US" dirty="0">
              <a:solidFill>
                <a:srgbClr val="0000FF"/>
              </a:solidFill>
            </a:endParaRPr>
          </a:p>
        </p:txBody>
      </p:sp>
      <p:pic>
        <p:nvPicPr>
          <p:cNvPr id="4" name="Content Placeholder 3" descr="A-pumped-hydroelectric-storage-plant-layout.png.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481" t="-8097" r="215" b="-1"/>
          <a:stretch/>
        </p:blipFill>
        <p:spPr>
          <a:xfrm>
            <a:off x="-284869" y="1223963"/>
            <a:ext cx="9661809" cy="5022852"/>
          </a:xfrm>
        </p:spPr>
      </p:pic>
    </p:spTree>
    <p:extLst>
      <p:ext uri="{BB962C8B-B14F-4D97-AF65-F5344CB8AC3E}">
        <p14:creationId xmlns:p14="http://schemas.microsoft.com/office/powerpoint/2010/main" val="66113506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TotalTime>
  <Words>408</Words>
  <Application>Microsoft Macintosh PowerPoint</Application>
  <PresentationFormat>On-screen Show (4:3)</PresentationFormat>
  <Paragraphs>122</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How can adding storage help a utlilty</vt:lpstr>
      <vt:lpstr>Where to install storage</vt:lpstr>
      <vt:lpstr>Major Types of Energy Storage</vt:lpstr>
      <vt:lpstr>Flywheel Storage</vt:lpstr>
      <vt:lpstr>PowerPoint Presentation</vt:lpstr>
      <vt:lpstr>20 MW Flywheel Energy Storage Facility in the USA (100 kW per unit)</vt:lpstr>
      <vt:lpstr>PowerPoint Presentation</vt:lpstr>
      <vt:lpstr>Pumped Water Storage</vt:lpstr>
      <vt:lpstr>NEDO Solar and Pumped Hydro Project in Laos</vt:lpstr>
      <vt:lpstr>Laos 100 kW Solar With  Pumped Storage</vt:lpstr>
      <vt:lpstr>PowerPoint Presentation</vt:lpstr>
      <vt:lpstr>Compressed Air Energy Storage</vt:lpstr>
      <vt:lpstr>PowerPoint Presentation</vt:lpstr>
      <vt:lpstr>Thermal Energy Storage</vt:lpstr>
      <vt:lpstr>Capacitor Storage</vt:lpstr>
      <vt:lpstr>Flow Batteries</vt:lpstr>
      <vt:lpstr>PowerPoint Presentation</vt:lpstr>
      <vt:lpstr>Static Batteries</vt:lpstr>
      <vt:lpstr>Small Li-ion Batteries - Niue  (For Power Stabilization Only)</vt:lpstr>
      <vt:lpstr>Large Li-ion Battery Bank  (2MWh storage) Iririki Island, Port Vila, Vanuatu </vt:lpstr>
      <vt:lpstr>PowerPoint Presentation</vt:lpstr>
      <vt:lpstr>Sealed Lead Acid Batteries</vt:lpstr>
      <vt:lpstr>PowerPoint Presentation</vt:lpstr>
      <vt:lpstr>Open Cell Lead-Acid Battery</vt:lpstr>
      <vt:lpstr>PowerPoint Presentation</vt:lpstr>
      <vt:lpstr>PowerPoint Presentation</vt:lpstr>
      <vt:lpstr>What is the main disadvantage of all energy storage technologies?</vt:lpstr>
      <vt:lpstr>PowerPoint Presentation</vt:lpstr>
    </vt:vector>
  </TitlesOfParts>
  <Company>Personal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Herbert Wade</dc:creator>
  <cp:lastModifiedBy>Herbert Wade</cp:lastModifiedBy>
  <cp:revision>3</cp:revision>
  <dcterms:created xsi:type="dcterms:W3CDTF">2017-07-30T16:15:45Z</dcterms:created>
  <dcterms:modified xsi:type="dcterms:W3CDTF">2017-07-30T17:10:25Z</dcterms:modified>
</cp:coreProperties>
</file>