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9" r:id="rId12"/>
    <p:sldId id="268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F65F0B-11B4-4242-8404-3973666A84D7}">
          <p14:sldIdLst>
            <p14:sldId id="256"/>
            <p14:sldId id="257"/>
          </p14:sldIdLst>
        </p14:section>
        <p14:section name="Background" id="{99563E72-0912-4063-8177-E189C0E89E30}">
          <p14:sldIdLst>
            <p14:sldId id="258"/>
          </p14:sldIdLst>
        </p14:section>
        <p14:section name="Funding" id="{8A5EB1A7-5BC5-46EE-9EFA-A909E573A6B0}">
          <p14:sldIdLst>
            <p14:sldId id="259"/>
            <p14:sldId id="260"/>
          </p14:sldIdLst>
        </p14:section>
        <p14:section name="Objectives" id="{27CB4F66-5AC3-431A-A01D-2D1459865E09}">
          <p14:sldIdLst>
            <p14:sldId id="262"/>
            <p14:sldId id="261"/>
            <p14:sldId id="263"/>
            <p14:sldId id="265"/>
          </p14:sldIdLst>
        </p14:section>
        <p14:section name="Progress &amp; Workplan" id="{683556C7-DFAA-45A3-8A84-7E91278EF7D2}">
          <p14:sldIdLst>
            <p14:sldId id="266"/>
            <p14:sldId id="269"/>
            <p14:sldId id="268"/>
            <p14:sldId id="264"/>
          </p14:sldIdLst>
        </p14:section>
        <p14:section name="Utility Participation" id="{D6E5ED63-3C21-41DB-A6D7-CA041B8A9862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9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4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5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DFF08F-DC6B-4601-B491-B0F83F6DD2DA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5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4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8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1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89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6DFF08F-DC6B-4601-B491-B0F83F6DD2DA}" type="datetimeFigureOut">
              <a:rPr lang="en-US" smtClean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89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890" y="269593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SUSTAINABLE ENERGY INDUSTRY DEVELOPMENT PROJECT (SEIDP)</a:t>
            </a:r>
          </a:p>
          <a:p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6553302" y="1870031"/>
            <a:ext cx="62462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Donor: The World Bank</a:t>
            </a:r>
          </a:p>
          <a:p>
            <a:r>
              <a:rPr lang="en-NZ" sz="2000" b="1" dirty="0" smtClean="0"/>
              <a:t>Funding: USD 5.66million</a:t>
            </a:r>
          </a:p>
          <a:p>
            <a:r>
              <a:rPr lang="en-NZ" sz="2000" b="1" dirty="0" smtClean="0"/>
              <a:t>Additional Funding: USD 1million (Australian Government)  </a:t>
            </a:r>
          </a:p>
          <a:p>
            <a:endParaRPr lang="en-N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2890" y="5692462"/>
            <a:ext cx="968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</a:rPr>
              <a:t>Technical Advisory Group Presentation to the PPA Board </a:t>
            </a:r>
          </a:p>
          <a:p>
            <a:r>
              <a:rPr lang="en-NZ" sz="2400" b="1" dirty="0" smtClean="0">
                <a:solidFill>
                  <a:schemeClr val="bg1"/>
                </a:solidFill>
              </a:rPr>
              <a:t>PPA Annual Conference 2017, Apia, SAMOA</a:t>
            </a:r>
            <a:endParaRPr lang="en-N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15" y="279736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NZ" cap="none" dirty="0" smtClean="0"/>
              <a:t>Project Implementation Status Update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51335"/>
            <a:ext cx="10540165" cy="4994163"/>
          </a:xfrm>
        </p:spPr>
        <p:txBody>
          <a:bodyPr>
            <a:normAutofit/>
          </a:bodyPr>
          <a:lstStyle/>
          <a:p>
            <a:r>
              <a:rPr lang="en-NZ" sz="2100" u="sng" dirty="0" smtClean="0">
                <a:solidFill>
                  <a:schemeClr val="tx1"/>
                </a:solidFill>
              </a:rPr>
              <a:t>Comp 1 : </a:t>
            </a:r>
          </a:p>
          <a:p>
            <a:pPr lvl="1"/>
            <a:r>
              <a:rPr lang="en-NZ" sz="1800" dirty="0" smtClean="0">
                <a:solidFill>
                  <a:schemeClr val="tx1"/>
                </a:solidFill>
              </a:rPr>
              <a:t>Wind &amp; Solar resource mapping bid to be issued in late August;</a:t>
            </a:r>
          </a:p>
          <a:p>
            <a:pPr lvl="1"/>
            <a:r>
              <a:rPr lang="en-NZ" sz="1800" dirty="0" err="1" smtClean="0"/>
              <a:t>ToR</a:t>
            </a:r>
            <a:r>
              <a:rPr lang="en-NZ" sz="1800" dirty="0" smtClean="0"/>
              <a:t> for consultant to validate data &amp; prepare resource maps being drafted;</a:t>
            </a:r>
          </a:p>
          <a:p>
            <a:r>
              <a:rPr lang="en-NZ" sz="2100" u="sng" dirty="0" smtClean="0">
                <a:solidFill>
                  <a:schemeClr val="tx1"/>
                </a:solidFill>
              </a:rPr>
              <a:t>Comp 2: </a:t>
            </a:r>
          </a:p>
          <a:p>
            <a:pPr lvl="1"/>
            <a:r>
              <a:rPr lang="en-NZ" sz="1900" dirty="0" smtClean="0"/>
              <a:t>Electrical </a:t>
            </a:r>
            <a:r>
              <a:rPr lang="en-NZ" sz="1900" dirty="0"/>
              <a:t>Engineer recruited to provide technical advice &amp; lead the power system modelling &amp; benchmarking activities</a:t>
            </a:r>
            <a:r>
              <a:rPr lang="en-NZ" sz="1600" dirty="0"/>
              <a:t>;</a:t>
            </a:r>
          </a:p>
          <a:p>
            <a:pPr lvl="1"/>
            <a:r>
              <a:rPr lang="en-NZ" sz="1800" dirty="0"/>
              <a:t>Power system modelling software </a:t>
            </a:r>
            <a:r>
              <a:rPr lang="en-NZ" sz="1800" dirty="0" smtClean="0"/>
              <a:t>– </a:t>
            </a:r>
            <a:r>
              <a:rPr lang="en-NZ" sz="1800" dirty="0" err="1" smtClean="0"/>
              <a:t>PowerFactory</a:t>
            </a:r>
            <a:r>
              <a:rPr lang="en-NZ" sz="1800" dirty="0" smtClean="0"/>
              <a:t> procured &amp; training for PPA has been completed.</a:t>
            </a:r>
          </a:p>
          <a:p>
            <a:pPr lvl="2"/>
            <a:r>
              <a:rPr lang="en-NZ" dirty="0" smtClean="0"/>
              <a:t>Training for utilities scheduled for September </a:t>
            </a:r>
            <a:endParaRPr lang="en-NZ" dirty="0"/>
          </a:p>
          <a:p>
            <a:pPr lvl="1"/>
            <a:r>
              <a:rPr lang="en-NZ" sz="1800" dirty="0" err="1"/>
              <a:t>ToR</a:t>
            </a:r>
            <a:r>
              <a:rPr lang="en-NZ" sz="1800" dirty="0"/>
              <a:t> for  consultant to develop online benchmarking platform being developed;</a:t>
            </a:r>
          </a:p>
          <a:p>
            <a:pPr lvl="1"/>
            <a:r>
              <a:rPr lang="en-NZ" sz="1800" dirty="0"/>
              <a:t>Renewable Energy &amp; Energy Efficiency Guidelines, Competency Standards and Training </a:t>
            </a:r>
            <a:r>
              <a:rPr lang="en-NZ" sz="1800" dirty="0" smtClean="0"/>
              <a:t>evaluation of proposals underway. Aim to award contract in September</a:t>
            </a:r>
            <a:endParaRPr lang="en-NZ" sz="1800" dirty="0"/>
          </a:p>
          <a:p>
            <a:pPr lvl="1"/>
            <a:r>
              <a:rPr lang="en-NZ" sz="1800" dirty="0"/>
              <a:t>TNA &amp; Career development initiatives – </a:t>
            </a:r>
            <a:r>
              <a:rPr lang="en-NZ" sz="1800" dirty="0" smtClean="0"/>
              <a:t>consultant has completed the study</a:t>
            </a:r>
          </a:p>
          <a:p>
            <a:pPr lvl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0325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TNA &amp; Career Development Initiatives Study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Four major training topics resulted and were prioritized:</a:t>
            </a:r>
          </a:p>
          <a:p>
            <a:pPr marL="0" indent="0">
              <a:buNone/>
            </a:pPr>
            <a:r>
              <a:rPr lang="en-US" sz="2800" dirty="0"/>
              <a:t>	1. O&amp;M of large scale solar</a:t>
            </a:r>
          </a:p>
          <a:p>
            <a:pPr marL="0" indent="0">
              <a:buNone/>
            </a:pPr>
            <a:r>
              <a:rPr lang="en-US" sz="2800" dirty="0"/>
              <a:t>	2. Energy storage for large scale solar</a:t>
            </a:r>
          </a:p>
          <a:p>
            <a:pPr marL="0" indent="0">
              <a:buNone/>
            </a:pPr>
            <a:r>
              <a:rPr lang="en-US" sz="2800" dirty="0"/>
              <a:t>	3. Adding private solar generation into the grid</a:t>
            </a:r>
          </a:p>
          <a:p>
            <a:pPr marL="0" indent="0">
              <a:buNone/>
            </a:pPr>
            <a:r>
              <a:rPr lang="en-US" sz="2800" dirty="0"/>
              <a:t>	4. Implementing SCADA for multiple generators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26346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Project Implementation Status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100" u="sng" dirty="0">
                <a:solidFill>
                  <a:schemeClr val="tx1"/>
                </a:solidFill>
              </a:rPr>
              <a:t>Comp 3:</a:t>
            </a:r>
          </a:p>
          <a:p>
            <a:pPr lvl="1"/>
            <a:r>
              <a:rPr lang="en-NZ" sz="1800" dirty="0"/>
              <a:t>Project Implementation Officer &amp; Procurement Advisor recruited. </a:t>
            </a:r>
          </a:p>
          <a:p>
            <a:pPr lvl="1"/>
            <a:r>
              <a:rPr lang="en-NZ" sz="1800" dirty="0"/>
              <a:t>PPA website </a:t>
            </a:r>
            <a:r>
              <a:rPr lang="en-NZ" sz="1800" dirty="0" smtClean="0"/>
              <a:t>upgrade completed. </a:t>
            </a:r>
          </a:p>
          <a:p>
            <a:pPr lvl="1"/>
            <a:r>
              <a:rPr lang="en-NZ" sz="1800" dirty="0" smtClean="0"/>
              <a:t>Training for PPA staff on procurement, finance &amp; administration.</a:t>
            </a:r>
            <a:endParaRPr lang="en-NZ" sz="1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42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NZ" cap="none" dirty="0" smtClean="0"/>
              <a:t>Work plan 2017/2018</a:t>
            </a:r>
            <a:endParaRPr lang="en-NZ" cap="none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49079"/>
              </p:ext>
            </p:extLst>
          </p:nvPr>
        </p:nvGraphicFramePr>
        <p:xfrm>
          <a:off x="117077" y="685800"/>
          <a:ext cx="11971829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7458196" imgH="6038954" progId="Excel.Sheet.12">
                  <p:embed/>
                </p:oleObj>
              </mc:Choice>
              <mc:Fallback>
                <p:oleObj name="Worksheet" r:id="rId3" imgW="7458196" imgH="60389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077" y="685800"/>
                        <a:ext cx="11971829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cap="none" dirty="0" smtClean="0"/>
              <a:t>Utility Participation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8649"/>
            <a:ext cx="8596668" cy="4302714"/>
          </a:xfrm>
        </p:spPr>
        <p:txBody>
          <a:bodyPr/>
          <a:lstStyle/>
          <a:p>
            <a:r>
              <a:rPr lang="en-NZ" sz="2400" dirty="0" smtClean="0"/>
              <a:t>Encourage active participation of member utilities to provide support &amp; advice to the project including but not limited to:</a:t>
            </a:r>
          </a:p>
          <a:p>
            <a:r>
              <a:rPr lang="en-NZ" sz="2400" dirty="0" smtClean="0"/>
              <a:t>Identifying sites, installation, monitoring, data collection &amp; data validation;</a:t>
            </a:r>
          </a:p>
          <a:p>
            <a:r>
              <a:rPr lang="en-NZ" sz="2400" dirty="0" smtClean="0"/>
              <a:t>Participating in training workshops &amp; courses to be identified;</a:t>
            </a:r>
          </a:p>
          <a:p>
            <a:r>
              <a:rPr lang="en-NZ" sz="2400" dirty="0" smtClean="0"/>
              <a:t>Providing required information/data  to PPA to help with project implementation &amp; activities;</a:t>
            </a:r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74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cap="none" dirty="0" smtClean="0"/>
              <a:t>Overview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smtClean="0"/>
              <a:t>Background </a:t>
            </a:r>
          </a:p>
          <a:p>
            <a:r>
              <a:rPr lang="en-NZ" sz="2400" dirty="0" smtClean="0"/>
              <a:t>Funding</a:t>
            </a:r>
          </a:p>
          <a:p>
            <a:r>
              <a:rPr lang="en-NZ" sz="2400" dirty="0" smtClean="0"/>
              <a:t>Objectives &amp; Project Components</a:t>
            </a:r>
          </a:p>
          <a:p>
            <a:r>
              <a:rPr lang="en-NZ" sz="2400" dirty="0" smtClean="0"/>
              <a:t>Progress &amp; Work plan next 12 months </a:t>
            </a:r>
          </a:p>
          <a:p>
            <a:r>
              <a:rPr lang="en-NZ" sz="2400" dirty="0" smtClean="0"/>
              <a:t>Utility participation</a:t>
            </a:r>
          </a:p>
          <a:p>
            <a:r>
              <a:rPr lang="en-NZ" sz="2400" dirty="0" smtClean="0"/>
              <a:t>Questions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133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cap="none" dirty="0" smtClean="0"/>
              <a:t>Background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9084852" cy="41109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2014 PPA &amp; </a:t>
            </a:r>
            <a:r>
              <a:rPr lang="en-AU" sz="2800" dirty="0"/>
              <a:t>Sustainable Energy Industry Association of the Pacific Islands (SEIAPI)</a:t>
            </a:r>
            <a:r>
              <a:rPr lang="en-US" sz="2800" dirty="0"/>
              <a:t> project proposal</a:t>
            </a:r>
          </a:p>
          <a:p>
            <a:r>
              <a:rPr lang="en-US" sz="2800" dirty="0"/>
              <a:t>Aim to provide support to Pacific Island Countries (PICs) to help ensure the </a:t>
            </a:r>
            <a:r>
              <a:rPr lang="en-AU" sz="2800" dirty="0"/>
              <a:t>long-term sustainability and success of the increasing number of RE installations </a:t>
            </a:r>
          </a:p>
          <a:p>
            <a:r>
              <a:rPr lang="en-US" sz="2800" dirty="0"/>
              <a:t>Project approved by World Bank  </a:t>
            </a:r>
            <a:r>
              <a:rPr lang="en-US" sz="2800" dirty="0" smtClean="0"/>
              <a:t>   </a:t>
            </a:r>
            <a:r>
              <a:rPr lang="en-US" sz="2800" dirty="0"/>
              <a:t>Sept 2015</a:t>
            </a:r>
          </a:p>
          <a:p>
            <a:r>
              <a:rPr lang="en-US" sz="2800" dirty="0"/>
              <a:t>Project duration: 5 years (Sept 2015 - Aug 2020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75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cap="none" dirty="0" smtClean="0"/>
              <a:t>Funding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Total project cost: US$5.66m</a:t>
            </a:r>
          </a:p>
          <a:p>
            <a:r>
              <a:rPr lang="en-NZ" sz="2800" dirty="0"/>
              <a:t>Financing: </a:t>
            </a:r>
          </a:p>
          <a:p>
            <a:pPr lvl="1"/>
            <a:r>
              <a:rPr lang="en-NZ" sz="2800" dirty="0"/>
              <a:t>Small Islands Developing States Initiative (SIDSDOCK) grant US$3.47m</a:t>
            </a:r>
          </a:p>
          <a:p>
            <a:pPr lvl="1"/>
            <a:r>
              <a:rPr lang="en-NZ" sz="2800" dirty="0"/>
              <a:t>Scaling Up Renewable Energy Program (SREP) grant </a:t>
            </a:r>
            <a:r>
              <a:rPr lang="en-NZ" sz="2800" dirty="0" smtClean="0"/>
              <a:t>US$1.92m</a:t>
            </a:r>
          </a:p>
          <a:p>
            <a:pPr lvl="1"/>
            <a:r>
              <a:rPr lang="en-NZ" sz="2800" dirty="0" smtClean="0"/>
              <a:t>Government </a:t>
            </a:r>
            <a:r>
              <a:rPr lang="en-NZ" sz="2800" dirty="0"/>
              <a:t>of Japan under GFDRR grant US$0.27m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76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86" y="265222"/>
            <a:ext cx="10058400" cy="1371600"/>
          </a:xfrm>
        </p:spPr>
        <p:txBody>
          <a:bodyPr/>
          <a:lstStyle/>
          <a:p>
            <a:r>
              <a:rPr lang="en-NZ" cap="none" dirty="0" smtClean="0"/>
              <a:t>Additional Funding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87887"/>
            <a:ext cx="9870463" cy="5331854"/>
          </a:xfrm>
        </p:spPr>
        <p:txBody>
          <a:bodyPr>
            <a:noAutofit/>
          </a:bodyPr>
          <a:lstStyle/>
          <a:p>
            <a:r>
              <a:rPr lang="en-NZ" sz="2400" dirty="0"/>
              <a:t>Additional financing of US$1.0m from Australian Government Feb 2016</a:t>
            </a:r>
          </a:p>
          <a:p>
            <a:r>
              <a:rPr lang="en-NZ" sz="2400" dirty="0" smtClean="0"/>
              <a:t>Variable Renewable Energy Grid </a:t>
            </a:r>
            <a:r>
              <a:rPr lang="en-NZ" sz="2400" dirty="0"/>
              <a:t>Integration and Planning Studies </a:t>
            </a:r>
            <a:r>
              <a:rPr lang="en-NZ" sz="2400" dirty="0" smtClean="0"/>
              <a:t>in 4-5 PICs </a:t>
            </a:r>
            <a:r>
              <a:rPr lang="en-NZ" sz="2400" dirty="0"/>
              <a:t>/Assessment of the needs for Supervisory control and data acquisition (SCADA) and Energy Management System (EMS) </a:t>
            </a:r>
          </a:p>
          <a:p>
            <a:pPr lvl="1"/>
            <a:r>
              <a:rPr lang="en-NZ" sz="1800" dirty="0" smtClean="0"/>
              <a:t>Federated States of Micronesia</a:t>
            </a:r>
            <a:endParaRPr lang="en-NZ" sz="1800" dirty="0"/>
          </a:p>
          <a:p>
            <a:pPr lvl="1"/>
            <a:r>
              <a:rPr lang="en-NZ" sz="1800" dirty="0" smtClean="0"/>
              <a:t>RMI</a:t>
            </a:r>
          </a:p>
          <a:p>
            <a:pPr lvl="1"/>
            <a:r>
              <a:rPr lang="en-US" sz="1800" dirty="0" smtClean="0"/>
              <a:t>Samoa</a:t>
            </a:r>
            <a:endParaRPr lang="en-NZ" sz="1800" dirty="0"/>
          </a:p>
          <a:p>
            <a:pPr lvl="1"/>
            <a:r>
              <a:rPr lang="en-US" sz="1800" dirty="0"/>
              <a:t>Tonga</a:t>
            </a:r>
            <a:endParaRPr lang="en-NZ" sz="1800" dirty="0"/>
          </a:p>
          <a:p>
            <a:pPr lvl="1"/>
            <a:r>
              <a:rPr lang="en-US" sz="1800" dirty="0"/>
              <a:t>Tuvalu</a:t>
            </a:r>
            <a:endParaRPr lang="en-NZ" sz="1800" dirty="0"/>
          </a:p>
          <a:p>
            <a:r>
              <a:rPr lang="en-NZ" sz="2400" dirty="0" smtClean="0">
                <a:solidFill>
                  <a:srgbClr val="FF0000"/>
                </a:solidFill>
              </a:rPr>
              <a:t>Support </a:t>
            </a:r>
            <a:r>
              <a:rPr lang="en-NZ" sz="2400" dirty="0">
                <a:solidFill>
                  <a:srgbClr val="FF0000"/>
                </a:solidFill>
              </a:rPr>
              <a:t>for regulatory framework changes under </a:t>
            </a:r>
            <a:r>
              <a:rPr lang="en-NZ" sz="2400" dirty="0" smtClean="0">
                <a:solidFill>
                  <a:srgbClr val="FF0000"/>
                </a:solidFill>
              </a:rPr>
              <a:t>discussion?? Confirm with WB</a:t>
            </a:r>
          </a:p>
          <a:p>
            <a:r>
              <a:rPr lang="en-NZ" sz="2400" dirty="0" smtClean="0"/>
              <a:t>Value Of Lost Load (</a:t>
            </a:r>
            <a:r>
              <a:rPr lang="en-NZ" sz="2400" dirty="0" err="1" smtClean="0"/>
              <a:t>VoLL</a:t>
            </a:r>
            <a:r>
              <a:rPr lang="en-NZ" sz="2400" dirty="0" smtClean="0"/>
              <a:t>) study under discussion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747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cap="none" dirty="0" smtClean="0"/>
              <a:t>Project Objectives</a:t>
            </a:r>
            <a:endParaRPr lang="en-NZ" sz="4000" cap="non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900" y="1328394"/>
            <a:ext cx="8058300" cy="51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cap="none" dirty="0" smtClean="0"/>
              <a:t>Component 1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755" y="1792935"/>
            <a:ext cx="9784080" cy="465937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NZ" sz="2800" dirty="0"/>
              <a:t>Energy Sector Management Assistance Program (ESMAP)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2800" dirty="0"/>
              <a:t>Phase 1: </a:t>
            </a:r>
            <a:r>
              <a:rPr lang="en-NZ" sz="2800" dirty="0" smtClean="0"/>
              <a:t>Being implemented by ESMAP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600" dirty="0" smtClean="0"/>
              <a:t>Solar resource maps available online &amp; copies at the conference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600" dirty="0" smtClean="0"/>
              <a:t>Wind resource maps will be available by the end of the year</a:t>
            </a:r>
            <a:endParaRPr lang="en-NZ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NZ" sz="2800" dirty="0"/>
              <a:t>Phase 2: Ground-based data collection (</a:t>
            </a:r>
            <a:r>
              <a:rPr lang="en-NZ" sz="2800" dirty="0" smtClean="0"/>
              <a:t>2017-19)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600" dirty="0" smtClean="0">
                <a:solidFill>
                  <a:srgbClr val="FF0000"/>
                </a:solidFill>
              </a:rPr>
              <a:t>High resolution data from 8 solar stations &amp; 4 wind stations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2800" dirty="0" smtClean="0"/>
              <a:t>Phase </a:t>
            </a:r>
            <a:r>
              <a:rPr lang="en-NZ" sz="2800" dirty="0"/>
              <a:t>3: Validated resource maps – by August </a:t>
            </a:r>
            <a:r>
              <a:rPr lang="en-NZ" sz="2800" dirty="0" smtClean="0"/>
              <a:t>2020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7782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28" y="337794"/>
            <a:ext cx="10058400" cy="1371600"/>
          </a:xfrm>
        </p:spPr>
        <p:txBody>
          <a:bodyPr/>
          <a:lstStyle/>
          <a:p>
            <a:r>
              <a:rPr lang="en-NZ" cap="none" dirty="0" smtClean="0"/>
              <a:t>Component 2</a:t>
            </a:r>
            <a:endParaRPr lang="en-NZ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8193"/>
            <a:ext cx="10218194" cy="499700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/>
              <a:t>Modelling </a:t>
            </a:r>
            <a:r>
              <a:rPr lang="en-AU" sz="3400" dirty="0"/>
              <a:t>software for RE integration and capacity </a:t>
            </a:r>
            <a:r>
              <a:rPr lang="en-AU" sz="3400" dirty="0" smtClean="0"/>
              <a:t>building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/>
              <a:t>Online </a:t>
            </a:r>
            <a:r>
              <a:rPr lang="en-AU" sz="3400" dirty="0"/>
              <a:t>power benchmarking </a:t>
            </a:r>
            <a:r>
              <a:rPr lang="en-AU" sz="3400" dirty="0" smtClean="0"/>
              <a:t>platform;</a:t>
            </a:r>
            <a:endParaRPr lang="en-AU" sz="3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/>
              <a:t>RE/EE </a:t>
            </a:r>
            <a:r>
              <a:rPr lang="en-AU" sz="3400" dirty="0"/>
              <a:t>guidelines and competency </a:t>
            </a:r>
            <a:r>
              <a:rPr lang="en-AU" sz="3400" dirty="0" smtClean="0"/>
              <a:t>standards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/>
              <a:t>Training/workshops</a:t>
            </a:r>
            <a:endParaRPr lang="en-AU" sz="3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/>
              <a:t>TNA &amp; Career </a:t>
            </a:r>
            <a:r>
              <a:rPr lang="en-AU" sz="3400" dirty="0"/>
              <a:t>development initiatives </a:t>
            </a:r>
            <a:r>
              <a:rPr lang="en-AU" sz="3400" dirty="0" smtClean="0"/>
              <a:t>study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>
                <a:solidFill>
                  <a:srgbClr val="FF0000"/>
                </a:solidFill>
              </a:rPr>
              <a:t>Assistance </a:t>
            </a:r>
            <a:r>
              <a:rPr lang="en-AU" sz="3400" dirty="0">
                <a:solidFill>
                  <a:srgbClr val="FF0000"/>
                </a:solidFill>
              </a:rPr>
              <a:t>with mainstreaming gender equity/equality in the power sector </a:t>
            </a:r>
            <a:endParaRPr lang="en-AU" sz="34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3400" dirty="0" smtClean="0">
                <a:solidFill>
                  <a:srgbClr val="FF0000"/>
                </a:solidFill>
              </a:rPr>
              <a:t>Disaster-recovery </a:t>
            </a:r>
            <a:r>
              <a:rPr lang="en-AU" sz="3400" dirty="0">
                <a:solidFill>
                  <a:srgbClr val="FF0000"/>
                </a:solidFill>
              </a:rPr>
              <a:t>and risk-reduction activities for power </a:t>
            </a:r>
            <a:r>
              <a:rPr lang="en-AU" sz="3400" dirty="0" smtClean="0">
                <a:solidFill>
                  <a:srgbClr val="FF0000"/>
                </a:solidFill>
              </a:rPr>
              <a:t>utilities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250709"/>
            <a:ext cx="10058400" cy="1371600"/>
          </a:xfrm>
        </p:spPr>
        <p:txBody>
          <a:bodyPr/>
          <a:lstStyle/>
          <a:p>
            <a:r>
              <a:rPr lang="en-NZ" cap="none" dirty="0" smtClean="0"/>
              <a:t>Component </a:t>
            </a:r>
            <a:r>
              <a:rPr lang="en-NZ" dirty="0" smtClean="0"/>
              <a:t>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3949"/>
            <a:ext cx="9625765" cy="49712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Building </a:t>
            </a:r>
            <a:r>
              <a:rPr lang="en-AU" sz="2800" dirty="0"/>
              <a:t>PPA’s capacity for </a:t>
            </a:r>
            <a:endParaRPr lang="en-AU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overall </a:t>
            </a:r>
            <a:r>
              <a:rPr lang="en-AU" sz="2600" dirty="0"/>
              <a:t>project coordination,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management </a:t>
            </a:r>
            <a:r>
              <a:rPr lang="en-AU" sz="2600" dirty="0"/>
              <a:t>and monitoring including technical operation,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procurement</a:t>
            </a:r>
            <a:r>
              <a:rPr lang="en-AU" sz="2600" dirty="0"/>
              <a:t>,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financial </a:t>
            </a:r>
            <a:r>
              <a:rPr lang="en-AU" sz="2600" dirty="0"/>
              <a:t>management,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environmental </a:t>
            </a:r>
            <a:r>
              <a:rPr lang="en-AU" sz="2600" dirty="0"/>
              <a:t>and social management,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gender </a:t>
            </a:r>
            <a:r>
              <a:rPr lang="en-AU" sz="2600" dirty="0"/>
              <a:t>action plan implementation,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monitoring </a:t>
            </a:r>
            <a:r>
              <a:rPr lang="en-AU" sz="2600" dirty="0"/>
              <a:t>and evaluation, and </a:t>
            </a:r>
            <a:endParaRPr lang="en-AU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600" dirty="0" smtClean="0"/>
              <a:t>reporting</a:t>
            </a:r>
            <a:r>
              <a:rPr lang="en-AU" sz="2600" dirty="0"/>
              <a:t>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533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8371</TotalTime>
  <Words>606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Garamond</vt:lpstr>
      <vt:lpstr>Wingdings</vt:lpstr>
      <vt:lpstr>Savon</vt:lpstr>
      <vt:lpstr>Worksheet</vt:lpstr>
      <vt:lpstr>PowerPoint Presentation</vt:lpstr>
      <vt:lpstr>Overview</vt:lpstr>
      <vt:lpstr>Background</vt:lpstr>
      <vt:lpstr>Funding</vt:lpstr>
      <vt:lpstr>Additional Funding</vt:lpstr>
      <vt:lpstr>Project Objectives</vt:lpstr>
      <vt:lpstr>Component 1</vt:lpstr>
      <vt:lpstr>Component 2</vt:lpstr>
      <vt:lpstr>Component 3</vt:lpstr>
      <vt:lpstr>Project Implementation Status Update</vt:lpstr>
      <vt:lpstr>TNA &amp; Career Development Initiatives Study</vt:lpstr>
      <vt:lpstr>Project Implementation Status Update</vt:lpstr>
      <vt:lpstr>Work plan 2017/2018</vt:lpstr>
      <vt:lpstr>Utility Participation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 industry development project (SEIDP)</dc:title>
  <dc:creator>Wairarapa J. Young</dc:creator>
  <cp:lastModifiedBy>Wairarapa J. Young</cp:lastModifiedBy>
  <cp:revision>42</cp:revision>
  <dcterms:created xsi:type="dcterms:W3CDTF">2017-03-20T04:05:16Z</dcterms:created>
  <dcterms:modified xsi:type="dcterms:W3CDTF">2017-07-30T20:24:36Z</dcterms:modified>
</cp:coreProperties>
</file>