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32735-0179-314D-A191-D10BF47CAD25}" type="datetimeFigureOut">
              <a:rPr lang="en-US" smtClean="0"/>
              <a:t>8/31/2018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B45F9-F500-424D-81A8-52E49B0FCA22}" type="slidenum">
              <a:rPr lang="en-US" smtClean="0"/>
              <a:t>‹#›</a:t>
            </a:fld>
            <a:endParaRPr lang="en-US"/>
          </a:p>
        </p:txBody>
      </p:sp>
    </p:spTree>
    <p:extLst>
      <p:ext uri="{BB962C8B-B14F-4D97-AF65-F5344CB8AC3E}">
        <p14:creationId xmlns:p14="http://schemas.microsoft.com/office/powerpoint/2010/main" val="1301588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Excellencies, delegates, ladies and gentlemen</a:t>
            </a:r>
          </a:p>
          <a:p>
            <a:r>
              <a:rPr lang="de-DE" dirty="0" smtClean="0"/>
              <a:t>There are many good studies for Africa, but these are not comprehensive and access to them is a challenge</a:t>
            </a:r>
          </a:p>
          <a:p>
            <a:r>
              <a:rPr lang="de-DE" dirty="0" smtClean="0"/>
              <a:t>The fact that we start with Africa is a two-edged sword. </a:t>
            </a:r>
            <a:r>
              <a:rPr lang="en-US" dirty="0" smtClean="0"/>
              <a:t>We need to develop our methodology and we need to test and refine the methodology. The insights for Africa will be used to refine the methodology further and it will benefit the following studies.</a:t>
            </a:r>
          </a:p>
          <a:p>
            <a:r>
              <a:rPr lang="en-US" dirty="0" smtClean="0"/>
              <a:t>We are on an extremely tight timeline for such an ambitious undertaking. </a:t>
            </a:r>
            <a:endParaRPr lang="en-GB"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1</a:t>
            </a:fld>
            <a:endParaRPr lang="de-DE"/>
          </a:p>
        </p:txBody>
      </p:sp>
    </p:spTree>
    <p:extLst>
      <p:ext uri="{BB962C8B-B14F-4D97-AF65-F5344CB8AC3E}">
        <p14:creationId xmlns:p14="http://schemas.microsoft.com/office/powerpoint/2010/main" val="180174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35A079-A9D8-2844-8DEC-26950240DE2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122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5A079-A9D8-2844-8DEC-26950240DE2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319101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5A079-A9D8-2844-8DEC-26950240DE2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255816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4"/>
            <a:ext cx="6478588" cy="2876003"/>
          </a:xfrm>
          <a:solidFill>
            <a:srgbClr val="0872A6"/>
          </a:solidFill>
        </p:spPr>
        <p:txBody>
          <a:bodyPr lIns="402962" tIns="201480" rIns="402962" bIns="402962"/>
          <a:lstStyle>
            <a:lvl1pPr>
              <a:lnSpc>
                <a:spcPct val="110000"/>
              </a:lnSpc>
              <a:defRPr sz="3500">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277363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5A079-A9D8-2844-8DEC-26950240DE2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41390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35A079-A9D8-2844-8DEC-26950240DE2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162098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5A079-A9D8-2844-8DEC-26950240DE2A}"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202228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35A079-A9D8-2844-8DEC-26950240DE2A}"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152465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35A079-A9D8-2844-8DEC-26950240DE2A}"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239646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5A079-A9D8-2844-8DEC-26950240DE2A}"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205497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5A079-A9D8-2844-8DEC-26950240DE2A}"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73507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5A079-A9D8-2844-8DEC-26950240DE2A}"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C5CBE-BFA5-814A-8B43-A5F7EC504938}" type="slidenum">
              <a:rPr lang="en-US" smtClean="0"/>
              <a:t>‹#›</a:t>
            </a:fld>
            <a:endParaRPr lang="en-US"/>
          </a:p>
        </p:txBody>
      </p:sp>
    </p:spTree>
    <p:extLst>
      <p:ext uri="{BB962C8B-B14F-4D97-AF65-F5344CB8AC3E}">
        <p14:creationId xmlns:p14="http://schemas.microsoft.com/office/powerpoint/2010/main" val="193797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5A079-A9D8-2844-8DEC-26950240DE2A}" type="datetimeFigureOut">
              <a:rPr lang="en-US" smtClean="0"/>
              <a:t>8/31/2018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C5CBE-BFA5-814A-8B43-A5F7EC504938}" type="slidenum">
              <a:rPr lang="en-US" smtClean="0"/>
              <a:t>‹#›</a:t>
            </a:fld>
            <a:endParaRPr lang="en-US"/>
          </a:p>
        </p:txBody>
      </p:sp>
    </p:spTree>
    <p:extLst>
      <p:ext uri="{BB962C8B-B14F-4D97-AF65-F5344CB8AC3E}">
        <p14:creationId xmlns:p14="http://schemas.microsoft.com/office/powerpoint/2010/main" val="2534305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209800"/>
            <a:ext cx="7380312" cy="4114800"/>
          </a:xfrm>
        </p:spPr>
        <p:txBody>
          <a:bodyPr>
            <a:normAutofit fontScale="90000"/>
          </a:bodyPr>
          <a:lstStyle/>
          <a:p>
            <a:pPr algn="ctr" eaLnBrk="1" hangingPunct="1"/>
            <a:r>
              <a:rPr lang="en-US" sz="3600" dirty="0" smtClean="0">
                <a:latin typeface="+mn-lt"/>
              </a:rPr>
              <a:t/>
            </a:r>
            <a:br>
              <a:rPr lang="en-US" sz="3600" dirty="0" smtClean="0">
                <a:latin typeface="+mn-lt"/>
              </a:rPr>
            </a:br>
            <a:r>
              <a:rPr lang="en-US" sz="3600" dirty="0" smtClean="0">
                <a:latin typeface="+mn-lt"/>
              </a:rPr>
              <a:t>Challenges for Renewable Energy Integration in the Pacific Islands Grids</a:t>
            </a:r>
            <a:br>
              <a:rPr lang="en-US" sz="3600" dirty="0" smtClean="0">
                <a:latin typeface="+mn-lt"/>
              </a:rPr>
            </a:br>
            <a:r>
              <a:rPr lang="en-US" sz="2000" dirty="0" smtClean="0">
                <a:latin typeface="+mn-lt"/>
              </a:rPr>
              <a:t>Herb Wade</a:t>
            </a:r>
            <a:r>
              <a:rPr lang="en-US" sz="2000" smtClean="0">
                <a:latin typeface="+mn-lt"/>
              </a:rPr>
              <a:t/>
            </a:r>
            <a:br>
              <a:rPr lang="en-US" sz="2000" smtClean="0">
                <a:latin typeface="+mn-lt"/>
              </a:rPr>
            </a:br>
            <a:r>
              <a:rPr lang="en-US" sz="2000" i="1" dirty="0" smtClean="0">
                <a:latin typeface="+mn-lt"/>
              </a:rPr>
              <a:t/>
            </a:r>
            <a:br>
              <a:rPr lang="en-US" sz="2000" i="1" dirty="0" smtClean="0">
                <a:latin typeface="+mn-lt"/>
              </a:rPr>
            </a:br>
            <a:r>
              <a:rPr lang="en-US" sz="2000" dirty="0" smtClean="0">
                <a:latin typeface="+mn-lt"/>
              </a:rPr>
              <a:t/>
            </a:r>
            <a:br>
              <a:rPr lang="en-US" sz="2000" dirty="0" smtClean="0">
                <a:latin typeface="+mn-lt"/>
              </a:rPr>
            </a:br>
            <a:endParaRPr lang="en-US" sz="2000" dirty="0" smtClean="0">
              <a:latin typeface="+mn-lt"/>
            </a:endParaRPr>
          </a:p>
        </p:txBody>
      </p:sp>
    </p:spTree>
    <p:extLst>
      <p:ext uri="{BB962C8B-B14F-4D97-AF65-F5344CB8AC3E}">
        <p14:creationId xmlns:p14="http://schemas.microsoft.com/office/powerpoint/2010/main" val="2229263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Noon time peak load – </a:t>
            </a:r>
            <a:r>
              <a:rPr lang="en-US" sz="2800" dirty="0" smtClean="0"/>
              <a:t>urban grid</a:t>
            </a:r>
            <a:endParaRPr lang="en-US" dirty="0"/>
          </a:p>
        </p:txBody>
      </p:sp>
      <p:sp>
        <p:nvSpPr>
          <p:cNvPr id="3" name="Content Placeholder 2"/>
          <p:cNvSpPr>
            <a:spLocks noGrp="1"/>
          </p:cNvSpPr>
          <p:nvPr>
            <p:ph idx="1"/>
          </p:nvPr>
        </p:nvSpPr>
        <p:spPr>
          <a:xfrm>
            <a:off x="381000" y="2743200"/>
            <a:ext cx="4191000" cy="2574465"/>
          </a:xfrm>
        </p:spPr>
        <p:txBody>
          <a:bodyPr>
            <a:normAutofit fontScale="77500" lnSpcReduction="20000"/>
          </a:bodyPr>
          <a:lstStyle/>
          <a:p>
            <a:endParaRPr lang="en-US" dirty="0" smtClean="0"/>
          </a:p>
          <a:p>
            <a:r>
              <a:rPr lang="en-US" sz="1800" dirty="0" smtClean="0"/>
              <a:t>Good for grid-connected solar input</a:t>
            </a:r>
          </a:p>
          <a:p>
            <a:r>
              <a:rPr lang="en-US" sz="1800" dirty="0" smtClean="0"/>
              <a:t>Typical of larger urban utilities</a:t>
            </a:r>
          </a:p>
          <a:p>
            <a:endParaRPr lang="en-US" sz="1800" dirty="0" smtClean="0"/>
          </a:p>
          <a:p>
            <a:pPr lvl="1"/>
            <a:r>
              <a:rPr lang="en-US" dirty="0" smtClean="0"/>
              <a:t>Solar helps offset the peak</a:t>
            </a:r>
          </a:p>
          <a:p>
            <a:pPr lvl="1"/>
            <a:r>
              <a:rPr lang="en-US" dirty="0" smtClean="0"/>
              <a:t>Often peak is air conditioning which is also dependent on solar input</a:t>
            </a:r>
          </a:p>
          <a:p>
            <a:pPr marL="457200" lvl="1" indent="0">
              <a:buNone/>
            </a:pPr>
            <a:endParaRPr lang="en-US" dirty="0" smtClean="0"/>
          </a:p>
          <a:p>
            <a:pPr lvl="1"/>
            <a:endParaRPr lang="en-US" dirty="0"/>
          </a:p>
        </p:txBody>
      </p:sp>
      <p:pic>
        <p:nvPicPr>
          <p:cNvPr id="5" name="Picture 4" descr="Grp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511274"/>
            <a:ext cx="4495800" cy="4346725"/>
          </a:xfrm>
          <a:prstGeom prst="rect">
            <a:avLst/>
          </a:prstGeom>
        </p:spPr>
      </p:pic>
    </p:spTree>
    <p:extLst>
      <p:ext uri="{BB962C8B-B14F-4D97-AF65-F5344CB8AC3E}">
        <p14:creationId xmlns:p14="http://schemas.microsoft.com/office/powerpoint/2010/main" val="3329221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Evening Peak – </a:t>
            </a:r>
            <a:br>
              <a:rPr lang="en-US" dirty="0" smtClean="0"/>
            </a:br>
            <a:r>
              <a:rPr lang="en-US" sz="2800" dirty="0"/>
              <a:t>non-</a:t>
            </a:r>
            <a:r>
              <a:rPr lang="en-US" sz="2800" dirty="0" smtClean="0"/>
              <a:t>urban grid</a:t>
            </a:r>
            <a:endParaRPr lang="en-US" dirty="0"/>
          </a:p>
        </p:txBody>
      </p:sp>
      <p:sp>
        <p:nvSpPr>
          <p:cNvPr id="3" name="Content Placeholder 2"/>
          <p:cNvSpPr>
            <a:spLocks noGrp="1"/>
          </p:cNvSpPr>
          <p:nvPr>
            <p:ph idx="1"/>
          </p:nvPr>
        </p:nvSpPr>
        <p:spPr>
          <a:xfrm>
            <a:off x="457200" y="2667000"/>
            <a:ext cx="3810000" cy="3124200"/>
          </a:xfrm>
        </p:spPr>
        <p:txBody>
          <a:bodyPr>
            <a:normAutofit fontScale="85000" lnSpcReduction="20000"/>
          </a:bodyPr>
          <a:lstStyle/>
          <a:p>
            <a:r>
              <a:rPr lang="en-US" sz="2000" dirty="0" smtClean="0"/>
              <a:t>Not so good for grid connected solar</a:t>
            </a:r>
          </a:p>
          <a:p>
            <a:endParaRPr lang="en-US" sz="2000" dirty="0" smtClean="0"/>
          </a:p>
          <a:p>
            <a:r>
              <a:rPr lang="en-US" sz="2000" dirty="0" smtClean="0"/>
              <a:t>Typical of small utilities with no major urban base</a:t>
            </a:r>
          </a:p>
          <a:p>
            <a:endParaRPr lang="en-US" sz="2000" dirty="0" smtClean="0"/>
          </a:p>
          <a:p>
            <a:pPr lvl="1"/>
            <a:r>
              <a:rPr lang="en-US" dirty="0" smtClean="0"/>
              <a:t>Can only provide a small benefit because the solar does not arrive when the load needs it</a:t>
            </a:r>
            <a:endParaRPr lang="en-US" dirty="0"/>
          </a:p>
        </p:txBody>
      </p:sp>
      <p:pic>
        <p:nvPicPr>
          <p:cNvPr id="5" name="Picture 4" descr="Graph-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438400"/>
            <a:ext cx="4216303" cy="3429000"/>
          </a:xfrm>
          <a:prstGeom prst="rect">
            <a:avLst/>
          </a:prstGeom>
        </p:spPr>
      </p:pic>
    </p:spTree>
    <p:extLst>
      <p:ext uri="{BB962C8B-B14F-4D97-AF65-F5344CB8AC3E}">
        <p14:creationId xmlns:p14="http://schemas.microsoft.com/office/powerpoint/2010/main" val="3061788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Thumb for Solar</a:t>
            </a:r>
            <a:endParaRPr lang="en-US" dirty="0"/>
          </a:p>
        </p:txBody>
      </p:sp>
      <p:sp>
        <p:nvSpPr>
          <p:cNvPr id="3" name="Content Placeholder 2"/>
          <p:cNvSpPr>
            <a:spLocks noGrp="1"/>
          </p:cNvSpPr>
          <p:nvPr>
            <p:ph idx="1"/>
          </p:nvPr>
        </p:nvSpPr>
        <p:spPr>
          <a:xfrm>
            <a:off x="457200" y="2133600"/>
            <a:ext cx="4535576" cy="3382963"/>
          </a:xfrm>
        </p:spPr>
        <p:txBody>
          <a:bodyPr>
            <a:normAutofit fontScale="55000" lnSpcReduction="20000"/>
          </a:bodyPr>
          <a:lstStyle/>
          <a:p>
            <a:r>
              <a:rPr lang="en-US" dirty="0" smtClean="0"/>
              <a:t>Once you see the noon-time peak for solar reaches 20% of the noon-time load, there need to be </a:t>
            </a:r>
            <a:r>
              <a:rPr lang="en-US" dirty="0"/>
              <a:t>concerns </a:t>
            </a:r>
            <a:r>
              <a:rPr lang="en-US" dirty="0" smtClean="0"/>
              <a:t>though instability may not occur</a:t>
            </a:r>
            <a:br>
              <a:rPr lang="en-US" dirty="0" smtClean="0"/>
            </a:br>
            <a:r>
              <a:rPr lang="en-US" dirty="0" smtClean="0"/>
              <a:t>until 50% or more if the solar is widely dispersed..</a:t>
            </a:r>
          </a:p>
          <a:p>
            <a:endParaRPr lang="en-US" dirty="0" smtClean="0"/>
          </a:p>
          <a:p>
            <a:pPr lvl="1"/>
            <a:r>
              <a:rPr lang="en-US" dirty="0" smtClean="0"/>
              <a:t>Don’t forget noon time peaks are usually related to A/C use so </a:t>
            </a:r>
            <a:r>
              <a:rPr lang="en-US" dirty="0"/>
              <a:t>S</a:t>
            </a:r>
            <a:r>
              <a:rPr lang="en-US" dirty="0" smtClean="0"/>
              <a:t>aturdays and Sundays may have a much lower noon-time load. Blue graph = weekday load and red graph = Sunday load which is</a:t>
            </a:r>
            <a:r>
              <a:rPr lang="en-US" dirty="0"/>
              <a:t/>
            </a:r>
            <a:br>
              <a:rPr lang="en-US" dirty="0"/>
            </a:br>
            <a:r>
              <a:rPr lang="en-US" dirty="0"/>
              <a:t>typical of non-</a:t>
            </a:r>
            <a:r>
              <a:rPr lang="en-US" dirty="0" smtClean="0"/>
              <a:t>urban loads because the</a:t>
            </a:r>
            <a:br>
              <a:rPr lang="en-US" dirty="0" smtClean="0"/>
            </a:br>
            <a:r>
              <a:rPr lang="en-US" dirty="0" smtClean="0"/>
              <a:t>government and many business offices</a:t>
            </a:r>
            <a:br>
              <a:rPr lang="en-US" dirty="0" smtClean="0"/>
            </a:br>
            <a:r>
              <a:rPr lang="en-US" dirty="0" smtClean="0"/>
              <a:t>are closed and their A/C is off</a:t>
            </a:r>
          </a:p>
        </p:txBody>
      </p:sp>
      <p:pic>
        <p:nvPicPr>
          <p:cNvPr id="4" name="Picture 3" descr="Load curves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464" y="2209800"/>
            <a:ext cx="3553506" cy="2895600"/>
          </a:xfrm>
          <a:prstGeom prst="rect">
            <a:avLst/>
          </a:prstGeom>
        </p:spPr>
      </p:pic>
    </p:spTree>
    <p:extLst>
      <p:ext uri="{BB962C8B-B14F-4D97-AF65-F5344CB8AC3E}">
        <p14:creationId xmlns:p14="http://schemas.microsoft.com/office/powerpoint/2010/main" val="494203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penetration</a:t>
            </a:r>
            <a:endParaRPr lang="en-US" dirty="0"/>
          </a:p>
        </p:txBody>
      </p:sp>
      <p:sp>
        <p:nvSpPr>
          <p:cNvPr id="3" name="Content Placeholder 2"/>
          <p:cNvSpPr>
            <a:spLocks noGrp="1"/>
          </p:cNvSpPr>
          <p:nvPr>
            <p:ph idx="1"/>
          </p:nvPr>
        </p:nvSpPr>
        <p:spPr/>
        <p:txBody>
          <a:bodyPr/>
          <a:lstStyle/>
          <a:p>
            <a:r>
              <a:rPr lang="en-US" dirty="0" smtClean="0"/>
              <a:t>What happens when you go over the limit?</a:t>
            </a:r>
          </a:p>
          <a:p>
            <a:endParaRPr lang="en-US" dirty="0" smtClean="0"/>
          </a:p>
          <a:p>
            <a:pPr lvl="1"/>
            <a:r>
              <a:rPr lang="en-US" dirty="0" smtClean="0"/>
              <a:t>It is much like a very large load going on and off when a cloud goes by</a:t>
            </a:r>
          </a:p>
          <a:p>
            <a:pPr lvl="1"/>
            <a:endParaRPr lang="en-US" dirty="0" smtClean="0"/>
          </a:p>
          <a:p>
            <a:pPr lvl="1"/>
            <a:r>
              <a:rPr lang="en-US" dirty="0" smtClean="0"/>
              <a:t>So to make it possible to go higher, split the solar generation into several parts and spread it around the island so it all does not change at the same time.</a:t>
            </a:r>
          </a:p>
        </p:txBody>
      </p:sp>
    </p:spTree>
    <p:extLst>
      <p:ext uri="{BB962C8B-B14F-4D97-AF65-F5344CB8AC3E}">
        <p14:creationId xmlns:p14="http://schemas.microsoft.com/office/powerpoint/2010/main" val="165612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Single large solar installation for </a:t>
            </a:r>
            <a:r>
              <a:rPr lang="en-US" dirty="0" err="1" smtClean="0"/>
              <a:t>Rarotonga</a:t>
            </a:r>
            <a:endParaRPr lang="en-US" dirty="0"/>
          </a:p>
        </p:txBody>
      </p:sp>
      <p:pic>
        <p:nvPicPr>
          <p:cNvPr id="8" name="Content Placeholder 7" descr="rarotonga-maps---single-array.jpg"/>
          <p:cNvPicPr>
            <a:picLocks noGrp="1" noChangeAspect="1"/>
          </p:cNvPicPr>
          <p:nvPr>
            <p:ph idx="1"/>
          </p:nvPr>
        </p:nvPicPr>
        <p:blipFill>
          <a:blip r:embed="rId2" cstate="print">
            <a:extLst>
              <a:ext uri="{28A0092B-C50C-407E-A947-70E740481C1C}">
                <a14:useLocalDpi xmlns:a14="http://schemas.microsoft.com/office/drawing/2010/main" val="0"/>
              </a:ext>
            </a:extLst>
          </a:blip>
          <a:srcRect l="-6868" r="-6868"/>
          <a:stretch>
            <a:fillRect/>
          </a:stretch>
        </p:blipFill>
        <p:spPr>
          <a:xfrm>
            <a:off x="2187575" y="2590800"/>
            <a:ext cx="4899025" cy="3368675"/>
          </a:xfrm>
        </p:spPr>
      </p:pic>
    </p:spTree>
    <p:extLst>
      <p:ext uri="{BB962C8B-B14F-4D97-AF65-F5344CB8AC3E}">
        <p14:creationId xmlns:p14="http://schemas.microsoft.com/office/powerpoint/2010/main" val="2015919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Dispersed small arrays for </a:t>
            </a:r>
            <a:r>
              <a:rPr lang="en-US" dirty="0" err="1" smtClean="0"/>
              <a:t>Rarotonga</a:t>
            </a:r>
            <a:endParaRPr lang="en-US" dirty="0"/>
          </a:p>
        </p:txBody>
      </p:sp>
      <p:pic>
        <p:nvPicPr>
          <p:cNvPr id="4" name="Content Placeholder 3" descr="rarotonga-map-dispersed-systems.jpg"/>
          <p:cNvPicPr>
            <a:picLocks noGrp="1" noChangeAspect="1"/>
          </p:cNvPicPr>
          <p:nvPr>
            <p:ph idx="1"/>
          </p:nvPr>
        </p:nvPicPr>
        <p:blipFill>
          <a:blip r:embed="rId2" cstate="print">
            <a:extLst>
              <a:ext uri="{28A0092B-C50C-407E-A947-70E740481C1C}">
                <a14:useLocalDpi xmlns:a14="http://schemas.microsoft.com/office/drawing/2010/main" val="0"/>
              </a:ext>
            </a:extLst>
          </a:blip>
          <a:srcRect l="-5733" r="-5733"/>
          <a:stretch>
            <a:fillRect/>
          </a:stretch>
        </p:blipFill>
        <p:spPr>
          <a:xfrm>
            <a:off x="2187575" y="2422525"/>
            <a:ext cx="4746625" cy="3368675"/>
          </a:xfrm>
        </p:spPr>
      </p:pic>
    </p:spTree>
    <p:extLst>
      <p:ext uri="{BB962C8B-B14F-4D97-AF65-F5344CB8AC3E}">
        <p14:creationId xmlns:p14="http://schemas.microsoft.com/office/powerpoint/2010/main" val="340167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what</a:t>
            </a:r>
            <a:endParaRPr lang="en-US" dirty="0"/>
          </a:p>
        </p:txBody>
      </p:sp>
      <p:sp>
        <p:nvSpPr>
          <p:cNvPr id="3" name="Content Placeholder 2"/>
          <p:cNvSpPr>
            <a:spLocks noGrp="1"/>
          </p:cNvSpPr>
          <p:nvPr>
            <p:ph idx="1"/>
          </p:nvPr>
        </p:nvSpPr>
        <p:spPr/>
        <p:txBody>
          <a:bodyPr>
            <a:normAutofit fontScale="77500" lnSpcReduction="20000"/>
          </a:bodyPr>
          <a:lstStyle/>
          <a:p>
            <a:r>
              <a:rPr lang="en-US" dirty="0"/>
              <a:t>4</a:t>
            </a:r>
            <a:r>
              <a:rPr lang="en-US" dirty="0" smtClean="0"/>
              <a:t>0% penetration of the noon load or even somewhat more can probably be achieved without significant problem with dispersed solar but to go much higher, energy storage and controls to help slow down and/or lower the extent of variations may be needed.</a:t>
            </a:r>
          </a:p>
          <a:p>
            <a:endParaRPr lang="en-US" dirty="0"/>
          </a:p>
          <a:p>
            <a:r>
              <a:rPr lang="en-US" dirty="0" smtClean="0"/>
              <a:t>Storage Options include</a:t>
            </a:r>
          </a:p>
          <a:p>
            <a:pPr lvl="1"/>
            <a:r>
              <a:rPr lang="en-US" dirty="0" smtClean="0"/>
              <a:t>Pumped storage (existing hydro is interesting)</a:t>
            </a:r>
          </a:p>
          <a:p>
            <a:pPr lvl="1"/>
            <a:r>
              <a:rPr lang="en-US" dirty="0" smtClean="0"/>
              <a:t>Batteries (the most common but rather expensive approach)</a:t>
            </a:r>
          </a:p>
          <a:p>
            <a:pPr lvl="1"/>
            <a:r>
              <a:rPr lang="en-US" dirty="0" smtClean="0"/>
              <a:t>Flywheels (not a major contender)</a:t>
            </a:r>
          </a:p>
          <a:p>
            <a:pPr lvl="1"/>
            <a:r>
              <a:rPr lang="en-US" dirty="0" smtClean="0"/>
              <a:t>Compressed air (requires special conditions not found in most of the Pacific)</a:t>
            </a:r>
          </a:p>
        </p:txBody>
      </p:sp>
    </p:spTree>
    <p:extLst>
      <p:ext uri="{BB962C8B-B14F-4D97-AF65-F5344CB8AC3E}">
        <p14:creationId xmlns:p14="http://schemas.microsoft.com/office/powerpoint/2010/main" val="2051158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predict what can reasonably be accepted?</a:t>
            </a:r>
            <a:endParaRPr lang="en-US" dirty="0"/>
          </a:p>
        </p:txBody>
      </p:sp>
      <p:sp>
        <p:nvSpPr>
          <p:cNvPr id="3" name="Content Placeholder 2"/>
          <p:cNvSpPr>
            <a:spLocks noGrp="1"/>
          </p:cNvSpPr>
          <p:nvPr>
            <p:ph idx="1"/>
          </p:nvPr>
        </p:nvSpPr>
        <p:spPr/>
        <p:txBody>
          <a:bodyPr/>
          <a:lstStyle/>
          <a:p>
            <a:r>
              <a:rPr lang="en-US" dirty="0" smtClean="0"/>
              <a:t>By using a dynamic model of the grid and trying different types of solar inputs in the model and different loading conditions to see the predicted results</a:t>
            </a:r>
          </a:p>
          <a:p>
            <a:endParaRPr lang="en-US" dirty="0" smtClean="0"/>
          </a:p>
          <a:p>
            <a:pPr lvl="1"/>
            <a:r>
              <a:rPr lang="en-US" dirty="0" smtClean="0"/>
              <a:t>Model must be validated for the type of grid in use (mostly diesel in the Pacific)</a:t>
            </a:r>
            <a:endParaRPr lang="en-US" dirty="0"/>
          </a:p>
        </p:txBody>
      </p:sp>
    </p:spTree>
    <p:extLst>
      <p:ext uri="{BB962C8B-B14F-4D97-AF65-F5344CB8AC3E}">
        <p14:creationId xmlns:p14="http://schemas.microsoft.com/office/powerpoint/2010/main" val="210007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552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t>
            </a:r>
            <a:r>
              <a:rPr lang="en-US" dirty="0"/>
              <a:t>T</a:t>
            </a:r>
            <a:r>
              <a:rPr lang="en-US" dirty="0" smtClean="0"/>
              <a:t>here Challenges?</a:t>
            </a:r>
            <a:endParaRPr lang="en-US" dirty="0"/>
          </a:p>
        </p:txBody>
      </p:sp>
      <p:sp>
        <p:nvSpPr>
          <p:cNvPr id="3" name="Content Placeholder 2"/>
          <p:cNvSpPr>
            <a:spLocks noGrp="1"/>
          </p:cNvSpPr>
          <p:nvPr>
            <p:ph idx="1"/>
          </p:nvPr>
        </p:nvSpPr>
        <p:spPr/>
        <p:txBody>
          <a:bodyPr>
            <a:normAutofit lnSpcReduction="10000"/>
          </a:bodyPr>
          <a:lstStyle/>
          <a:p>
            <a:r>
              <a:rPr lang="en-US" dirty="0" smtClean="0"/>
              <a:t>Actually there are no serious challenges integrating most renewable energy generators into a grid as they just represent a different type of ordinary generating plant</a:t>
            </a:r>
          </a:p>
          <a:p>
            <a:pPr lvl="1"/>
            <a:r>
              <a:rPr lang="en-US" dirty="0" smtClean="0"/>
              <a:t>Hydro</a:t>
            </a:r>
          </a:p>
          <a:p>
            <a:pPr lvl="1"/>
            <a:r>
              <a:rPr lang="en-US" dirty="0" smtClean="0"/>
              <a:t>Geothermal</a:t>
            </a:r>
          </a:p>
          <a:p>
            <a:pPr lvl="1"/>
            <a:r>
              <a:rPr lang="en-US" dirty="0" smtClean="0"/>
              <a:t>Biomass</a:t>
            </a:r>
          </a:p>
          <a:p>
            <a:pPr lvl="1"/>
            <a:r>
              <a:rPr lang="en-US" dirty="0" smtClean="0"/>
              <a:t>Biofuel</a:t>
            </a:r>
          </a:p>
          <a:p>
            <a:pPr lvl="1"/>
            <a:r>
              <a:rPr lang="en-US" dirty="0" smtClean="0"/>
              <a:t>Biogas</a:t>
            </a:r>
          </a:p>
          <a:p>
            <a:pPr lvl="1"/>
            <a:endParaRPr lang="en-US" dirty="0"/>
          </a:p>
        </p:txBody>
      </p:sp>
    </p:spTree>
    <p:extLst>
      <p:ext uri="{BB962C8B-B14F-4D97-AF65-F5344CB8AC3E}">
        <p14:creationId xmlns:p14="http://schemas.microsoft.com/office/powerpoint/2010/main" val="499125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is the variability of some sources</a:t>
            </a:r>
            <a:endParaRPr lang="en-US" dirty="0"/>
          </a:p>
        </p:txBody>
      </p:sp>
      <p:sp>
        <p:nvSpPr>
          <p:cNvPr id="3" name="Content Placeholder 2"/>
          <p:cNvSpPr>
            <a:spLocks noGrp="1"/>
          </p:cNvSpPr>
          <p:nvPr>
            <p:ph idx="1"/>
          </p:nvPr>
        </p:nvSpPr>
        <p:spPr/>
        <p:txBody>
          <a:bodyPr/>
          <a:lstStyle/>
          <a:p>
            <a:r>
              <a:rPr lang="en-US" dirty="0" smtClean="0"/>
              <a:t>Variable inputs are provided by</a:t>
            </a:r>
          </a:p>
          <a:p>
            <a:endParaRPr lang="en-US" dirty="0" smtClean="0"/>
          </a:p>
          <a:p>
            <a:pPr lvl="1"/>
            <a:r>
              <a:rPr lang="en-US" dirty="0" smtClean="0"/>
              <a:t>Solar</a:t>
            </a:r>
          </a:p>
          <a:p>
            <a:pPr lvl="1"/>
            <a:r>
              <a:rPr lang="en-US" dirty="0" smtClean="0"/>
              <a:t>Wind</a:t>
            </a:r>
          </a:p>
          <a:p>
            <a:pPr lvl="1"/>
            <a:r>
              <a:rPr lang="en-US" dirty="0" smtClean="0"/>
              <a:t>Wave</a:t>
            </a:r>
          </a:p>
          <a:p>
            <a:pPr lvl="1"/>
            <a:r>
              <a:rPr lang="en-US" dirty="0" smtClean="0"/>
              <a:t>Tidal</a:t>
            </a:r>
          </a:p>
          <a:p>
            <a:pPr lvl="1"/>
            <a:endParaRPr lang="en-US" dirty="0" smtClean="0"/>
          </a:p>
          <a:p>
            <a:pPr lvl="1"/>
            <a:endParaRPr lang="en-US" dirty="0"/>
          </a:p>
        </p:txBody>
      </p:sp>
    </p:spTree>
    <p:extLst>
      <p:ext uri="{BB962C8B-B14F-4D97-AF65-F5344CB8AC3E}">
        <p14:creationId xmlns:p14="http://schemas.microsoft.com/office/powerpoint/2010/main" val="4247945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the main problem is not just variability</a:t>
            </a:r>
            <a:endParaRPr lang="en-US" dirty="0"/>
          </a:p>
        </p:txBody>
      </p:sp>
      <p:sp>
        <p:nvSpPr>
          <p:cNvPr id="3" name="Content Placeholder 2"/>
          <p:cNvSpPr>
            <a:spLocks noGrp="1"/>
          </p:cNvSpPr>
          <p:nvPr>
            <p:ph idx="1"/>
          </p:nvPr>
        </p:nvSpPr>
        <p:spPr>
          <a:xfrm>
            <a:off x="358775" y="2276872"/>
            <a:ext cx="8421688" cy="4123928"/>
          </a:xfrm>
        </p:spPr>
        <p:txBody>
          <a:bodyPr/>
          <a:lstStyle/>
          <a:p>
            <a:r>
              <a:rPr lang="en-US" sz="2400" dirty="0" smtClean="0"/>
              <a:t>Problem with rates of change of power output</a:t>
            </a:r>
          </a:p>
          <a:p>
            <a:pPr lvl="1"/>
            <a:r>
              <a:rPr lang="en-US" sz="2000" dirty="0" smtClean="0"/>
              <a:t>Engines have to keep up with the change</a:t>
            </a:r>
          </a:p>
          <a:p>
            <a:pPr lvl="2"/>
            <a:r>
              <a:rPr lang="en-US" sz="1800" dirty="0" smtClean="0"/>
              <a:t>Fastest changes are with wind in stormy weather</a:t>
            </a:r>
          </a:p>
          <a:p>
            <a:pPr lvl="2"/>
            <a:r>
              <a:rPr lang="en-US" sz="1800" dirty="0" smtClean="0"/>
              <a:t>Solar can change 80% in a few seconds</a:t>
            </a:r>
          </a:p>
          <a:p>
            <a:pPr lvl="2"/>
            <a:r>
              <a:rPr lang="en-US" sz="1800" dirty="0" smtClean="0"/>
              <a:t>Wave more slowly</a:t>
            </a:r>
          </a:p>
          <a:p>
            <a:pPr lvl="2"/>
            <a:r>
              <a:rPr lang="en-US" sz="1800" dirty="0" smtClean="0"/>
              <a:t>Tidal, very slow</a:t>
            </a:r>
          </a:p>
          <a:p>
            <a:pPr lvl="3"/>
            <a:r>
              <a:rPr lang="en-US" sz="1800" dirty="0" smtClean="0"/>
              <a:t>And predictable</a:t>
            </a:r>
          </a:p>
        </p:txBody>
      </p:sp>
    </p:spTree>
    <p:extLst>
      <p:ext uri="{BB962C8B-B14F-4D97-AF65-F5344CB8AC3E}">
        <p14:creationId xmlns:p14="http://schemas.microsoft.com/office/powerpoint/2010/main" val="314247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Solar</a:t>
            </a:r>
            <a:endParaRPr lang="en-US" dirty="0"/>
          </a:p>
        </p:txBody>
      </p:sp>
      <p:sp>
        <p:nvSpPr>
          <p:cNvPr id="3" name="Content Placeholder 2"/>
          <p:cNvSpPr>
            <a:spLocks noGrp="1"/>
          </p:cNvSpPr>
          <p:nvPr>
            <p:ph idx="1"/>
          </p:nvPr>
        </p:nvSpPr>
        <p:spPr/>
        <p:txBody>
          <a:bodyPr/>
          <a:lstStyle/>
          <a:p>
            <a:r>
              <a:rPr lang="en-US" sz="2400" dirty="0" smtClean="0"/>
              <a:t>Because solar only is available at high levels between about 0900 and 1500, the load at that time is the only one that is relevant with regards to solar design and integration unless there is substantial storage installed.</a:t>
            </a:r>
          </a:p>
          <a:p>
            <a:pPr lvl="1"/>
            <a:r>
              <a:rPr lang="en-US" sz="2000" dirty="0" smtClean="0"/>
              <a:t>Generally, use the noon-time load as the guiding parameter because that is when the solar is the strongest and there is the greatest possible change of output if clouds come by.</a:t>
            </a:r>
            <a:endParaRPr lang="en-US" sz="2000" dirty="0"/>
          </a:p>
        </p:txBody>
      </p:sp>
    </p:spTree>
    <p:extLst>
      <p:ext uri="{BB962C8B-B14F-4D97-AF65-F5344CB8AC3E}">
        <p14:creationId xmlns:p14="http://schemas.microsoft.com/office/powerpoint/2010/main" val="3233684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421688" cy="484269"/>
          </a:xfrm>
        </p:spPr>
        <p:txBody>
          <a:bodyPr>
            <a:normAutofit fontScale="90000"/>
          </a:bodyPr>
          <a:lstStyle/>
          <a:p>
            <a:r>
              <a:rPr lang="en-US" dirty="0" smtClean="0"/>
              <a:t>What solar enthusiasts want you to think solar input is like</a:t>
            </a:r>
            <a:endParaRPr lang="en-US" dirty="0"/>
          </a:p>
        </p:txBody>
      </p:sp>
      <p:sp>
        <p:nvSpPr>
          <p:cNvPr id="4" name="Slide Number Placeholder 3"/>
          <p:cNvSpPr>
            <a:spLocks noGrp="1"/>
          </p:cNvSpPr>
          <p:nvPr>
            <p:ph type="sldNum" sz="quarter" idx="10"/>
          </p:nvPr>
        </p:nvSpPr>
        <p:spPr/>
        <p:txBody>
          <a:bodyPr/>
          <a:lstStyle/>
          <a:p>
            <a:pPr>
              <a:defRPr/>
            </a:pPr>
            <a:fld id="{E565FDF4-D2FE-483D-8AFC-13EC22B32FDB}" type="slidenum">
              <a:rPr lang="de-DE" smtClean="0"/>
              <a:pPr>
                <a:defRPr/>
              </a:pPr>
              <a:t>6</a:t>
            </a:fld>
            <a:endParaRPr lang="de-DE"/>
          </a:p>
        </p:txBody>
      </p:sp>
      <p:pic>
        <p:nvPicPr>
          <p:cNvPr id="7" name="Content Placeholder 6" descr="SolarRadGraphOKMU.gif"/>
          <p:cNvPicPr>
            <a:picLocks noGrp="1" noChangeAspect="1"/>
          </p:cNvPicPr>
          <p:nvPr>
            <p:ph idx="1"/>
          </p:nvPr>
        </p:nvPicPr>
        <p:blipFill>
          <a:blip r:embed="rId2">
            <a:extLst>
              <a:ext uri="{28A0092B-C50C-407E-A947-70E740481C1C}">
                <a14:useLocalDpi xmlns:a14="http://schemas.microsoft.com/office/drawing/2010/main" val="0"/>
              </a:ext>
            </a:extLst>
          </a:blip>
          <a:srcRect l="6198" r="6198"/>
          <a:stretch>
            <a:fillRect/>
          </a:stretch>
        </p:blipFill>
        <p:spPr>
          <a:xfrm>
            <a:off x="2209800" y="2516771"/>
            <a:ext cx="4970464" cy="3839579"/>
          </a:xfrm>
        </p:spPr>
      </p:pic>
      <p:sp>
        <p:nvSpPr>
          <p:cNvPr id="8" name="TextBox 7"/>
          <p:cNvSpPr txBox="1"/>
          <p:nvPr/>
        </p:nvSpPr>
        <p:spPr>
          <a:xfrm>
            <a:off x="4267200" y="6019800"/>
            <a:ext cx="4117584" cy="400110"/>
          </a:xfrm>
          <a:prstGeom prst="rect">
            <a:avLst/>
          </a:prstGeom>
          <a:noFill/>
        </p:spPr>
        <p:txBody>
          <a:bodyPr wrap="none" rtlCol="0">
            <a:spAutoFit/>
          </a:bodyPr>
          <a:lstStyle/>
          <a:p>
            <a:r>
              <a:rPr lang="en-US" sz="2000" dirty="0" smtClean="0"/>
              <a:t>A clear day in the desert…………..</a:t>
            </a:r>
            <a:endParaRPr lang="en-US" sz="2000" dirty="0"/>
          </a:p>
        </p:txBody>
      </p:sp>
    </p:spTree>
    <p:extLst>
      <p:ext uri="{BB962C8B-B14F-4D97-AF65-F5344CB8AC3E}">
        <p14:creationId xmlns:p14="http://schemas.microsoft.com/office/powerpoint/2010/main" val="88829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generation in real life</a:t>
            </a:r>
            <a:endParaRPr lang="en-US" dirty="0"/>
          </a:p>
        </p:txBody>
      </p:sp>
      <p:pic>
        <p:nvPicPr>
          <p:cNvPr id="5" name="Content Placeholder 4" descr="solar irradiance vs time.jpg"/>
          <p:cNvPicPr>
            <a:picLocks noGrp="1" noChangeAspect="1"/>
          </p:cNvPicPr>
          <p:nvPr>
            <p:ph idx="1"/>
          </p:nvPr>
        </p:nvPicPr>
        <p:blipFill>
          <a:blip r:embed="rId2">
            <a:extLst>
              <a:ext uri="{28A0092B-C50C-407E-A947-70E740481C1C}">
                <a14:useLocalDpi xmlns:a14="http://schemas.microsoft.com/office/drawing/2010/main" val="0"/>
              </a:ext>
            </a:extLst>
          </a:blip>
          <a:srcRect t="11617" b="11617"/>
          <a:stretch>
            <a:fillRect/>
          </a:stretch>
        </p:blipFill>
        <p:spPr/>
      </p:pic>
      <p:sp>
        <p:nvSpPr>
          <p:cNvPr id="4" name="TextBox 3"/>
          <p:cNvSpPr txBox="1"/>
          <p:nvPr/>
        </p:nvSpPr>
        <p:spPr>
          <a:xfrm>
            <a:off x="4046075" y="5867400"/>
            <a:ext cx="4259725" cy="400110"/>
          </a:xfrm>
          <a:prstGeom prst="rect">
            <a:avLst/>
          </a:prstGeom>
          <a:noFill/>
        </p:spPr>
        <p:txBody>
          <a:bodyPr wrap="none" rtlCol="0">
            <a:spAutoFit/>
          </a:bodyPr>
          <a:lstStyle/>
          <a:p>
            <a:r>
              <a:rPr lang="en-US" sz="2000" dirty="0" smtClean="0"/>
              <a:t>A  “clear” day in the Pacific…………</a:t>
            </a:r>
            <a:endParaRPr lang="en-US" sz="2000" dirty="0"/>
          </a:p>
        </p:txBody>
      </p:sp>
    </p:spTree>
    <p:extLst>
      <p:ext uri="{BB962C8B-B14F-4D97-AF65-F5344CB8AC3E}">
        <p14:creationId xmlns:p14="http://schemas.microsoft.com/office/powerpoint/2010/main" val="306003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a partly cloudy day in Tuvalu……</a:t>
            </a:r>
            <a:endParaRPr lang="en-US" dirty="0"/>
          </a:p>
        </p:txBody>
      </p:sp>
      <p:pic>
        <p:nvPicPr>
          <p:cNvPr id="5" name="Content Placeholder 4" descr="08_Tuvalu-solar-record-for-grid-connect-2.jpg"/>
          <p:cNvPicPr>
            <a:picLocks noGrp="1" noChangeAspect="1"/>
          </p:cNvPicPr>
          <p:nvPr>
            <p:ph idx="1"/>
          </p:nvPr>
        </p:nvPicPr>
        <p:blipFill>
          <a:blip r:embed="rId2" cstate="print">
            <a:extLst>
              <a:ext uri="{28A0092B-C50C-407E-A947-70E740481C1C}">
                <a14:useLocalDpi xmlns:a14="http://schemas.microsoft.com/office/drawing/2010/main" val="0"/>
              </a:ext>
            </a:extLst>
          </a:blip>
          <a:srcRect l="7288" r="7288"/>
          <a:stretch>
            <a:fillRect/>
          </a:stretch>
        </p:blipFill>
        <p:spPr>
          <a:xfrm>
            <a:off x="2209800" y="2221305"/>
            <a:ext cx="5181600" cy="4560495"/>
          </a:xfrm>
        </p:spPr>
      </p:pic>
      <p:sp>
        <p:nvSpPr>
          <p:cNvPr id="4" name="Slide Number Placeholder 3"/>
          <p:cNvSpPr>
            <a:spLocks noGrp="1"/>
          </p:cNvSpPr>
          <p:nvPr>
            <p:ph type="sldNum" sz="quarter" idx="10"/>
          </p:nvPr>
        </p:nvSpPr>
        <p:spPr/>
        <p:txBody>
          <a:bodyPr/>
          <a:lstStyle/>
          <a:p>
            <a:pPr>
              <a:defRPr/>
            </a:pPr>
            <a:fld id="{E565FDF4-D2FE-483D-8AFC-13EC22B32FDB}" type="slidenum">
              <a:rPr lang="de-DE" smtClean="0"/>
              <a:pPr>
                <a:defRPr/>
              </a:pPr>
              <a:t>8</a:t>
            </a:fld>
            <a:endParaRPr lang="de-DE"/>
          </a:p>
        </p:txBody>
      </p:sp>
    </p:spTree>
    <p:extLst>
      <p:ext uri="{BB962C8B-B14F-4D97-AF65-F5344CB8AC3E}">
        <p14:creationId xmlns:p14="http://schemas.microsoft.com/office/powerpoint/2010/main" val="230344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421688" cy="484269"/>
          </a:xfrm>
        </p:spPr>
        <p:txBody>
          <a:bodyPr>
            <a:normAutofit fontScale="90000"/>
          </a:bodyPr>
          <a:lstStyle/>
          <a:p>
            <a:r>
              <a:rPr lang="en-US" dirty="0" smtClean="0"/>
              <a:t>Also of concern is the pattern of the load…..</a:t>
            </a:r>
            <a:endParaRPr lang="en-US" dirty="0"/>
          </a:p>
        </p:txBody>
      </p:sp>
      <p:sp>
        <p:nvSpPr>
          <p:cNvPr id="4" name="Slide Number Placeholder 3"/>
          <p:cNvSpPr>
            <a:spLocks noGrp="1"/>
          </p:cNvSpPr>
          <p:nvPr>
            <p:ph type="sldNum" sz="quarter" idx="10"/>
          </p:nvPr>
        </p:nvSpPr>
        <p:spPr/>
        <p:txBody>
          <a:bodyPr/>
          <a:lstStyle/>
          <a:p>
            <a:pPr>
              <a:defRPr/>
            </a:pPr>
            <a:fld id="{E565FDF4-D2FE-483D-8AFC-13EC22B32FDB}" type="slidenum">
              <a:rPr lang="de-DE" smtClean="0"/>
              <a:pPr>
                <a:defRPr/>
              </a:pPr>
              <a:t>9</a:t>
            </a:fld>
            <a:endParaRPr lang="de-DE"/>
          </a:p>
        </p:txBody>
      </p:sp>
    </p:spTree>
    <p:extLst>
      <p:ext uri="{BB962C8B-B14F-4D97-AF65-F5344CB8AC3E}">
        <p14:creationId xmlns:p14="http://schemas.microsoft.com/office/powerpoint/2010/main" val="969328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635</Words>
  <Application>Microsoft Office PowerPoint</Application>
  <PresentationFormat>On-screen Show (4:3)</PresentationFormat>
  <Paragraphs>77</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 Challenges for Renewable Energy Integration in the Pacific Islands Grids Herb Wade   </vt:lpstr>
      <vt:lpstr>Why are There Challenges?</vt:lpstr>
      <vt:lpstr>The problem is the variability of some sources</vt:lpstr>
      <vt:lpstr>But the main problem is not just variability</vt:lpstr>
      <vt:lpstr>Integrating Solar</vt:lpstr>
      <vt:lpstr>What solar enthusiasts want you to think solar input is like</vt:lpstr>
      <vt:lpstr>Solar generation in real life</vt:lpstr>
      <vt:lpstr>And a partly cloudy day in Tuvalu……</vt:lpstr>
      <vt:lpstr>Also of concern is the pattern of the load…..</vt:lpstr>
      <vt:lpstr>Noon time peak load – urban grid</vt:lpstr>
      <vt:lpstr>Evening Peak –  non-urban grid</vt:lpstr>
      <vt:lpstr>Rule of Thumb for Solar</vt:lpstr>
      <vt:lpstr>Increasing penetration</vt:lpstr>
      <vt:lpstr>Single large solar installation for Rarotonga</vt:lpstr>
      <vt:lpstr>Dispersed small arrays for Rarotonga</vt:lpstr>
      <vt:lpstr>Then what</vt:lpstr>
      <vt:lpstr>How to predict what can reasonably be accepted?</vt:lpstr>
      <vt:lpstr>PowerPoint Presentation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for Renewable Energy Integration in the Pacific Islands Grids Herb Wade</dc:title>
  <dc:creator>Herbert Wade</dc:creator>
  <cp:lastModifiedBy>Reena Suliana</cp:lastModifiedBy>
  <cp:revision>2</cp:revision>
  <dcterms:created xsi:type="dcterms:W3CDTF">2018-07-31T05:50:17Z</dcterms:created>
  <dcterms:modified xsi:type="dcterms:W3CDTF">2018-08-30T21:07:36Z</dcterms:modified>
</cp:coreProperties>
</file>