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notesMasterIdLst>
    <p:notesMasterId r:id="rId11"/>
  </p:notesMasterIdLst>
  <p:sldIdLst>
    <p:sldId id="256" r:id="rId2"/>
    <p:sldId id="257" r:id="rId3"/>
    <p:sldId id="258" r:id="rId4"/>
    <p:sldId id="259" r:id="rId5"/>
    <p:sldId id="263" r:id="rId6"/>
    <p:sldId id="260" r:id="rId7"/>
    <p:sldId id="262" r:id="rId8"/>
    <p:sldId id="265"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79" autoAdjust="0"/>
    <p:restoredTop sz="94434" autoAdjust="0"/>
  </p:normalViewPr>
  <p:slideViewPr>
    <p:cSldViewPr snapToGrid="0">
      <p:cViewPr>
        <p:scale>
          <a:sx n="66" d="100"/>
          <a:sy n="66" d="100"/>
        </p:scale>
        <p:origin x="2898" y="118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50" d="100"/>
          <a:sy n="150" d="100"/>
        </p:scale>
        <p:origin x="247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976E4A-DBCD-4FF7-95FB-BBE8CCB20985}" type="datetimeFigureOut">
              <a:rPr lang="en-NZ" smtClean="0"/>
              <a:t>29/07/2018</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AF0A2A-0494-4877-88A0-45D6E997B51D}" type="slidenum">
              <a:rPr lang="en-NZ" smtClean="0"/>
              <a:t>‹#›</a:t>
            </a:fld>
            <a:endParaRPr lang="en-NZ"/>
          </a:p>
        </p:txBody>
      </p:sp>
    </p:spTree>
    <p:extLst>
      <p:ext uri="{BB962C8B-B14F-4D97-AF65-F5344CB8AC3E}">
        <p14:creationId xmlns:p14="http://schemas.microsoft.com/office/powerpoint/2010/main" val="3554689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AF0A2A-0494-4877-88A0-45D6E997B51D}" type="slidenum">
              <a:rPr lang="en-NZ" smtClean="0"/>
              <a:t>1</a:t>
            </a:fld>
            <a:endParaRPr lang="en-NZ"/>
          </a:p>
        </p:txBody>
      </p:sp>
    </p:spTree>
    <p:extLst>
      <p:ext uri="{BB962C8B-B14F-4D97-AF65-F5344CB8AC3E}">
        <p14:creationId xmlns:p14="http://schemas.microsoft.com/office/powerpoint/2010/main" val="1148175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AAF0A2A-0494-4877-88A0-45D6E997B51D}" type="slidenum">
              <a:rPr lang="en-NZ" smtClean="0"/>
              <a:t>2</a:t>
            </a:fld>
            <a:endParaRPr lang="en-NZ"/>
          </a:p>
        </p:txBody>
      </p:sp>
      <p:sp>
        <p:nvSpPr>
          <p:cNvPr id="5" name="Content Placeholder 2"/>
          <p:cNvSpPr>
            <a:spLocks noGrp="1"/>
          </p:cNvSpPr>
          <p:nvPr>
            <p:ph type="body" idx="1"/>
          </p:nvPr>
        </p:nvSpPr>
        <p:spPr/>
        <p:txBody>
          <a:bodyPr>
            <a:normAutofit/>
          </a:bodyPr>
          <a:lstStyle/>
          <a:p>
            <a:pPr lvl="0"/>
            <a:r>
              <a:rPr lang="en-NZ" dirty="0" smtClean="0"/>
              <a:t>INTRODUCTION</a:t>
            </a:r>
          </a:p>
          <a:p>
            <a:pPr lvl="0"/>
            <a:r>
              <a:rPr lang="en-NZ" dirty="0" smtClean="0"/>
              <a:t>PPA’s </a:t>
            </a:r>
            <a:r>
              <a:rPr lang="en-NZ" dirty="0"/>
              <a:t>focus on gender equality began with looking at what the data shows. The benchmarking report released in June 2017 showed that: </a:t>
            </a:r>
          </a:p>
          <a:p>
            <a:pPr lvl="1"/>
            <a:r>
              <a:rPr lang="en-NZ" dirty="0"/>
              <a:t>the number of females employed as a proportion of total staffing in the Pacific power utilities has decreased to 21.3% in the 2015 FY, as compared with 23.1% in 2014. </a:t>
            </a:r>
          </a:p>
          <a:p>
            <a:pPr lvl="1"/>
            <a:r>
              <a:rPr lang="en-NZ" dirty="0"/>
              <a:t>In technical positions, there are only 4% women</a:t>
            </a:r>
          </a:p>
          <a:p>
            <a:pPr lvl="1"/>
            <a:r>
              <a:rPr lang="en-NZ" dirty="0"/>
              <a:t>Among senior staff there are 69.4% male and 30.6% female.</a:t>
            </a:r>
          </a:p>
          <a:p>
            <a:pPr lvl="0"/>
            <a:r>
              <a:rPr lang="en-NZ" dirty="0"/>
              <a:t>At the same time, most utilities face two major challenges: aging infrastructure, and an aging workforce. Recruitment of qualified personnel – particularly in technical roles – is often a struggle. </a:t>
            </a:r>
          </a:p>
          <a:p>
            <a:pPr lvl="0"/>
            <a:r>
              <a:rPr lang="en-NZ" dirty="0"/>
              <a:t>Women represent an untapped </a:t>
            </a:r>
            <a:r>
              <a:rPr lang="en-NZ" dirty="0" err="1"/>
              <a:t>labor</a:t>
            </a:r>
            <a:r>
              <a:rPr lang="en-NZ" dirty="0"/>
              <a:t> pool and additional source of talent. To date they have been underrepresented in the sector, but this can change for the better. </a:t>
            </a:r>
          </a:p>
          <a:p>
            <a:pPr lvl="0"/>
            <a:r>
              <a:rPr lang="en-NZ" dirty="0"/>
              <a:t>PPA’s focus on gender is part of its commitment to help utilities build a strong, qualified workforce for the future – with access to the best talent on the market.</a:t>
            </a:r>
          </a:p>
          <a:p>
            <a:endParaRPr lang="en-NZ" dirty="0"/>
          </a:p>
        </p:txBody>
      </p:sp>
    </p:spTree>
    <p:extLst>
      <p:ext uri="{BB962C8B-B14F-4D97-AF65-F5344CB8AC3E}">
        <p14:creationId xmlns:p14="http://schemas.microsoft.com/office/powerpoint/2010/main" val="902192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u="sng" dirty="0" smtClean="0"/>
              <a:t>Work done to date: </a:t>
            </a:r>
          </a:p>
          <a:p>
            <a:r>
              <a:rPr lang="en-NZ" dirty="0" smtClean="0"/>
              <a:t>At the 2017 PPA conference, a World Bank gender consultant helped to </a:t>
            </a:r>
            <a:r>
              <a:rPr lang="en-NZ" dirty="0" err="1" smtClean="0"/>
              <a:t>kickstart</a:t>
            </a:r>
            <a:r>
              <a:rPr lang="en-NZ" dirty="0" smtClean="0"/>
              <a:t> a discussion with the CEOs to identify opportunities to create a gender work program. </a:t>
            </a:r>
          </a:p>
          <a:p>
            <a:r>
              <a:rPr lang="en-NZ" dirty="0" smtClean="0"/>
              <a:t>Part of this research pointed towards the need throughout the sector – from management to trainees – for a better understanding of why gender is relevant in the workplace, and what practical approaches could be taken to increase opportunities for women.</a:t>
            </a:r>
          </a:p>
          <a:p>
            <a:r>
              <a:rPr lang="en-NZ" dirty="0" smtClean="0"/>
              <a:t>To this end, PPA worked with its members to select and appoint Gender Champions – 2 men and 2 women from utilities across the region - who exemplify leadership on gender issues. </a:t>
            </a:r>
          </a:p>
          <a:p>
            <a:r>
              <a:rPr lang="en-NZ" dirty="0" smtClean="0"/>
              <a:t>Each gender champion has a unique story and perspective on how gender issues have been relevant to their careers, whether as a mentor of young women or as a female engineer navigating a traditionally male dominated field. These stories help to ‘humanize’ the issues and place them in a content people can understand and relate to. </a:t>
            </a:r>
          </a:p>
          <a:p>
            <a:endParaRPr lang="en-NZ" dirty="0" smtClean="0"/>
          </a:p>
          <a:p>
            <a:endParaRPr lang="en-NZ" dirty="0"/>
          </a:p>
        </p:txBody>
      </p:sp>
      <p:sp>
        <p:nvSpPr>
          <p:cNvPr id="4" name="Slide Number Placeholder 3"/>
          <p:cNvSpPr>
            <a:spLocks noGrp="1"/>
          </p:cNvSpPr>
          <p:nvPr>
            <p:ph type="sldNum" sz="quarter" idx="10"/>
          </p:nvPr>
        </p:nvSpPr>
        <p:spPr/>
        <p:txBody>
          <a:bodyPr/>
          <a:lstStyle/>
          <a:p>
            <a:fld id="{6AAF0A2A-0494-4877-88A0-45D6E997B51D}" type="slidenum">
              <a:rPr lang="en-NZ" smtClean="0"/>
              <a:t>3</a:t>
            </a:fld>
            <a:endParaRPr lang="en-NZ"/>
          </a:p>
        </p:txBody>
      </p:sp>
    </p:spTree>
    <p:extLst>
      <p:ext uri="{BB962C8B-B14F-4D97-AF65-F5344CB8AC3E}">
        <p14:creationId xmlns:p14="http://schemas.microsoft.com/office/powerpoint/2010/main" val="3094049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      </a:t>
            </a:r>
            <a:r>
              <a:rPr lang="en-NZ" u="sng" dirty="0" smtClean="0"/>
              <a:t>Fiji Meeting for Gender Champions: </a:t>
            </a:r>
            <a:endParaRPr lang="en-NZ" dirty="0" smtClean="0"/>
          </a:p>
          <a:p>
            <a:r>
              <a:rPr lang="en-NZ" dirty="0" smtClean="0"/>
              <a:t>In June this year, the Gender Champions met in Fiji to record video interviews, help prepare content for a gender web portal, and generate some ideas for a </a:t>
            </a:r>
            <a:r>
              <a:rPr lang="en-NZ" dirty="0" err="1" smtClean="0"/>
              <a:t>workplan</a:t>
            </a:r>
            <a:r>
              <a:rPr lang="en-NZ" dirty="0" smtClean="0"/>
              <a:t>. </a:t>
            </a:r>
          </a:p>
          <a:p>
            <a:r>
              <a:rPr lang="en-NZ" dirty="0" smtClean="0"/>
              <a:t>·      PPA’s Gender Portal aims to provide resources to encourage PPA’s member utilities to increase their employment of women, and to support policies and initiatives focused on broader workforce development. The overall goal is to assist members utilities’ efforts to continue making the workplace more attractive, accessible and welcoming to talented candidates – regardless of gender or background.</a:t>
            </a:r>
          </a:p>
          <a:p>
            <a:r>
              <a:rPr lang="en-NZ" dirty="0" smtClean="0"/>
              <a:t>·      The website provides a virtual learning community for sharing data, best practices, and training and policy resources. It will be updated regularly. </a:t>
            </a:r>
          </a:p>
          <a:p>
            <a:r>
              <a:rPr lang="en-NZ" dirty="0" smtClean="0"/>
              <a:t>·      </a:t>
            </a:r>
            <a:r>
              <a:rPr lang="en-NZ" b="1" dirty="0" smtClean="0"/>
              <a:t>Some initial ideas on a work program are available on this site under the tab ‘Gender and the PPA’ – status and opportunities. </a:t>
            </a:r>
            <a:r>
              <a:rPr lang="en-NZ" dirty="0" smtClean="0"/>
              <a:t>If you are interested, please visit. PPA and the Gender Champions would be grateful for your feedback and views on the direction we should take this work. </a:t>
            </a:r>
          </a:p>
          <a:p>
            <a:r>
              <a:rPr lang="en-NZ" dirty="0" smtClean="0"/>
              <a:t>·      The Gender Champions’ role: As PPA’s work on gender progresses, the Gender Champions will act as peer supporters, role models and leaders both internally within the regional workforce, and externally in engagement with key partners including schools and the wider community.</a:t>
            </a:r>
          </a:p>
          <a:p>
            <a:endParaRPr lang="en-NZ" dirty="0"/>
          </a:p>
        </p:txBody>
      </p:sp>
      <p:sp>
        <p:nvSpPr>
          <p:cNvPr id="4" name="Slide Number Placeholder 3"/>
          <p:cNvSpPr>
            <a:spLocks noGrp="1"/>
          </p:cNvSpPr>
          <p:nvPr>
            <p:ph type="sldNum" sz="quarter" idx="10"/>
          </p:nvPr>
        </p:nvSpPr>
        <p:spPr/>
        <p:txBody>
          <a:bodyPr/>
          <a:lstStyle/>
          <a:p>
            <a:fld id="{6AAF0A2A-0494-4877-88A0-45D6E997B51D}" type="slidenum">
              <a:rPr lang="en-NZ" smtClean="0"/>
              <a:t>4</a:t>
            </a:fld>
            <a:endParaRPr lang="en-NZ"/>
          </a:p>
        </p:txBody>
      </p:sp>
    </p:spTree>
    <p:extLst>
      <p:ext uri="{BB962C8B-B14F-4D97-AF65-F5344CB8AC3E}">
        <p14:creationId xmlns:p14="http://schemas.microsoft.com/office/powerpoint/2010/main" val="2864871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u="sng" dirty="0" smtClean="0"/>
              <a:t>Goals</a:t>
            </a:r>
            <a:r>
              <a:rPr lang="en-NZ" dirty="0" smtClean="0"/>
              <a:t>·     </a:t>
            </a:r>
          </a:p>
          <a:p>
            <a:r>
              <a:rPr lang="en-NZ" dirty="0" smtClean="0"/>
              <a:t> Survey: the gender champions have a tablet-based survey and will be circulating at the conference with the goal of trying to capture as many responses as possible. This is a 5-minute, 25 question survey focused on perceptions, attitudes, experiences and beliefs around women’s employment but also to map out recruitment channels and other workforce development issues.</a:t>
            </a:r>
          </a:p>
          <a:p>
            <a:r>
              <a:rPr lang="en-NZ" dirty="0" smtClean="0"/>
              <a:t>·      The goal is to use the responses to feed into development of a work program that PPA can roll out to support its members. </a:t>
            </a:r>
          </a:p>
          <a:p>
            <a:r>
              <a:rPr lang="en-NZ" dirty="0" smtClean="0"/>
              <a:t>·      Gender champions are also at the conference to learn more from informally from PPA members about best practices, key challenges faced and ideas for supporting efforts going forward to build an engaged, motivated workforce that is inclusive of women. </a:t>
            </a:r>
          </a:p>
          <a:p>
            <a:endParaRPr lang="en-NZ" dirty="0" smtClean="0"/>
          </a:p>
          <a:p>
            <a:endParaRPr lang="en-NZ" dirty="0"/>
          </a:p>
        </p:txBody>
      </p:sp>
      <p:sp>
        <p:nvSpPr>
          <p:cNvPr id="4" name="Slide Number Placeholder 3"/>
          <p:cNvSpPr>
            <a:spLocks noGrp="1"/>
          </p:cNvSpPr>
          <p:nvPr>
            <p:ph type="sldNum" sz="quarter" idx="10"/>
          </p:nvPr>
        </p:nvSpPr>
        <p:spPr/>
        <p:txBody>
          <a:bodyPr/>
          <a:lstStyle/>
          <a:p>
            <a:fld id="{6AAF0A2A-0494-4877-88A0-45D6E997B51D}" type="slidenum">
              <a:rPr lang="en-NZ" smtClean="0"/>
              <a:t>6</a:t>
            </a:fld>
            <a:endParaRPr lang="en-NZ"/>
          </a:p>
        </p:txBody>
      </p:sp>
    </p:spTree>
    <p:extLst>
      <p:ext uri="{BB962C8B-B14F-4D97-AF65-F5344CB8AC3E}">
        <p14:creationId xmlns:p14="http://schemas.microsoft.com/office/powerpoint/2010/main" val="414841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AF0A2A-0494-4877-88A0-45D6E997B51D}" type="slidenum">
              <a:rPr lang="en-NZ" smtClean="0"/>
              <a:t>8</a:t>
            </a:fld>
            <a:endParaRPr lang="en-NZ"/>
          </a:p>
        </p:txBody>
      </p:sp>
    </p:spTree>
    <p:extLst>
      <p:ext uri="{BB962C8B-B14F-4D97-AF65-F5344CB8AC3E}">
        <p14:creationId xmlns:p14="http://schemas.microsoft.com/office/powerpoint/2010/main" val="2037547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A2211B-4F12-4311-85A9-54B7451643A4}" type="datetimeFigureOut">
              <a:rPr lang="en-NZ" smtClean="0"/>
              <a:t>29/07/2018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D809A6C-39CC-44EB-B4FB-0086EEB2886E}" type="slidenum">
              <a:rPr lang="en-NZ" smtClean="0"/>
              <a:t>‹#›</a:t>
            </a:fld>
            <a:endParaRPr lang="en-NZ"/>
          </a:p>
        </p:txBody>
      </p:sp>
    </p:spTree>
    <p:extLst>
      <p:ext uri="{BB962C8B-B14F-4D97-AF65-F5344CB8AC3E}">
        <p14:creationId xmlns:p14="http://schemas.microsoft.com/office/powerpoint/2010/main" val="3438417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A2211B-4F12-4311-85A9-54B7451643A4}" type="datetimeFigureOut">
              <a:rPr lang="en-NZ" smtClean="0"/>
              <a:t>29/07/2018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D809A6C-39CC-44EB-B4FB-0086EEB2886E}" type="slidenum">
              <a:rPr lang="en-NZ" smtClean="0"/>
              <a:t>‹#›</a:t>
            </a:fld>
            <a:endParaRPr lang="en-NZ"/>
          </a:p>
        </p:txBody>
      </p:sp>
    </p:spTree>
    <p:extLst>
      <p:ext uri="{BB962C8B-B14F-4D97-AF65-F5344CB8AC3E}">
        <p14:creationId xmlns:p14="http://schemas.microsoft.com/office/powerpoint/2010/main" val="2246660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A2211B-4F12-4311-85A9-54B7451643A4}" type="datetimeFigureOut">
              <a:rPr lang="en-NZ" smtClean="0"/>
              <a:t>29/07/2018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D809A6C-39CC-44EB-B4FB-0086EEB2886E}" type="slidenum">
              <a:rPr lang="en-NZ" smtClean="0"/>
              <a:t>‹#›</a:t>
            </a:fld>
            <a:endParaRPr lang="en-NZ"/>
          </a:p>
        </p:txBody>
      </p:sp>
    </p:spTree>
    <p:extLst>
      <p:ext uri="{BB962C8B-B14F-4D97-AF65-F5344CB8AC3E}">
        <p14:creationId xmlns:p14="http://schemas.microsoft.com/office/powerpoint/2010/main" val="474506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A2211B-4F12-4311-85A9-54B7451643A4}" type="datetimeFigureOut">
              <a:rPr lang="en-NZ" smtClean="0"/>
              <a:t>29/07/2018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D809A6C-39CC-44EB-B4FB-0086EEB2886E}" type="slidenum">
              <a:rPr lang="en-NZ" smtClean="0"/>
              <a:t>‹#›</a:t>
            </a:fld>
            <a:endParaRPr lang="en-NZ"/>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98047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A2211B-4F12-4311-85A9-54B7451643A4}" type="datetimeFigureOut">
              <a:rPr lang="en-NZ" smtClean="0"/>
              <a:t>29/07/2018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D809A6C-39CC-44EB-B4FB-0086EEB2886E}" type="slidenum">
              <a:rPr lang="en-NZ" smtClean="0"/>
              <a:t>‹#›</a:t>
            </a:fld>
            <a:endParaRPr lang="en-NZ"/>
          </a:p>
        </p:txBody>
      </p:sp>
    </p:spTree>
    <p:extLst>
      <p:ext uri="{BB962C8B-B14F-4D97-AF65-F5344CB8AC3E}">
        <p14:creationId xmlns:p14="http://schemas.microsoft.com/office/powerpoint/2010/main" val="2810511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1A2211B-4F12-4311-85A9-54B7451643A4}" type="datetimeFigureOut">
              <a:rPr lang="en-NZ" smtClean="0"/>
              <a:t>29/07/2018</a:t>
            </a:fld>
            <a:endParaRPr lang="en-NZ"/>
          </a:p>
        </p:txBody>
      </p:sp>
      <p:sp>
        <p:nvSpPr>
          <p:cNvPr id="4"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D809A6C-39CC-44EB-B4FB-0086EEB2886E}" type="slidenum">
              <a:rPr lang="en-NZ" smtClean="0"/>
              <a:t>‹#›</a:t>
            </a:fld>
            <a:endParaRPr lang="en-NZ"/>
          </a:p>
        </p:txBody>
      </p:sp>
    </p:spTree>
    <p:extLst>
      <p:ext uri="{BB962C8B-B14F-4D97-AF65-F5344CB8AC3E}">
        <p14:creationId xmlns:p14="http://schemas.microsoft.com/office/powerpoint/2010/main" val="1481397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1A2211B-4F12-4311-85A9-54B7451643A4}" type="datetimeFigureOut">
              <a:rPr lang="en-NZ" smtClean="0"/>
              <a:t>29/07/2018</a:t>
            </a:fld>
            <a:endParaRPr lang="en-NZ"/>
          </a:p>
        </p:txBody>
      </p:sp>
      <p:sp>
        <p:nvSpPr>
          <p:cNvPr id="4"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D809A6C-39CC-44EB-B4FB-0086EEB2886E}" type="slidenum">
              <a:rPr lang="en-NZ" smtClean="0"/>
              <a:t>‹#›</a:t>
            </a:fld>
            <a:endParaRPr lang="en-NZ"/>
          </a:p>
        </p:txBody>
      </p:sp>
    </p:spTree>
    <p:extLst>
      <p:ext uri="{BB962C8B-B14F-4D97-AF65-F5344CB8AC3E}">
        <p14:creationId xmlns:p14="http://schemas.microsoft.com/office/powerpoint/2010/main" val="258273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A2211B-4F12-4311-85A9-54B7451643A4}" type="datetimeFigureOut">
              <a:rPr lang="en-NZ" smtClean="0"/>
              <a:t>29/07/2018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D809A6C-39CC-44EB-B4FB-0086EEB2886E}" type="slidenum">
              <a:rPr lang="en-NZ" smtClean="0"/>
              <a:t>‹#›</a:t>
            </a:fld>
            <a:endParaRPr lang="en-NZ"/>
          </a:p>
        </p:txBody>
      </p:sp>
    </p:spTree>
    <p:extLst>
      <p:ext uri="{BB962C8B-B14F-4D97-AF65-F5344CB8AC3E}">
        <p14:creationId xmlns:p14="http://schemas.microsoft.com/office/powerpoint/2010/main" val="117372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A2211B-4F12-4311-85A9-54B7451643A4}" type="datetimeFigureOut">
              <a:rPr lang="en-NZ" smtClean="0"/>
              <a:t>29/07/2018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D809A6C-39CC-44EB-B4FB-0086EEB2886E}" type="slidenum">
              <a:rPr lang="en-NZ" smtClean="0"/>
              <a:t>‹#›</a:t>
            </a:fld>
            <a:endParaRPr lang="en-NZ"/>
          </a:p>
        </p:txBody>
      </p:sp>
    </p:spTree>
    <p:extLst>
      <p:ext uri="{BB962C8B-B14F-4D97-AF65-F5344CB8AC3E}">
        <p14:creationId xmlns:p14="http://schemas.microsoft.com/office/powerpoint/2010/main" val="1528479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E1A2211B-4F12-4311-85A9-54B7451643A4}" type="datetimeFigureOut">
              <a:rPr lang="en-NZ" smtClean="0"/>
              <a:t>29/07/2018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D809A6C-39CC-44EB-B4FB-0086EEB2886E}" type="slidenum">
              <a:rPr lang="en-NZ" smtClean="0"/>
              <a:t>‹#›</a:t>
            </a:fld>
            <a:endParaRPr lang="en-NZ"/>
          </a:p>
        </p:txBody>
      </p:sp>
    </p:spTree>
    <p:extLst>
      <p:ext uri="{BB962C8B-B14F-4D97-AF65-F5344CB8AC3E}">
        <p14:creationId xmlns:p14="http://schemas.microsoft.com/office/powerpoint/2010/main" val="3362261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A2211B-4F12-4311-85A9-54B7451643A4}" type="datetimeFigureOut">
              <a:rPr lang="en-NZ" smtClean="0"/>
              <a:t>29/07/2018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D809A6C-39CC-44EB-B4FB-0086EEB2886E}" type="slidenum">
              <a:rPr lang="en-NZ" smtClean="0"/>
              <a:t>‹#›</a:t>
            </a:fld>
            <a:endParaRPr lang="en-NZ"/>
          </a:p>
        </p:txBody>
      </p:sp>
    </p:spTree>
    <p:extLst>
      <p:ext uri="{BB962C8B-B14F-4D97-AF65-F5344CB8AC3E}">
        <p14:creationId xmlns:p14="http://schemas.microsoft.com/office/powerpoint/2010/main" val="165366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A2211B-4F12-4311-85A9-54B7451643A4}" type="datetimeFigureOut">
              <a:rPr lang="en-NZ" smtClean="0"/>
              <a:t>29/07/2018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D809A6C-39CC-44EB-B4FB-0086EEB2886E}" type="slidenum">
              <a:rPr lang="en-NZ" smtClean="0"/>
              <a:t>‹#›</a:t>
            </a:fld>
            <a:endParaRPr lang="en-NZ"/>
          </a:p>
        </p:txBody>
      </p:sp>
    </p:spTree>
    <p:extLst>
      <p:ext uri="{BB962C8B-B14F-4D97-AF65-F5344CB8AC3E}">
        <p14:creationId xmlns:p14="http://schemas.microsoft.com/office/powerpoint/2010/main" val="4228527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A2211B-4F12-4311-85A9-54B7451643A4}" type="datetimeFigureOut">
              <a:rPr lang="en-NZ" smtClean="0"/>
              <a:t>29/07/2018</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ED809A6C-39CC-44EB-B4FB-0086EEB2886E}" type="slidenum">
              <a:rPr lang="en-NZ" smtClean="0"/>
              <a:t>‹#›</a:t>
            </a:fld>
            <a:endParaRPr lang="en-NZ"/>
          </a:p>
        </p:txBody>
      </p:sp>
    </p:spTree>
    <p:extLst>
      <p:ext uri="{BB962C8B-B14F-4D97-AF65-F5344CB8AC3E}">
        <p14:creationId xmlns:p14="http://schemas.microsoft.com/office/powerpoint/2010/main" val="135619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E1A2211B-4F12-4311-85A9-54B7451643A4}" type="datetimeFigureOut">
              <a:rPr lang="en-NZ" smtClean="0"/>
              <a:t>29/07/2018</a:t>
            </a:fld>
            <a:endParaRPr lang="en-NZ"/>
          </a:p>
        </p:txBody>
      </p:sp>
      <p:sp>
        <p:nvSpPr>
          <p:cNvPr id="5" name="Footer Placeholder 3"/>
          <p:cNvSpPr>
            <a:spLocks noGrp="1"/>
          </p:cNvSpPr>
          <p:nvPr>
            <p:ph type="ftr" sz="quarter" idx="11"/>
          </p:nvPr>
        </p:nvSpPr>
        <p:spPr/>
        <p:txBody>
          <a:bodyPr/>
          <a:lstStyle/>
          <a:p>
            <a:endParaRPr lang="en-NZ"/>
          </a:p>
        </p:txBody>
      </p:sp>
      <p:sp>
        <p:nvSpPr>
          <p:cNvPr id="6" name="Slide Number Placeholder 4"/>
          <p:cNvSpPr>
            <a:spLocks noGrp="1"/>
          </p:cNvSpPr>
          <p:nvPr>
            <p:ph type="sldNum" sz="quarter" idx="12"/>
          </p:nvPr>
        </p:nvSpPr>
        <p:spPr/>
        <p:txBody>
          <a:bodyPr/>
          <a:lstStyle/>
          <a:p>
            <a:fld id="{ED809A6C-39CC-44EB-B4FB-0086EEB2886E}" type="slidenum">
              <a:rPr lang="en-NZ" smtClean="0"/>
              <a:t>‹#›</a:t>
            </a:fld>
            <a:endParaRPr lang="en-NZ"/>
          </a:p>
        </p:txBody>
      </p:sp>
    </p:spTree>
    <p:extLst>
      <p:ext uri="{BB962C8B-B14F-4D97-AF65-F5344CB8AC3E}">
        <p14:creationId xmlns:p14="http://schemas.microsoft.com/office/powerpoint/2010/main" val="2521658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1A2211B-4F12-4311-85A9-54B7451643A4}" type="datetimeFigureOut">
              <a:rPr lang="en-NZ" smtClean="0"/>
              <a:t>29/07/2018</a:t>
            </a:fld>
            <a:endParaRPr lang="en-NZ"/>
          </a:p>
        </p:txBody>
      </p:sp>
      <p:sp>
        <p:nvSpPr>
          <p:cNvPr id="5" name="Footer Placeholder 2"/>
          <p:cNvSpPr>
            <a:spLocks noGrp="1"/>
          </p:cNvSpPr>
          <p:nvPr>
            <p:ph type="ftr" sz="quarter" idx="11"/>
          </p:nvPr>
        </p:nvSpPr>
        <p:spPr/>
        <p:txBody>
          <a:bodyPr/>
          <a:lstStyle/>
          <a:p>
            <a:endParaRPr lang="en-NZ"/>
          </a:p>
        </p:txBody>
      </p:sp>
      <p:sp>
        <p:nvSpPr>
          <p:cNvPr id="6" name="Slide Number Placeholder 3"/>
          <p:cNvSpPr>
            <a:spLocks noGrp="1"/>
          </p:cNvSpPr>
          <p:nvPr>
            <p:ph type="sldNum" sz="quarter" idx="12"/>
          </p:nvPr>
        </p:nvSpPr>
        <p:spPr/>
        <p:txBody>
          <a:bodyPr/>
          <a:lstStyle/>
          <a:p>
            <a:fld id="{ED809A6C-39CC-44EB-B4FB-0086EEB2886E}" type="slidenum">
              <a:rPr lang="en-NZ" smtClean="0"/>
              <a:t>‹#›</a:t>
            </a:fld>
            <a:endParaRPr lang="en-NZ"/>
          </a:p>
        </p:txBody>
      </p:sp>
    </p:spTree>
    <p:extLst>
      <p:ext uri="{BB962C8B-B14F-4D97-AF65-F5344CB8AC3E}">
        <p14:creationId xmlns:p14="http://schemas.microsoft.com/office/powerpoint/2010/main" val="618418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E1A2211B-4F12-4311-85A9-54B7451643A4}" type="datetimeFigureOut">
              <a:rPr lang="en-NZ" smtClean="0"/>
              <a:t>29/07/2018</a:t>
            </a:fld>
            <a:endParaRPr lang="en-NZ"/>
          </a:p>
        </p:txBody>
      </p:sp>
      <p:sp>
        <p:nvSpPr>
          <p:cNvPr id="5" name="Footer Placeholder 5"/>
          <p:cNvSpPr>
            <a:spLocks noGrp="1"/>
          </p:cNvSpPr>
          <p:nvPr>
            <p:ph type="ftr" sz="quarter" idx="11"/>
          </p:nvPr>
        </p:nvSpPr>
        <p:spPr/>
        <p:txBody>
          <a:bodyPr/>
          <a:lstStyle/>
          <a:p>
            <a:endParaRPr lang="en-NZ"/>
          </a:p>
        </p:txBody>
      </p:sp>
      <p:sp>
        <p:nvSpPr>
          <p:cNvPr id="6" name="Slide Number Placeholder 6"/>
          <p:cNvSpPr>
            <a:spLocks noGrp="1"/>
          </p:cNvSpPr>
          <p:nvPr>
            <p:ph type="sldNum" sz="quarter" idx="12"/>
          </p:nvPr>
        </p:nvSpPr>
        <p:spPr/>
        <p:txBody>
          <a:bodyPr/>
          <a:lstStyle/>
          <a:p>
            <a:fld id="{ED809A6C-39CC-44EB-B4FB-0086EEB2886E}" type="slidenum">
              <a:rPr lang="en-NZ" smtClean="0"/>
              <a:t>‹#›</a:t>
            </a:fld>
            <a:endParaRPr lang="en-NZ"/>
          </a:p>
        </p:txBody>
      </p:sp>
    </p:spTree>
    <p:extLst>
      <p:ext uri="{BB962C8B-B14F-4D97-AF65-F5344CB8AC3E}">
        <p14:creationId xmlns:p14="http://schemas.microsoft.com/office/powerpoint/2010/main" val="217550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A2211B-4F12-4311-85A9-54B7451643A4}" type="datetimeFigureOut">
              <a:rPr lang="en-NZ" smtClean="0"/>
              <a:t>29/07/2018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D809A6C-39CC-44EB-B4FB-0086EEB2886E}" type="slidenum">
              <a:rPr lang="en-NZ" smtClean="0"/>
              <a:t>‹#›</a:t>
            </a:fld>
            <a:endParaRPr lang="en-NZ"/>
          </a:p>
        </p:txBody>
      </p:sp>
    </p:spTree>
    <p:extLst>
      <p:ext uri="{BB962C8B-B14F-4D97-AF65-F5344CB8AC3E}">
        <p14:creationId xmlns:p14="http://schemas.microsoft.com/office/powerpoint/2010/main" val="2105156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1A2211B-4F12-4311-85A9-54B7451643A4}" type="datetimeFigureOut">
              <a:rPr lang="en-NZ" smtClean="0"/>
              <a:t>29/07/2018</a:t>
            </a:fld>
            <a:endParaRPr lang="en-NZ"/>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NZ"/>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D809A6C-39CC-44EB-B4FB-0086EEB2886E}" type="slidenum">
              <a:rPr lang="en-NZ" smtClean="0"/>
              <a:t>‹#›</a:t>
            </a:fld>
            <a:endParaRPr lang="en-NZ"/>
          </a:p>
        </p:txBody>
      </p:sp>
    </p:spTree>
    <p:extLst>
      <p:ext uri="{BB962C8B-B14F-4D97-AF65-F5344CB8AC3E}">
        <p14:creationId xmlns:p14="http://schemas.microsoft.com/office/powerpoint/2010/main" val="4102074657"/>
      </p:ext>
    </p:extLst>
  </p:cSld>
  <p:clrMap bg1="dk1" tx1="lt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ppa.org.fj/gender-portal/ppa-gender-champions-profiles/"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surveymonkey.co.uk/r/B3XJZQQ"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smtClean="0"/>
              <a:t>PPA Gender Network</a:t>
            </a:r>
            <a:endParaRPr lang="en-NZ" dirty="0"/>
          </a:p>
        </p:txBody>
      </p:sp>
      <p:sp>
        <p:nvSpPr>
          <p:cNvPr id="3" name="Subtitle 2"/>
          <p:cNvSpPr>
            <a:spLocks noGrp="1"/>
          </p:cNvSpPr>
          <p:nvPr>
            <p:ph type="subTitle" idx="1"/>
          </p:nvPr>
        </p:nvSpPr>
        <p:spPr/>
        <p:txBody>
          <a:bodyPr/>
          <a:lstStyle/>
          <a:p>
            <a:endParaRPr lang="en-NZ" dirty="0"/>
          </a:p>
        </p:txBody>
      </p:sp>
    </p:spTree>
    <p:extLst>
      <p:ext uri="{BB962C8B-B14F-4D97-AF65-F5344CB8AC3E}">
        <p14:creationId xmlns:p14="http://schemas.microsoft.com/office/powerpoint/2010/main" val="2186715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263525"/>
            <a:ext cx="10515600" cy="1325563"/>
          </a:xfrm>
        </p:spPr>
        <p:txBody>
          <a:bodyPr/>
          <a:lstStyle/>
          <a:p>
            <a:r>
              <a:rPr lang="en-NZ" dirty="0" smtClean="0"/>
              <a:t>INTRODUCTION</a:t>
            </a:r>
            <a:endParaRPr lang="en-NZ" dirty="0"/>
          </a:p>
        </p:txBody>
      </p:sp>
      <p:sp>
        <p:nvSpPr>
          <p:cNvPr id="3" name="Content Placeholder 2"/>
          <p:cNvSpPr>
            <a:spLocks noGrp="1"/>
          </p:cNvSpPr>
          <p:nvPr>
            <p:ph idx="1"/>
          </p:nvPr>
        </p:nvSpPr>
        <p:spPr>
          <a:xfrm>
            <a:off x="838200" y="1358900"/>
            <a:ext cx="10515600" cy="4818063"/>
          </a:xfrm>
        </p:spPr>
        <p:txBody>
          <a:bodyPr>
            <a:normAutofit/>
          </a:bodyPr>
          <a:lstStyle/>
          <a:p>
            <a:pPr lvl="0"/>
            <a:r>
              <a:rPr lang="en-NZ" dirty="0" smtClean="0"/>
              <a:t>The PPA benchmarking </a:t>
            </a:r>
            <a:r>
              <a:rPr lang="en-NZ" dirty="0"/>
              <a:t>report released in June 2017 showed that: </a:t>
            </a:r>
          </a:p>
          <a:p>
            <a:pPr lvl="1"/>
            <a:r>
              <a:rPr lang="en-NZ" dirty="0"/>
              <a:t>the number of females employed as a proportion of total staffing in the Pacific power utilities has decreased to 21.3% in the 2015 FY, as compared with 23.1% in 2014. </a:t>
            </a:r>
          </a:p>
          <a:p>
            <a:pPr lvl="1"/>
            <a:r>
              <a:rPr lang="en-NZ" dirty="0"/>
              <a:t>In technical positions, there are only 4% women</a:t>
            </a:r>
          </a:p>
          <a:p>
            <a:pPr lvl="1"/>
            <a:r>
              <a:rPr lang="en-NZ" dirty="0"/>
              <a:t>Among senior staff there are 69.4% male and 30.6% female.</a:t>
            </a:r>
          </a:p>
          <a:p>
            <a:pPr lvl="0"/>
            <a:r>
              <a:rPr lang="en-NZ" dirty="0" smtClean="0"/>
              <a:t>Utilities </a:t>
            </a:r>
            <a:r>
              <a:rPr lang="en-NZ" dirty="0"/>
              <a:t>face two major challenges: aging infrastructure, and an aging workforce. </a:t>
            </a:r>
            <a:endParaRPr lang="en-NZ" dirty="0" smtClean="0"/>
          </a:p>
          <a:p>
            <a:pPr lvl="0"/>
            <a:r>
              <a:rPr lang="en-NZ" dirty="0" smtClean="0"/>
              <a:t>PPA’s </a:t>
            </a:r>
            <a:r>
              <a:rPr lang="en-NZ" dirty="0"/>
              <a:t>focus on gender is part of its commitment to help utilities build a strong, qualified workforce for the future – with access to the best talent on the market.</a:t>
            </a:r>
          </a:p>
          <a:p>
            <a:endParaRPr lang="en-NZ" dirty="0"/>
          </a:p>
        </p:txBody>
      </p:sp>
    </p:spTree>
    <p:extLst>
      <p:ext uri="{BB962C8B-B14F-4D97-AF65-F5344CB8AC3E}">
        <p14:creationId xmlns:p14="http://schemas.microsoft.com/office/powerpoint/2010/main" val="1399623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u="sng" dirty="0" smtClean="0"/>
              <a:t>PROJECT UPDATE </a:t>
            </a:r>
            <a:r>
              <a:rPr lang="en-NZ" dirty="0"/>
              <a:t/>
            </a:r>
            <a:br>
              <a:rPr lang="en-NZ" dirty="0"/>
            </a:br>
            <a:endParaRPr lang="en-NZ" dirty="0"/>
          </a:p>
        </p:txBody>
      </p:sp>
      <p:sp>
        <p:nvSpPr>
          <p:cNvPr id="3" name="Content Placeholder 2"/>
          <p:cNvSpPr>
            <a:spLocks noGrp="1"/>
          </p:cNvSpPr>
          <p:nvPr>
            <p:ph idx="1"/>
          </p:nvPr>
        </p:nvSpPr>
        <p:spPr>
          <a:xfrm>
            <a:off x="838200" y="1219200"/>
            <a:ext cx="10515600" cy="4957763"/>
          </a:xfrm>
        </p:spPr>
        <p:txBody>
          <a:bodyPr>
            <a:normAutofit/>
          </a:bodyPr>
          <a:lstStyle/>
          <a:p>
            <a:r>
              <a:rPr lang="en-NZ" dirty="0" smtClean="0"/>
              <a:t>World Bank gender consultant presented at 2017 </a:t>
            </a:r>
            <a:r>
              <a:rPr lang="en-NZ" dirty="0"/>
              <a:t>PPA </a:t>
            </a:r>
            <a:r>
              <a:rPr lang="en-NZ" dirty="0" smtClean="0"/>
              <a:t>conference</a:t>
            </a:r>
          </a:p>
          <a:p>
            <a:r>
              <a:rPr lang="en-NZ" dirty="0" smtClean="0"/>
              <a:t>Research pointed towards the need throughout the sector – from management to trainees. </a:t>
            </a:r>
          </a:p>
          <a:p>
            <a:r>
              <a:rPr lang="en-NZ" dirty="0" smtClean="0"/>
              <a:t>PPA worked with its members to select and appoint Gender Champions </a:t>
            </a:r>
            <a:r>
              <a:rPr lang="en-NZ" dirty="0"/>
              <a:t>– 2 men and 2 women from utilities across the region - who exemplify leadership on gender issues. </a:t>
            </a:r>
          </a:p>
          <a:p>
            <a:r>
              <a:rPr lang="en-NZ" dirty="0" smtClean="0"/>
              <a:t>June 2018, Gender Champion meeting in Suva.</a:t>
            </a:r>
          </a:p>
        </p:txBody>
      </p:sp>
    </p:spTree>
    <p:extLst>
      <p:ext uri="{BB962C8B-B14F-4D97-AF65-F5344CB8AC3E}">
        <p14:creationId xmlns:p14="http://schemas.microsoft.com/office/powerpoint/2010/main" val="27324588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20527" cy="868082"/>
          </a:xfrm>
        </p:spPr>
        <p:txBody>
          <a:bodyPr>
            <a:normAutofit fontScale="90000"/>
          </a:bodyPr>
          <a:lstStyle/>
          <a:p>
            <a:r>
              <a:rPr lang="en-NZ" u="sng" dirty="0" smtClean="0"/>
              <a:t>Gender Champions Consultation: </a:t>
            </a:r>
            <a:r>
              <a:rPr lang="en-NZ" dirty="0"/>
              <a:t/>
            </a:r>
            <a:br>
              <a:rPr lang="en-NZ" dirty="0"/>
            </a:br>
            <a:endParaRPr lang="en-NZ" dirty="0"/>
          </a:p>
        </p:txBody>
      </p:sp>
      <p:sp>
        <p:nvSpPr>
          <p:cNvPr id="3" name="Content Placeholder 2"/>
          <p:cNvSpPr>
            <a:spLocks noGrp="1"/>
          </p:cNvSpPr>
          <p:nvPr>
            <p:ph idx="1"/>
          </p:nvPr>
        </p:nvSpPr>
        <p:spPr>
          <a:xfrm>
            <a:off x="838200" y="1320800"/>
            <a:ext cx="10515600" cy="4856163"/>
          </a:xfrm>
        </p:spPr>
        <p:txBody>
          <a:bodyPr>
            <a:normAutofit/>
          </a:bodyPr>
          <a:lstStyle/>
          <a:p>
            <a:r>
              <a:rPr lang="en-NZ" dirty="0" smtClean="0"/>
              <a:t>Gender </a:t>
            </a:r>
            <a:r>
              <a:rPr lang="en-NZ" dirty="0"/>
              <a:t>Champions met in Fiji </a:t>
            </a:r>
            <a:r>
              <a:rPr lang="en-NZ" dirty="0" smtClean="0"/>
              <a:t>to </a:t>
            </a:r>
            <a:r>
              <a:rPr lang="en-NZ" dirty="0"/>
              <a:t>prepare content for a gender web </a:t>
            </a:r>
            <a:r>
              <a:rPr lang="en-NZ" dirty="0" smtClean="0"/>
              <a:t>portal and develop the project </a:t>
            </a:r>
            <a:r>
              <a:rPr lang="en-NZ" dirty="0" err="1" smtClean="0"/>
              <a:t>workplan</a:t>
            </a:r>
            <a:r>
              <a:rPr lang="en-NZ" dirty="0" smtClean="0"/>
              <a:t>.     </a:t>
            </a:r>
            <a:endParaRPr lang="en-NZ" dirty="0"/>
          </a:p>
          <a:p>
            <a:r>
              <a:rPr lang="en-NZ" dirty="0" smtClean="0"/>
              <a:t>Gender </a:t>
            </a:r>
            <a:r>
              <a:rPr lang="en-NZ" dirty="0"/>
              <a:t>Portal aims to provide resources </a:t>
            </a:r>
            <a:r>
              <a:rPr lang="en-NZ" dirty="0" smtClean="0"/>
              <a:t>and support PPA’s </a:t>
            </a:r>
            <a:r>
              <a:rPr lang="en-NZ" dirty="0"/>
              <a:t>member </a:t>
            </a:r>
            <a:r>
              <a:rPr lang="en-NZ" dirty="0" smtClean="0"/>
              <a:t>utilities. </a:t>
            </a:r>
          </a:p>
          <a:p>
            <a:pPr lvl="1"/>
            <a:r>
              <a:rPr lang="en-NZ" dirty="0" smtClean="0"/>
              <a:t>Web portal provides </a:t>
            </a:r>
            <a:r>
              <a:rPr lang="en-NZ" dirty="0"/>
              <a:t>a virtual learning community for sharing data, best practices, </a:t>
            </a:r>
            <a:r>
              <a:rPr lang="en-NZ" dirty="0" smtClean="0"/>
              <a:t>training </a:t>
            </a:r>
            <a:r>
              <a:rPr lang="en-NZ" dirty="0"/>
              <a:t>and policy resources. </a:t>
            </a:r>
            <a:endParaRPr lang="en-NZ" dirty="0" smtClean="0"/>
          </a:p>
          <a:p>
            <a:r>
              <a:rPr lang="en-NZ" dirty="0" smtClean="0"/>
              <a:t>The </a:t>
            </a:r>
            <a:r>
              <a:rPr lang="en-NZ" dirty="0"/>
              <a:t>Gender Champions’ </a:t>
            </a:r>
            <a:r>
              <a:rPr lang="en-NZ" dirty="0" smtClean="0"/>
              <a:t>Role: Peer </a:t>
            </a:r>
            <a:r>
              <a:rPr lang="en-NZ" dirty="0"/>
              <a:t>supporters, role models and leaders both internally within the regional workforce, and externally in engagement with key partners including schools and the wider </a:t>
            </a:r>
            <a:r>
              <a:rPr lang="en-NZ" dirty="0" smtClean="0"/>
              <a:t>community.</a:t>
            </a:r>
            <a:endParaRPr lang="en-NZ" dirty="0"/>
          </a:p>
          <a:p>
            <a:endParaRPr lang="en-NZ" dirty="0"/>
          </a:p>
        </p:txBody>
      </p:sp>
    </p:spTree>
    <p:extLst>
      <p:ext uri="{BB962C8B-B14F-4D97-AF65-F5344CB8AC3E}">
        <p14:creationId xmlns:p14="http://schemas.microsoft.com/office/powerpoint/2010/main" val="272673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90616"/>
            <a:ext cx="9404723" cy="1070919"/>
          </a:xfrm>
        </p:spPr>
        <p:txBody>
          <a:bodyPr/>
          <a:lstStyle/>
          <a:p>
            <a:pPr algn="ctr"/>
            <a:r>
              <a:rPr lang="en-NZ" dirty="0" smtClean="0"/>
              <a:t>PPA Gender Portal</a:t>
            </a:r>
            <a:endParaRPr lang="en-NZ" dirty="0"/>
          </a:p>
        </p:txBody>
      </p:sp>
      <p:sp>
        <p:nvSpPr>
          <p:cNvPr id="3" name="Rectangle 2"/>
          <p:cNvSpPr/>
          <p:nvPr/>
        </p:nvSpPr>
        <p:spPr>
          <a:xfrm>
            <a:off x="304800" y="2844801"/>
            <a:ext cx="11689492" cy="461665"/>
          </a:xfrm>
          <a:prstGeom prst="rect">
            <a:avLst/>
          </a:prstGeom>
        </p:spPr>
        <p:txBody>
          <a:bodyPr wrap="square">
            <a:spAutoFit/>
          </a:bodyPr>
          <a:lstStyle/>
          <a:p>
            <a:pPr algn="ctr"/>
            <a:r>
              <a:rPr lang="en-NZ" sz="2400" dirty="0" smtClean="0">
                <a:hlinkClick r:id="rId2"/>
              </a:rPr>
              <a:t>https://www.ppa.org.fj/gender-portal/ppa-gender-champions-profiles</a:t>
            </a:r>
            <a:endParaRPr lang="en-NZ" sz="2400" dirty="0"/>
          </a:p>
        </p:txBody>
      </p:sp>
    </p:spTree>
    <p:extLst>
      <p:ext uri="{BB962C8B-B14F-4D97-AF65-F5344CB8AC3E}">
        <p14:creationId xmlns:p14="http://schemas.microsoft.com/office/powerpoint/2010/main" val="979929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290285"/>
            <a:ext cx="9404723" cy="1210962"/>
          </a:xfrm>
        </p:spPr>
        <p:txBody>
          <a:bodyPr/>
          <a:lstStyle/>
          <a:p>
            <a:r>
              <a:rPr lang="en-NZ" u="sng" dirty="0" smtClean="0"/>
              <a:t>PPA 2018 Goal:</a:t>
            </a:r>
            <a:endParaRPr lang="en-NZ" u="sng" dirty="0"/>
          </a:p>
        </p:txBody>
      </p:sp>
      <p:sp>
        <p:nvSpPr>
          <p:cNvPr id="3" name="Content Placeholder 2"/>
          <p:cNvSpPr>
            <a:spLocks noGrp="1"/>
          </p:cNvSpPr>
          <p:nvPr>
            <p:ph idx="1"/>
          </p:nvPr>
        </p:nvSpPr>
        <p:spPr>
          <a:xfrm>
            <a:off x="1103312" y="1326292"/>
            <a:ext cx="8946541" cy="4922107"/>
          </a:xfrm>
        </p:spPr>
        <p:txBody>
          <a:bodyPr>
            <a:normAutofit/>
          </a:bodyPr>
          <a:lstStyle/>
          <a:p>
            <a:r>
              <a:rPr lang="en-NZ" dirty="0" smtClean="0"/>
              <a:t>Survey</a:t>
            </a:r>
          </a:p>
          <a:p>
            <a:pPr lvl="1"/>
            <a:r>
              <a:rPr lang="en-NZ" dirty="0" smtClean="0"/>
              <a:t>Perceptions</a:t>
            </a:r>
            <a:r>
              <a:rPr lang="en-NZ" dirty="0"/>
              <a:t>, attitudes, experiences and beliefs around women’s </a:t>
            </a:r>
            <a:r>
              <a:rPr lang="en-NZ" dirty="0" smtClean="0"/>
              <a:t>employment, recruitment </a:t>
            </a:r>
            <a:r>
              <a:rPr lang="en-NZ" dirty="0"/>
              <a:t>channels and </a:t>
            </a:r>
            <a:r>
              <a:rPr lang="en-NZ" dirty="0" smtClean="0"/>
              <a:t>workforce </a:t>
            </a:r>
            <a:r>
              <a:rPr lang="en-NZ" dirty="0"/>
              <a:t>development issues.</a:t>
            </a:r>
          </a:p>
          <a:p>
            <a:pPr lvl="1"/>
            <a:r>
              <a:rPr lang="en-NZ" dirty="0" smtClean="0"/>
              <a:t>Responses </a:t>
            </a:r>
            <a:r>
              <a:rPr lang="en-NZ" dirty="0"/>
              <a:t>to feed into development of a work program that PPA can roll out to support its members. </a:t>
            </a:r>
          </a:p>
          <a:p>
            <a:r>
              <a:rPr lang="en-NZ" dirty="0" smtClean="0"/>
              <a:t>Survey Link</a:t>
            </a:r>
          </a:p>
          <a:p>
            <a:pPr lvl="1"/>
            <a:r>
              <a:rPr lang="en-NZ" u="sng" dirty="0">
                <a:hlinkClick r:id="rId3"/>
              </a:rPr>
              <a:t>https://www.surveymonkey.co.uk/r/B3XJZQQ</a:t>
            </a:r>
            <a:endParaRPr lang="en-NZ" dirty="0"/>
          </a:p>
        </p:txBody>
      </p:sp>
    </p:spTree>
    <p:extLst>
      <p:ext uri="{BB962C8B-B14F-4D97-AF65-F5344CB8AC3E}">
        <p14:creationId xmlns:p14="http://schemas.microsoft.com/office/powerpoint/2010/main" val="1631803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1126" t="11157" r="8411" b="8381"/>
          <a:stretch/>
        </p:blipFill>
        <p:spPr>
          <a:xfrm>
            <a:off x="9234616" y="3745056"/>
            <a:ext cx="2067698" cy="275693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1424" y="3774977"/>
            <a:ext cx="3636014" cy="272701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834" y="3774977"/>
            <a:ext cx="4788930" cy="2693773"/>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r="36640"/>
          <a:stretch/>
        </p:blipFill>
        <p:spPr>
          <a:xfrm>
            <a:off x="5827998" y="321618"/>
            <a:ext cx="3019440" cy="3177009"/>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834" y="321618"/>
            <a:ext cx="4781552" cy="3187701"/>
          </a:xfrm>
          <a:prstGeom prst="rect">
            <a:avLst/>
          </a:prstGeom>
        </p:spPr>
      </p:pic>
    </p:spTree>
    <p:extLst>
      <p:ext uri="{BB962C8B-B14F-4D97-AF65-F5344CB8AC3E}">
        <p14:creationId xmlns:p14="http://schemas.microsoft.com/office/powerpoint/2010/main" val="1671168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0701" y="2785891"/>
            <a:ext cx="4656186" cy="3989731"/>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7250" y="126774"/>
            <a:ext cx="6648848" cy="6648848"/>
          </a:xfrm>
          <a:prstGeom prst="rect">
            <a:avLst/>
          </a:prstGeom>
        </p:spPr>
      </p:pic>
      <p:pic>
        <p:nvPicPr>
          <p:cNvPr id="13" name="Picture 2" descr="Image may contain: one or more peop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2147" y="188613"/>
            <a:ext cx="2334740" cy="23347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701" y="0"/>
            <a:ext cx="1948293" cy="2611658"/>
          </a:xfrm>
          <a:prstGeom prst="rect">
            <a:avLst/>
          </a:prstGeom>
        </p:spPr>
      </p:pic>
    </p:spTree>
    <p:extLst>
      <p:ext uri="{BB962C8B-B14F-4D97-AF65-F5344CB8AC3E}">
        <p14:creationId xmlns:p14="http://schemas.microsoft.com/office/powerpoint/2010/main" val="3830009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893" y="169415"/>
            <a:ext cx="9550964" cy="6367310"/>
          </a:xfrm>
          <a:prstGeom prst="rect">
            <a:avLst/>
          </a:prstGeom>
        </p:spPr>
      </p:pic>
    </p:spTree>
    <p:extLst>
      <p:ext uri="{BB962C8B-B14F-4D97-AF65-F5344CB8AC3E}">
        <p14:creationId xmlns:p14="http://schemas.microsoft.com/office/powerpoint/2010/main" val="19875051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1107</TotalTime>
  <Words>426</Words>
  <Application>Microsoft Office PowerPoint</Application>
  <PresentationFormat>Widescreen</PresentationFormat>
  <Paragraphs>55</Paragraphs>
  <Slides>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Wingdings 3</vt:lpstr>
      <vt:lpstr>Ion</vt:lpstr>
      <vt:lpstr>PPA Gender Network</vt:lpstr>
      <vt:lpstr>INTRODUCTION</vt:lpstr>
      <vt:lpstr>PROJECT UPDATE  </vt:lpstr>
      <vt:lpstr>Gender Champions Consultation:  </vt:lpstr>
      <vt:lpstr>PPA Gender Portal</vt:lpstr>
      <vt:lpstr>PPA 2018 Goal:</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PPA Gender Network</dc:title>
  <dc:creator>Wairarapa J. Young</dc:creator>
  <cp:lastModifiedBy>EDNA</cp:lastModifiedBy>
  <cp:revision>20</cp:revision>
  <dcterms:created xsi:type="dcterms:W3CDTF">2018-07-29T06:27:07Z</dcterms:created>
  <dcterms:modified xsi:type="dcterms:W3CDTF">2018-07-30T01:14:19Z</dcterms:modified>
</cp:coreProperties>
</file>