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A784CC-FDFB-BD44-BB56-8EB3AD140840}"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17677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784CC-FDFB-BD44-BB56-8EB3AD140840}"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54526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784CC-FDFB-BD44-BB56-8EB3AD140840}"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3009512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07722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784CC-FDFB-BD44-BB56-8EB3AD140840}"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77405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A784CC-FDFB-BD44-BB56-8EB3AD140840}" type="datetimeFigureOut">
              <a:rPr lang="en-US" smtClean="0"/>
              <a:t>30/7/17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639830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A784CC-FDFB-BD44-BB56-8EB3AD140840}"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466805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A784CC-FDFB-BD44-BB56-8EB3AD140840}" type="datetimeFigureOut">
              <a:rPr lang="en-US" smtClean="0"/>
              <a:t>30/7/17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73992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A784CC-FDFB-BD44-BB56-8EB3AD140840}" type="datetimeFigureOut">
              <a:rPr lang="en-US" smtClean="0"/>
              <a:t>30/7/17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878645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784CC-FDFB-BD44-BB56-8EB3AD140840}" type="datetimeFigureOut">
              <a:rPr lang="en-US" smtClean="0"/>
              <a:t>30/7/17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232880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784CC-FDFB-BD44-BB56-8EB3AD140840}"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131486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784CC-FDFB-BD44-BB56-8EB3AD140840}" type="datetimeFigureOut">
              <a:rPr lang="en-US" smtClean="0"/>
              <a:t>30/7/17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1A8B67-66ED-7F4B-83A4-0CCC1CC19210}" type="slidenum">
              <a:rPr lang="en-US" smtClean="0"/>
              <a:t>‹#›</a:t>
            </a:fld>
            <a:endParaRPr lang="en-US"/>
          </a:p>
        </p:txBody>
      </p:sp>
    </p:spTree>
    <p:extLst>
      <p:ext uri="{BB962C8B-B14F-4D97-AF65-F5344CB8AC3E}">
        <p14:creationId xmlns:p14="http://schemas.microsoft.com/office/powerpoint/2010/main" val="10473855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784CC-FDFB-BD44-BB56-8EB3AD140840}" type="datetimeFigureOut">
              <a:rPr lang="en-US" smtClean="0"/>
              <a:t>30/7/17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1A8B67-66ED-7F4B-83A4-0CCC1CC19210}" type="slidenum">
              <a:rPr lang="en-US" smtClean="0"/>
              <a:t>‹#›</a:t>
            </a:fld>
            <a:endParaRPr lang="en-US"/>
          </a:p>
        </p:txBody>
      </p:sp>
    </p:spTree>
    <p:extLst>
      <p:ext uri="{BB962C8B-B14F-4D97-AF65-F5344CB8AC3E}">
        <p14:creationId xmlns:p14="http://schemas.microsoft.com/office/powerpoint/2010/main" val="239737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131734" y="6299200"/>
            <a:ext cx="184731" cy="369332"/>
          </a:xfrm>
          <a:prstGeom prst="rect">
            <a:avLst/>
          </a:prstGeom>
          <a:noFill/>
        </p:spPr>
        <p:txBody>
          <a:bodyPr wrap="none" rtlCol="0">
            <a:spAutoFit/>
          </a:bodyPr>
          <a:lstStyle/>
          <a:p>
            <a:endParaRPr lang="en-US" dirty="0"/>
          </a:p>
        </p:txBody>
      </p:sp>
      <p:sp>
        <p:nvSpPr>
          <p:cNvPr id="18" name="Subtitle 2"/>
          <p:cNvSpPr txBox="1">
            <a:spLocks/>
          </p:cNvSpPr>
          <p:nvPr/>
        </p:nvSpPr>
        <p:spPr>
          <a:xfrm>
            <a:off x="1820560" y="4694546"/>
            <a:ext cx="5744736" cy="390639"/>
          </a:xfrm>
          <a:prstGeom prst="rect">
            <a:avLst/>
          </a:prstGeom>
        </p:spPr>
        <p:txBody>
          <a:bodyPr lIns="0" tIns="0" rIns="0" bIns="0" anchor="b" anchorCtr="0"/>
          <a:lstStyle>
            <a:lvl1pPr marL="0" indent="0" algn="l" defTabSz="457200" rtl="0" eaLnBrk="1" latinLnBrk="0" hangingPunct="1">
              <a:spcBef>
                <a:spcPct val="20000"/>
              </a:spcBef>
              <a:buFont typeface="Arial"/>
              <a:buNone/>
              <a:defRPr sz="1800" b="1" kern="1200">
                <a:solidFill>
                  <a:srgbClr val="FFFFFF"/>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CA" dirty="0" smtClean="0">
                <a:solidFill>
                  <a:srgbClr val="195096"/>
                </a:solidFill>
              </a:rPr>
              <a:t>R</a:t>
            </a:r>
            <a:endParaRPr lang="fr-CA" dirty="0" smtClean="0">
              <a:solidFill>
                <a:srgbClr val="195096"/>
              </a:solidFill>
            </a:endParaRPr>
          </a:p>
        </p:txBody>
      </p:sp>
      <p:sp>
        <p:nvSpPr>
          <p:cNvPr id="19" name="Title 4"/>
          <p:cNvSpPr txBox="1">
            <a:spLocks/>
          </p:cNvSpPr>
          <p:nvPr/>
        </p:nvSpPr>
        <p:spPr>
          <a:xfrm>
            <a:off x="1259632" y="1628800"/>
            <a:ext cx="5960760" cy="2655168"/>
          </a:xfrm>
          <a:prstGeom prst="rect">
            <a:avLst/>
          </a:prstGeom>
        </p:spPr>
        <p:txBody>
          <a:bodyPr vert="horz" lIns="0" tIns="0" rIns="0" bIns="0" anchor="b" anchorCtr="0"/>
          <a:lstStyle>
            <a:lvl1pPr algn="l" defTabSz="457200" rtl="0" eaLnBrk="1" latinLnBrk="0" hangingPunct="1">
              <a:spcBef>
                <a:spcPct val="0"/>
              </a:spcBef>
              <a:buNone/>
              <a:defRPr sz="4200" kern="1200">
                <a:solidFill>
                  <a:schemeClr val="bg1"/>
                </a:solidFill>
                <a:latin typeface="+mj-lt"/>
                <a:ea typeface="+mj-ea"/>
                <a:cs typeface="+mj-cs"/>
              </a:defRPr>
            </a:lvl1pPr>
          </a:lstStyle>
          <a:p>
            <a:pPr algn="ctr"/>
            <a:r>
              <a:rPr lang="en-CA" dirty="0" smtClean="0">
                <a:solidFill>
                  <a:srgbClr val="195096"/>
                </a:solidFill>
              </a:rPr>
              <a:t>Small Roof-top Solar Metering</a:t>
            </a:r>
          </a:p>
          <a:p>
            <a:pPr algn="ctr"/>
            <a:r>
              <a:rPr lang="en-CA" dirty="0" smtClean="0">
                <a:solidFill>
                  <a:srgbClr val="195096"/>
                </a:solidFill>
              </a:rPr>
              <a:t>and Payment </a:t>
            </a:r>
          </a:p>
          <a:p>
            <a:pPr algn="ctr"/>
            <a:endParaRPr lang="fr-CA" dirty="0">
              <a:solidFill>
                <a:srgbClr val="195096"/>
              </a:solidFill>
            </a:endParaRPr>
          </a:p>
        </p:txBody>
      </p:sp>
      <p:pic>
        <p:nvPicPr>
          <p:cNvPr id="7" name="Picture 203" descr="PPA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1291" y="412371"/>
            <a:ext cx="1085889"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606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24"/>
            <a:ext cx="8229600" cy="6009532"/>
          </a:xfrm>
        </p:spPr>
        <p:txBody>
          <a:bodyPr/>
          <a:lstStyle/>
          <a:p>
            <a:pPr marL="0" indent="0" algn="ctr">
              <a:buNone/>
            </a:pPr>
            <a:r>
              <a:rPr lang="en-US" dirty="0" smtClean="0">
                <a:solidFill>
                  <a:srgbClr val="0000FF"/>
                </a:solidFill>
              </a:rPr>
              <a:t>Solar when pre-payment meters </a:t>
            </a:r>
          </a:p>
          <a:p>
            <a:pPr marL="0" indent="0" algn="ctr">
              <a:buNone/>
            </a:pPr>
            <a:r>
              <a:rPr lang="en-US" dirty="0" smtClean="0">
                <a:solidFill>
                  <a:srgbClr val="0000FF"/>
                </a:solidFill>
              </a:rPr>
              <a:t>are used</a:t>
            </a:r>
          </a:p>
          <a:p>
            <a:pPr marL="457200" indent="0">
              <a:spcBef>
                <a:spcPts val="3576"/>
              </a:spcBef>
              <a:buNone/>
            </a:pPr>
            <a:endParaRPr lang="en-US" sz="2400" dirty="0" smtClean="0"/>
          </a:p>
          <a:p>
            <a:pPr marL="457200" indent="0">
              <a:spcBef>
                <a:spcPts val="3576"/>
              </a:spcBef>
              <a:buNone/>
            </a:pPr>
            <a:r>
              <a:rPr lang="en-US" sz="2400" dirty="0" smtClean="0"/>
              <a:t>Solar is connected to the grid directly and a separate meter is used to measure solar delivery</a:t>
            </a:r>
          </a:p>
          <a:p>
            <a:pPr marL="457200" indent="0">
              <a:spcBef>
                <a:spcPts val="3576"/>
              </a:spcBef>
              <a:buNone/>
            </a:pPr>
            <a:r>
              <a:rPr lang="en-US" sz="2400" dirty="0" smtClean="0"/>
              <a:t>Credits for solar are provided the customer through the provision of top-up vouchers for the kWh shown on solar meter </a:t>
            </a:r>
            <a:r>
              <a:rPr lang="en-US" sz="2400" dirty="0" smtClean="0"/>
              <a:t>readings</a:t>
            </a:r>
          </a:p>
          <a:p>
            <a:pPr marL="457200" indent="0">
              <a:spcBef>
                <a:spcPts val="3576"/>
              </a:spcBef>
              <a:buNone/>
            </a:pPr>
            <a:r>
              <a:rPr lang="en-US" sz="2400" dirty="0" smtClean="0"/>
              <a:t>Only practical for flat tariffs (the same charge per kWh for all usage)</a:t>
            </a:r>
            <a:endParaRPr lang="en-US" sz="2400" dirty="0"/>
          </a:p>
        </p:txBody>
      </p:sp>
    </p:spTree>
    <p:extLst>
      <p:ext uri="{BB962C8B-B14F-4D97-AF65-F5344CB8AC3E}">
        <p14:creationId xmlns:p14="http://schemas.microsoft.com/office/powerpoint/2010/main" val="10537628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328437"/>
          </a:xfrm>
        </p:spPr>
        <p:txBody>
          <a:bodyPr/>
          <a:lstStyle/>
          <a:p>
            <a:pPr marL="0" indent="0">
              <a:buNone/>
            </a:pPr>
            <a:r>
              <a:rPr lang="en-US" dirty="0" smtClean="0">
                <a:solidFill>
                  <a:srgbClr val="0000FF"/>
                </a:solidFill>
              </a:rPr>
              <a:t>Payment arrangements for solar inputs</a:t>
            </a:r>
          </a:p>
          <a:p>
            <a:pPr marL="0" indent="0">
              <a:buNone/>
            </a:pPr>
            <a:endParaRPr lang="en-US" dirty="0"/>
          </a:p>
          <a:p>
            <a:pPr marL="457200" indent="0">
              <a:spcBef>
                <a:spcPts val="3768"/>
              </a:spcBef>
              <a:buNone/>
            </a:pPr>
            <a:r>
              <a:rPr lang="en-US" sz="2400" dirty="0" smtClean="0"/>
              <a:t>Feed-in </a:t>
            </a:r>
            <a:r>
              <a:rPr lang="en-US" sz="2400" dirty="0" smtClean="0"/>
              <a:t>tariff for all generation</a:t>
            </a:r>
            <a:endParaRPr lang="en-US" sz="2400" dirty="0" smtClean="0"/>
          </a:p>
          <a:p>
            <a:pPr marL="457200" indent="0">
              <a:spcBef>
                <a:spcPts val="3768"/>
              </a:spcBef>
              <a:buNone/>
            </a:pPr>
            <a:r>
              <a:rPr lang="en-US" sz="2400" dirty="0" smtClean="0"/>
              <a:t>Solar offsets grid energy </a:t>
            </a:r>
            <a:r>
              <a:rPr lang="en-US" sz="2400" dirty="0" smtClean="0"/>
              <a:t>use for the building </a:t>
            </a:r>
            <a:r>
              <a:rPr lang="en-US" sz="2400" dirty="0" smtClean="0"/>
              <a:t>only (no payment or credit for surplus solar generation)</a:t>
            </a:r>
          </a:p>
          <a:p>
            <a:pPr marL="457200" indent="0">
              <a:spcBef>
                <a:spcPts val="3768"/>
              </a:spcBef>
              <a:buNone/>
            </a:pPr>
            <a:r>
              <a:rPr lang="en-US" sz="2400" dirty="0" smtClean="0"/>
              <a:t>Net </a:t>
            </a:r>
            <a:r>
              <a:rPr lang="en-US" sz="2400" dirty="0" smtClean="0"/>
              <a:t>metering – solar directly offsets grid usage and surplus can be time shifted for later use by the customer or paid for by the utility using a ‘Feed In Tariff’</a:t>
            </a:r>
            <a:endParaRPr lang="en-US" sz="2400"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569091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458678"/>
          </a:xfrm>
        </p:spPr>
        <p:txBody>
          <a:bodyPr>
            <a:normAutofit fontScale="85000" lnSpcReduction="20000"/>
          </a:bodyPr>
          <a:lstStyle/>
          <a:p>
            <a:pPr marL="0" indent="0" algn="ctr">
              <a:buNone/>
            </a:pPr>
            <a:r>
              <a:rPr lang="en-US" dirty="0" smtClean="0">
                <a:solidFill>
                  <a:srgbClr val="0000FF"/>
                </a:solidFill>
              </a:rPr>
              <a:t>Feed-in tariff – Rate Paid for Solar kWh input</a:t>
            </a:r>
          </a:p>
          <a:p>
            <a:pPr marL="457200" indent="0">
              <a:spcBef>
                <a:spcPts val="2976"/>
              </a:spcBef>
              <a:buNone/>
            </a:pPr>
            <a:endParaRPr lang="en-US" sz="2400" dirty="0" smtClean="0"/>
          </a:p>
          <a:p>
            <a:pPr marL="457200" indent="0">
              <a:spcBef>
                <a:spcPts val="2976"/>
              </a:spcBef>
              <a:buNone/>
            </a:pPr>
            <a:r>
              <a:rPr lang="en-US" sz="2400" dirty="0"/>
              <a:t>Specific payment per kWh given for surplus power delivered to the grid</a:t>
            </a:r>
          </a:p>
          <a:p>
            <a:pPr marL="457200" indent="0">
              <a:spcBef>
                <a:spcPts val="2976"/>
              </a:spcBef>
              <a:buNone/>
            </a:pPr>
            <a:r>
              <a:rPr lang="en-US" sz="2400" dirty="0" smtClean="0"/>
              <a:t>Solar kWh that offsets grid kWh is effectively valued at the tariff rate since the customer saves that amount (and the utility loses that amount)</a:t>
            </a:r>
          </a:p>
          <a:p>
            <a:pPr marL="457200" indent="0">
              <a:spcBef>
                <a:spcPts val="2976"/>
              </a:spcBef>
              <a:buNone/>
            </a:pPr>
            <a:r>
              <a:rPr lang="en-US" sz="2400" dirty="0" smtClean="0"/>
              <a:t>Payment is strongly related to fuel offset cost but is best termed ‘avoided cost of energy delivery’</a:t>
            </a:r>
          </a:p>
          <a:p>
            <a:pPr marL="457200" indent="0">
              <a:spcBef>
                <a:spcPts val="2976"/>
              </a:spcBef>
              <a:buNone/>
            </a:pPr>
            <a:r>
              <a:rPr lang="en-US" sz="2400" dirty="0" smtClean="0"/>
              <a:t>Government may make the feed-in payment higher than the grid power tariff to encourage installing more solar</a:t>
            </a:r>
          </a:p>
          <a:p>
            <a:pPr marL="457200" indent="0">
              <a:spcBef>
                <a:spcPts val="2976"/>
              </a:spcBef>
              <a:buNone/>
            </a:pPr>
            <a:r>
              <a:rPr lang="en-US" sz="2400" dirty="0" smtClean="0"/>
              <a:t>May be lower than fuel offset cost or even zero if the utility does not want to encourage private solar for customers</a:t>
            </a:r>
          </a:p>
          <a:p>
            <a:pPr marL="457200" indent="0">
              <a:spcBef>
                <a:spcPts val="2976"/>
              </a:spcBef>
              <a:buNone/>
            </a:pPr>
            <a:endParaRPr lang="en-US" sz="2400" dirty="0"/>
          </a:p>
        </p:txBody>
      </p:sp>
    </p:spTree>
    <p:extLst>
      <p:ext uri="{BB962C8B-B14F-4D97-AF65-F5344CB8AC3E}">
        <p14:creationId xmlns:p14="http://schemas.microsoft.com/office/powerpoint/2010/main" val="37816064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458678"/>
          </a:xfrm>
        </p:spPr>
        <p:txBody>
          <a:bodyPr/>
          <a:lstStyle/>
          <a:p>
            <a:pPr marL="0" indent="0" algn="ctr">
              <a:buNone/>
            </a:pPr>
            <a:r>
              <a:rPr lang="en-US" dirty="0" smtClean="0">
                <a:solidFill>
                  <a:srgbClr val="0000FF"/>
                </a:solidFill>
              </a:rPr>
              <a:t>Offset of grid energy use only</a:t>
            </a:r>
          </a:p>
          <a:p>
            <a:pPr marL="457200" indent="0">
              <a:spcBef>
                <a:spcPts val="2568"/>
              </a:spcBef>
              <a:buNone/>
            </a:pPr>
            <a:endParaRPr lang="en-US" sz="2400" dirty="0" smtClean="0"/>
          </a:p>
          <a:p>
            <a:pPr marL="457200" indent="0">
              <a:spcBef>
                <a:spcPts val="2568"/>
              </a:spcBef>
              <a:buNone/>
            </a:pPr>
            <a:r>
              <a:rPr lang="en-US" sz="2400" dirty="0" smtClean="0"/>
              <a:t>Effectively zero feed-in payment for surplus energy. </a:t>
            </a:r>
          </a:p>
          <a:p>
            <a:pPr marL="457200" indent="0">
              <a:spcBef>
                <a:spcPts val="2568"/>
              </a:spcBef>
              <a:buNone/>
            </a:pPr>
            <a:r>
              <a:rPr lang="en-US" sz="2400" dirty="0" smtClean="0"/>
              <a:t>OK for the customer whose main energy use is during the day</a:t>
            </a:r>
          </a:p>
          <a:p>
            <a:pPr marL="1005840" indent="0">
              <a:spcBef>
                <a:spcPts val="2568"/>
              </a:spcBef>
              <a:buNone/>
            </a:pPr>
            <a:r>
              <a:rPr lang="en-US" sz="2200" dirty="0" smtClean="0"/>
              <a:t>Commercial/government customers usually ok</a:t>
            </a:r>
          </a:p>
          <a:p>
            <a:pPr marL="1005840" indent="0">
              <a:spcBef>
                <a:spcPts val="2568"/>
              </a:spcBef>
              <a:buNone/>
            </a:pPr>
            <a:r>
              <a:rPr lang="en-US" sz="2200" dirty="0" smtClean="0"/>
              <a:t>Residential customers usually not, most use of energy is at night</a:t>
            </a:r>
          </a:p>
          <a:p>
            <a:pPr marL="457200" indent="0">
              <a:spcBef>
                <a:spcPts val="2568"/>
              </a:spcBef>
              <a:buNone/>
            </a:pPr>
            <a:endParaRPr lang="en-US" sz="2200" dirty="0"/>
          </a:p>
        </p:txBody>
      </p:sp>
    </p:spTree>
    <p:extLst>
      <p:ext uri="{BB962C8B-B14F-4D97-AF65-F5344CB8AC3E}">
        <p14:creationId xmlns:p14="http://schemas.microsoft.com/office/powerpoint/2010/main" val="33347123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344717"/>
          </a:xfrm>
        </p:spPr>
        <p:txBody>
          <a:bodyPr/>
          <a:lstStyle/>
          <a:p>
            <a:pPr marL="0" indent="0" algn="ctr">
              <a:buNone/>
            </a:pPr>
            <a:r>
              <a:rPr lang="en-US" dirty="0" smtClean="0">
                <a:solidFill>
                  <a:srgbClr val="0000FF"/>
                </a:solidFill>
              </a:rPr>
              <a:t>Net-metering</a:t>
            </a:r>
          </a:p>
          <a:p>
            <a:pPr marL="457200" indent="0">
              <a:spcBef>
                <a:spcPts val="3168"/>
              </a:spcBef>
              <a:buNone/>
            </a:pPr>
            <a:endParaRPr lang="en-US" sz="2400" dirty="0" smtClean="0"/>
          </a:p>
          <a:p>
            <a:pPr marL="457200" indent="0">
              <a:spcBef>
                <a:spcPts val="3168"/>
              </a:spcBef>
              <a:buNone/>
            </a:pPr>
            <a:r>
              <a:rPr lang="en-US" sz="2400" dirty="0" smtClean="0"/>
              <a:t>Credit </a:t>
            </a:r>
            <a:r>
              <a:rPr lang="en-US" sz="2400" dirty="0"/>
              <a:t>to pay for future energy use is provided when surplus energy is delivered to the grid</a:t>
            </a:r>
          </a:p>
          <a:p>
            <a:pPr marL="457200" indent="0">
              <a:spcBef>
                <a:spcPts val="3168"/>
              </a:spcBef>
              <a:buNone/>
            </a:pPr>
            <a:r>
              <a:rPr lang="en-US" sz="2400" dirty="0" smtClean="0"/>
              <a:t>Effectively feed-in tariff is the grid power tariff for the customer when full kWh credit is given for surplus</a:t>
            </a:r>
          </a:p>
          <a:p>
            <a:pPr marL="457200" indent="0">
              <a:spcBef>
                <a:spcPts val="3168"/>
              </a:spcBef>
              <a:buNone/>
            </a:pPr>
            <a:r>
              <a:rPr lang="en-US" sz="2400" dirty="0" smtClean="0"/>
              <a:t>Usually credits are cleared periodically so they do not accumulate beyond reasonable levels</a:t>
            </a:r>
          </a:p>
        </p:txBody>
      </p:sp>
    </p:spTree>
    <p:extLst>
      <p:ext uri="{BB962C8B-B14F-4D97-AF65-F5344CB8AC3E}">
        <p14:creationId xmlns:p14="http://schemas.microsoft.com/office/powerpoint/2010/main" val="9341170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458678"/>
          </a:xfrm>
        </p:spPr>
        <p:txBody>
          <a:bodyPr>
            <a:normAutofit fontScale="85000" lnSpcReduction="20000"/>
          </a:bodyPr>
          <a:lstStyle/>
          <a:p>
            <a:pPr marL="0" indent="0" algn="ctr">
              <a:buNone/>
            </a:pPr>
            <a:r>
              <a:rPr lang="en-US" dirty="0" smtClean="0">
                <a:solidFill>
                  <a:srgbClr val="0000FF"/>
                </a:solidFill>
              </a:rPr>
              <a:t>Frequency of clearing surplus </a:t>
            </a:r>
          </a:p>
          <a:p>
            <a:pPr marL="0" indent="0" algn="ctr">
              <a:buNone/>
            </a:pPr>
            <a:r>
              <a:rPr lang="en-US" dirty="0" smtClean="0">
                <a:solidFill>
                  <a:srgbClr val="0000FF"/>
                </a:solidFill>
              </a:rPr>
              <a:t>solar kWh credits</a:t>
            </a:r>
            <a:endParaRPr lang="en-US" dirty="0">
              <a:solidFill>
                <a:srgbClr val="0000FF"/>
              </a:solidFill>
            </a:endParaRPr>
          </a:p>
          <a:p>
            <a:pPr marL="0" indent="0">
              <a:buNone/>
            </a:pPr>
            <a:endParaRPr lang="en-US" dirty="0" smtClean="0"/>
          </a:p>
          <a:p>
            <a:pPr marL="0" indent="0">
              <a:buNone/>
            </a:pPr>
            <a:r>
              <a:rPr lang="en-US" dirty="0" smtClean="0"/>
              <a:t>Monthly</a:t>
            </a:r>
          </a:p>
          <a:p>
            <a:pPr marL="0" indent="0">
              <a:buNone/>
            </a:pPr>
            <a:endParaRPr lang="en-US" sz="2400" dirty="0"/>
          </a:p>
          <a:p>
            <a:pPr marL="0" indent="0">
              <a:buNone/>
            </a:pPr>
            <a:r>
              <a:rPr lang="en-US" sz="2400" dirty="0" smtClean="0"/>
              <a:t>For countries with reasonably constant solar over the year</a:t>
            </a:r>
            <a:endParaRPr lang="en-US" dirty="0" smtClean="0"/>
          </a:p>
          <a:p>
            <a:pPr marL="0" indent="0">
              <a:buNone/>
            </a:pPr>
            <a:endParaRPr lang="en-US" dirty="0" smtClean="0"/>
          </a:p>
          <a:p>
            <a:pPr marL="0" indent="0">
              <a:buNone/>
            </a:pPr>
            <a:r>
              <a:rPr lang="en-US" dirty="0" smtClean="0"/>
              <a:t>Annually</a:t>
            </a:r>
          </a:p>
          <a:p>
            <a:pPr marL="457200" indent="0">
              <a:spcBef>
                <a:spcPts val="3576"/>
              </a:spcBef>
              <a:buNone/>
            </a:pPr>
            <a:r>
              <a:rPr lang="en-US" sz="2400" dirty="0" smtClean="0"/>
              <a:t>For countries with seasonal </a:t>
            </a:r>
            <a:r>
              <a:rPr lang="en-US" sz="2400" dirty="0" smtClean="0"/>
              <a:t>solar </a:t>
            </a:r>
            <a:r>
              <a:rPr lang="en-US" sz="2400" dirty="0" smtClean="0"/>
              <a:t>clearing credits at the beginning of the high solar season makes sense</a:t>
            </a:r>
          </a:p>
          <a:p>
            <a:pPr marL="0" indent="0">
              <a:spcBef>
                <a:spcPts val="3576"/>
              </a:spcBef>
              <a:buNone/>
            </a:pPr>
            <a:r>
              <a:rPr lang="en-US" dirty="0" smtClean="0"/>
              <a:t>A feed in tariff may be paid when resetting surplus solar credits</a:t>
            </a:r>
          </a:p>
        </p:txBody>
      </p:sp>
    </p:spTree>
    <p:extLst>
      <p:ext uri="{BB962C8B-B14F-4D97-AF65-F5344CB8AC3E}">
        <p14:creationId xmlns:p14="http://schemas.microsoft.com/office/powerpoint/2010/main" val="297943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1446"/>
            <a:ext cx="8229600" cy="5344717"/>
          </a:xfrm>
        </p:spPr>
        <p:txBody>
          <a:bodyPr/>
          <a:lstStyle/>
          <a:p>
            <a:pPr marL="0" indent="0">
              <a:buNone/>
            </a:pPr>
            <a:endParaRPr lang="en-US" dirty="0" smtClean="0"/>
          </a:p>
          <a:p>
            <a:pPr marL="0" indent="0">
              <a:buNone/>
            </a:pPr>
            <a:endParaRPr lang="en-US" dirty="0"/>
          </a:p>
          <a:p>
            <a:pPr marL="0" indent="0">
              <a:buNone/>
            </a:pPr>
            <a:endParaRPr lang="en-US" dirty="0"/>
          </a:p>
        </p:txBody>
      </p:sp>
      <p:sp>
        <p:nvSpPr>
          <p:cNvPr id="2" name="TextBox 1"/>
          <p:cNvSpPr txBox="1"/>
          <p:nvPr/>
        </p:nvSpPr>
        <p:spPr>
          <a:xfrm>
            <a:off x="3186297" y="3465860"/>
            <a:ext cx="2228294" cy="584776"/>
          </a:xfrm>
          <a:prstGeom prst="rect">
            <a:avLst/>
          </a:prstGeom>
          <a:noFill/>
        </p:spPr>
        <p:txBody>
          <a:bodyPr wrap="none" rtlCol="0">
            <a:spAutoFit/>
          </a:bodyPr>
          <a:lstStyle/>
          <a:p>
            <a:r>
              <a:rPr lang="en-US" sz="3200" dirty="0" smtClean="0"/>
              <a:t>DISCUSSION</a:t>
            </a:r>
            <a:endParaRPr lang="en-US" sz="3200" dirty="0"/>
          </a:p>
        </p:txBody>
      </p:sp>
    </p:spTree>
    <p:extLst>
      <p:ext uri="{BB962C8B-B14F-4D97-AF65-F5344CB8AC3E}">
        <p14:creationId xmlns:p14="http://schemas.microsoft.com/office/powerpoint/2010/main" val="122306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408"/>
            <a:ext cx="8229600" cy="4977790"/>
          </a:xfrm>
        </p:spPr>
        <p:txBody>
          <a:bodyPr>
            <a:normAutofit/>
          </a:bodyPr>
          <a:lstStyle/>
          <a:p>
            <a:pPr marL="0" indent="0">
              <a:buNone/>
            </a:pPr>
            <a:endParaRPr lang="en-US" dirty="0"/>
          </a:p>
          <a:p>
            <a:pPr marL="0" indent="0">
              <a:buNone/>
            </a:pPr>
            <a:r>
              <a:rPr lang="en-US" dirty="0" smtClean="0">
                <a:solidFill>
                  <a:srgbClr val="0000FF"/>
                </a:solidFill>
              </a:rPr>
              <a:t>Roof-top private solar for residences</a:t>
            </a:r>
          </a:p>
          <a:p>
            <a:pPr marL="457200" indent="0">
              <a:spcBef>
                <a:spcPts val="1200"/>
              </a:spcBef>
              <a:buNone/>
            </a:pPr>
            <a:endParaRPr lang="en-US" sz="2400" dirty="0" smtClean="0"/>
          </a:p>
          <a:p>
            <a:pPr marL="457200" indent="0">
              <a:spcBef>
                <a:spcPts val="1200"/>
              </a:spcBef>
              <a:spcAft>
                <a:spcPts val="2400"/>
              </a:spcAft>
              <a:buNone/>
            </a:pPr>
            <a:endParaRPr lang="en-US" sz="2400" dirty="0" smtClean="0"/>
          </a:p>
          <a:p>
            <a:pPr marL="457200" indent="0">
              <a:spcBef>
                <a:spcPts val="1200"/>
              </a:spcBef>
              <a:spcAft>
                <a:spcPts val="2400"/>
              </a:spcAft>
              <a:buNone/>
            </a:pPr>
            <a:r>
              <a:rPr lang="en-US" sz="2400" dirty="0" smtClean="0"/>
              <a:t>1kW to 3 kW residential solar</a:t>
            </a:r>
          </a:p>
          <a:p>
            <a:pPr marL="457200" indent="0">
              <a:spcBef>
                <a:spcPts val="1200"/>
              </a:spcBef>
              <a:spcAft>
                <a:spcPts val="2400"/>
              </a:spcAft>
              <a:buNone/>
            </a:pPr>
            <a:r>
              <a:rPr lang="en-US" sz="2400" dirty="0" smtClean="0"/>
              <a:t>Off-sets house load</a:t>
            </a:r>
          </a:p>
          <a:p>
            <a:pPr marL="457200" indent="0">
              <a:spcBef>
                <a:spcPts val="1200"/>
              </a:spcBef>
              <a:spcAft>
                <a:spcPts val="2400"/>
              </a:spcAft>
              <a:buNone/>
            </a:pPr>
            <a:r>
              <a:rPr lang="en-US" sz="2400" dirty="0" smtClean="0"/>
              <a:t>About the same usage every day</a:t>
            </a:r>
          </a:p>
          <a:p>
            <a:pPr marL="0" indent="0">
              <a:spcBef>
                <a:spcPts val="1200"/>
              </a:spcBef>
              <a:spcAft>
                <a:spcPts val="2400"/>
              </a:spcAft>
              <a:buNone/>
            </a:pPr>
            <a:endParaRPr lang="en-US" dirty="0" smtClean="0"/>
          </a:p>
          <a:p>
            <a:pPr marL="0" indent="0">
              <a:buNone/>
            </a:pPr>
            <a:endParaRPr lang="en-US" dirty="0"/>
          </a:p>
        </p:txBody>
      </p:sp>
    </p:spTree>
    <p:extLst>
      <p:ext uri="{BB962C8B-B14F-4D97-AF65-F5344CB8AC3E}">
        <p14:creationId xmlns:p14="http://schemas.microsoft.com/office/powerpoint/2010/main" val="15859164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8640"/>
            <a:ext cx="7940040" cy="4646613"/>
          </a:xfrm>
        </p:spPr>
        <p:txBody>
          <a:bodyPr/>
          <a:lstStyle/>
          <a:p>
            <a:pPr marL="0" indent="0" algn="ctr">
              <a:spcBef>
                <a:spcPts val="1200"/>
              </a:spcBef>
              <a:spcAft>
                <a:spcPts val="2400"/>
              </a:spcAft>
              <a:buNone/>
            </a:pPr>
            <a:r>
              <a:rPr lang="en-US" dirty="0" smtClean="0">
                <a:solidFill>
                  <a:srgbClr val="0000FF"/>
                </a:solidFill>
              </a:rPr>
              <a:t>Roof-top solar for commercial facilities and government buildings</a:t>
            </a:r>
          </a:p>
          <a:p>
            <a:pPr marL="457200" indent="0">
              <a:spcBef>
                <a:spcPts val="1200"/>
              </a:spcBef>
              <a:spcAft>
                <a:spcPts val="2400"/>
              </a:spcAft>
              <a:buNone/>
            </a:pPr>
            <a:endParaRPr lang="en-US" sz="2400" dirty="0" smtClean="0"/>
          </a:p>
          <a:p>
            <a:pPr marL="457200" indent="0">
              <a:spcBef>
                <a:spcPts val="1200"/>
              </a:spcBef>
              <a:spcAft>
                <a:spcPts val="2400"/>
              </a:spcAft>
              <a:buNone/>
            </a:pPr>
            <a:r>
              <a:rPr lang="en-US" sz="2400" dirty="0" smtClean="0"/>
              <a:t>Commercial/Government building solar (typically around 10 kW up to 50kW or more)</a:t>
            </a:r>
            <a:endParaRPr lang="en-US" sz="2400" dirty="0"/>
          </a:p>
          <a:p>
            <a:pPr marL="457200" indent="0">
              <a:spcBef>
                <a:spcPts val="1200"/>
              </a:spcBef>
              <a:spcAft>
                <a:spcPts val="2400"/>
              </a:spcAft>
              <a:buNone/>
            </a:pPr>
            <a:r>
              <a:rPr lang="en-US" sz="2400" dirty="0"/>
              <a:t>C</a:t>
            </a:r>
            <a:r>
              <a:rPr lang="en-US" sz="2400" dirty="0" smtClean="0"/>
              <a:t>ommercial/Governmental loads often have a much lower load on weekends and therefore surplus solar</a:t>
            </a:r>
          </a:p>
          <a:p>
            <a:pPr marL="0" indent="0">
              <a:buNone/>
            </a:pPr>
            <a:endParaRPr lang="en-US" dirty="0"/>
          </a:p>
        </p:txBody>
      </p:sp>
    </p:spTree>
    <p:extLst>
      <p:ext uri="{BB962C8B-B14F-4D97-AF65-F5344CB8AC3E}">
        <p14:creationId xmlns:p14="http://schemas.microsoft.com/office/powerpoint/2010/main" val="278176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904656"/>
          </a:xfrm>
        </p:spPr>
        <p:txBody>
          <a:bodyPr>
            <a:normAutofit fontScale="92500" lnSpcReduction="10000"/>
          </a:bodyPr>
          <a:lstStyle/>
          <a:p>
            <a:pPr marL="0" indent="0" algn="ctr">
              <a:buNone/>
            </a:pPr>
            <a:r>
              <a:rPr lang="en-US" dirty="0" smtClean="0">
                <a:solidFill>
                  <a:srgbClr val="0000FF"/>
                </a:solidFill>
              </a:rPr>
              <a:t>Metering of small</a:t>
            </a:r>
          </a:p>
          <a:p>
            <a:pPr marL="0" indent="0" algn="ctr">
              <a:buNone/>
            </a:pPr>
            <a:r>
              <a:rPr lang="en-US" dirty="0" smtClean="0">
                <a:solidFill>
                  <a:srgbClr val="0000FF"/>
                </a:solidFill>
              </a:rPr>
              <a:t> grid-connected solar installations</a:t>
            </a:r>
          </a:p>
          <a:p>
            <a:pPr marL="457200" indent="0">
              <a:spcBef>
                <a:spcPts val="2568"/>
              </a:spcBef>
              <a:buNone/>
            </a:pPr>
            <a:endParaRPr lang="en-US" sz="2800" dirty="0" smtClean="0"/>
          </a:p>
          <a:p>
            <a:pPr marL="457200" indent="0">
              <a:spcBef>
                <a:spcPts val="2568"/>
              </a:spcBef>
              <a:buNone/>
            </a:pPr>
            <a:r>
              <a:rPr lang="en-US" sz="2800" dirty="0" smtClean="0"/>
              <a:t>Dual meters</a:t>
            </a:r>
          </a:p>
          <a:p>
            <a:pPr marL="457200" indent="0">
              <a:spcBef>
                <a:spcPts val="2568"/>
              </a:spcBef>
              <a:buNone/>
            </a:pPr>
            <a:r>
              <a:rPr lang="en-US" sz="2800" dirty="0" smtClean="0"/>
              <a:t>Single meter providing net metering by reversing</a:t>
            </a:r>
          </a:p>
          <a:p>
            <a:pPr marL="457200" indent="0">
              <a:spcBef>
                <a:spcPts val="2568"/>
              </a:spcBef>
              <a:buNone/>
            </a:pPr>
            <a:r>
              <a:rPr lang="en-US" sz="2800" dirty="0" smtClean="0"/>
              <a:t>Single meter without reverse metering</a:t>
            </a:r>
          </a:p>
          <a:p>
            <a:pPr marL="457200" indent="0">
              <a:spcBef>
                <a:spcPts val="2568"/>
              </a:spcBef>
              <a:buNone/>
            </a:pPr>
            <a:r>
              <a:rPr lang="en-US" sz="2800" dirty="0" smtClean="0"/>
              <a:t>“solar” meter</a:t>
            </a:r>
          </a:p>
          <a:p>
            <a:pPr marL="457200" indent="0">
              <a:spcBef>
                <a:spcPts val="2568"/>
              </a:spcBef>
              <a:buNone/>
            </a:pPr>
            <a:r>
              <a:rPr lang="en-US" sz="2800" dirty="0" smtClean="0"/>
              <a:t>Prepayment meter</a:t>
            </a:r>
          </a:p>
          <a:p>
            <a:pPr marL="457200" indent="0">
              <a:spcBef>
                <a:spcPts val="2568"/>
              </a:spcBef>
              <a:buNone/>
            </a:pPr>
            <a:r>
              <a:rPr lang="en-US" sz="2800" dirty="0" smtClean="0"/>
              <a:t>“Smart” meter</a:t>
            </a:r>
          </a:p>
          <a:p>
            <a:pPr marL="0" indent="0">
              <a:buNone/>
            </a:pPr>
            <a:endParaRPr lang="en-US" dirty="0"/>
          </a:p>
        </p:txBody>
      </p:sp>
    </p:spTree>
    <p:extLst>
      <p:ext uri="{BB962C8B-B14F-4D97-AF65-F5344CB8AC3E}">
        <p14:creationId xmlns:p14="http://schemas.microsoft.com/office/powerpoint/2010/main" val="37983407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409838"/>
          </a:xfrm>
        </p:spPr>
        <p:txBody>
          <a:bodyPr/>
          <a:lstStyle/>
          <a:p>
            <a:pPr marL="0" indent="0" algn="ctr">
              <a:buNone/>
            </a:pPr>
            <a:r>
              <a:rPr lang="en-US" dirty="0" smtClean="0">
                <a:solidFill>
                  <a:srgbClr val="0000FF"/>
                </a:solidFill>
              </a:rPr>
              <a:t>Dual Meters</a:t>
            </a:r>
          </a:p>
          <a:p>
            <a:pPr marL="457200" indent="0">
              <a:spcBef>
                <a:spcPts val="3576"/>
              </a:spcBef>
              <a:buNone/>
            </a:pPr>
            <a:r>
              <a:rPr lang="en-US" sz="2400" dirty="0" smtClean="0"/>
              <a:t>Solar is connected directly to the grid through one meter</a:t>
            </a:r>
          </a:p>
          <a:p>
            <a:pPr marL="457200" indent="0">
              <a:spcBef>
                <a:spcPts val="3576"/>
              </a:spcBef>
              <a:buNone/>
            </a:pPr>
            <a:r>
              <a:rPr lang="en-US" sz="2400" dirty="0" smtClean="0"/>
              <a:t>Grid electricity is delivered to the building through the other meter</a:t>
            </a:r>
          </a:p>
          <a:p>
            <a:pPr marL="457200" indent="0">
              <a:spcBef>
                <a:spcPts val="3576"/>
              </a:spcBef>
              <a:buNone/>
            </a:pPr>
            <a:r>
              <a:rPr lang="en-US" sz="2400" dirty="0" smtClean="0"/>
              <a:t>Grid electricity minus solar electricity = the payment required from the customer to the utility or credit to be received by the customer for excess energy delivery</a:t>
            </a:r>
          </a:p>
          <a:p>
            <a:pPr marL="457200" indent="0">
              <a:spcBef>
                <a:spcPts val="3576"/>
              </a:spcBef>
              <a:buNone/>
            </a:pPr>
            <a:r>
              <a:rPr lang="en-US" sz="2400" dirty="0" smtClean="0"/>
              <a:t>This is the preferred approach for metering in the islands</a:t>
            </a:r>
          </a:p>
          <a:p>
            <a:pPr marL="0" indent="0">
              <a:buNone/>
            </a:pPr>
            <a:endParaRPr lang="en-US" dirty="0"/>
          </a:p>
        </p:txBody>
      </p:sp>
    </p:spTree>
    <p:extLst>
      <p:ext uri="{BB962C8B-B14F-4D97-AF65-F5344CB8AC3E}">
        <p14:creationId xmlns:p14="http://schemas.microsoft.com/office/powerpoint/2010/main" val="15749714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24"/>
            <a:ext cx="8229600" cy="5637759"/>
          </a:xfrm>
        </p:spPr>
        <p:txBody>
          <a:bodyPr/>
          <a:lstStyle/>
          <a:p>
            <a:pPr marL="0" indent="0" algn="ctr">
              <a:buNone/>
            </a:pPr>
            <a:r>
              <a:rPr lang="en-US" dirty="0" smtClean="0">
                <a:solidFill>
                  <a:srgbClr val="0000FF"/>
                </a:solidFill>
              </a:rPr>
              <a:t>Single meter that provides</a:t>
            </a:r>
          </a:p>
          <a:p>
            <a:pPr marL="0" indent="0" algn="ctr">
              <a:buNone/>
            </a:pPr>
            <a:r>
              <a:rPr lang="en-US" dirty="0" smtClean="0">
                <a:solidFill>
                  <a:srgbClr val="0000FF"/>
                </a:solidFill>
              </a:rPr>
              <a:t>net-metering directly</a:t>
            </a:r>
          </a:p>
          <a:p>
            <a:pPr marL="457200" indent="0">
              <a:spcBef>
                <a:spcPts val="3576"/>
              </a:spcBef>
              <a:buNone/>
            </a:pPr>
            <a:r>
              <a:rPr lang="en-US" sz="2400" dirty="0" smtClean="0"/>
              <a:t>The solar is connected on the building side of the meter and surplus energy from the solar runs the meter backward. Negative reading indicates a credit, positive reading indicates a billing amount.</a:t>
            </a:r>
          </a:p>
          <a:p>
            <a:pPr marL="457200" indent="0">
              <a:spcBef>
                <a:spcPts val="3576"/>
              </a:spcBef>
              <a:buNone/>
            </a:pPr>
            <a:r>
              <a:rPr lang="en-US" sz="2400" dirty="0" smtClean="0"/>
              <a:t>Does not show either the customer or the utility the amount of solar energy or grid energy used by the building, only the net energy</a:t>
            </a:r>
          </a:p>
          <a:p>
            <a:pPr marL="0" indent="0">
              <a:buNone/>
            </a:pPr>
            <a:endParaRPr lang="en-US" dirty="0"/>
          </a:p>
        </p:txBody>
      </p:sp>
    </p:spTree>
    <p:extLst>
      <p:ext uri="{BB962C8B-B14F-4D97-AF65-F5344CB8AC3E}">
        <p14:creationId xmlns:p14="http://schemas.microsoft.com/office/powerpoint/2010/main" val="28448615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458678"/>
          </a:xfrm>
        </p:spPr>
        <p:txBody>
          <a:bodyPr>
            <a:normAutofit fontScale="92500" lnSpcReduction="10000"/>
          </a:bodyPr>
          <a:lstStyle/>
          <a:p>
            <a:pPr marL="0" indent="0" algn="ctr">
              <a:buNone/>
            </a:pPr>
            <a:r>
              <a:rPr lang="en-US" dirty="0" smtClean="0">
                <a:solidFill>
                  <a:srgbClr val="0000FF"/>
                </a:solidFill>
              </a:rPr>
              <a:t>Single meter without reversing</a:t>
            </a:r>
          </a:p>
          <a:p>
            <a:pPr marL="0" indent="0">
              <a:buNone/>
            </a:pPr>
            <a:endParaRPr lang="en-US" dirty="0" smtClean="0"/>
          </a:p>
          <a:p>
            <a:pPr marL="457200" indent="0">
              <a:spcBef>
                <a:spcPts val="1968"/>
              </a:spcBef>
              <a:buNone/>
            </a:pPr>
            <a:r>
              <a:rPr lang="en-US" sz="2600" dirty="0" smtClean="0"/>
              <a:t>Solar connected on building side of the meter</a:t>
            </a:r>
          </a:p>
          <a:p>
            <a:pPr marL="457200" indent="0">
              <a:spcBef>
                <a:spcPts val="1968"/>
              </a:spcBef>
              <a:buNone/>
            </a:pPr>
            <a:r>
              <a:rPr lang="en-US" sz="2600" dirty="0" smtClean="0"/>
              <a:t>Does not run backward when solar output exceeds building use</a:t>
            </a:r>
          </a:p>
          <a:p>
            <a:pPr marL="457200" indent="0">
              <a:spcBef>
                <a:spcPts val="1968"/>
              </a:spcBef>
              <a:buNone/>
            </a:pPr>
            <a:r>
              <a:rPr lang="en-US" sz="2600" dirty="0" smtClean="0"/>
              <a:t>Some meters may allow the excess solar to enter the grid (providing the utility free power)</a:t>
            </a:r>
          </a:p>
          <a:p>
            <a:pPr marL="457200" indent="0">
              <a:spcBef>
                <a:spcPts val="1968"/>
              </a:spcBef>
              <a:buNone/>
            </a:pPr>
            <a:r>
              <a:rPr lang="en-US" sz="2600" dirty="0" smtClean="0"/>
              <a:t>Most “one-way” meters will block energy flow from the building to the grid so utility does not receive the excess energy, it is lost to both utility and customer.</a:t>
            </a:r>
          </a:p>
          <a:p>
            <a:pPr marL="457200" indent="0">
              <a:spcBef>
                <a:spcPts val="1968"/>
              </a:spcBef>
              <a:buNone/>
            </a:pPr>
            <a:r>
              <a:rPr lang="en-US" sz="2600" dirty="0" smtClean="0"/>
              <a:t>Benefits neither the utility nor the customer</a:t>
            </a:r>
          </a:p>
        </p:txBody>
      </p:sp>
    </p:spTree>
    <p:extLst>
      <p:ext uri="{BB962C8B-B14F-4D97-AF65-F5344CB8AC3E}">
        <p14:creationId xmlns:p14="http://schemas.microsoft.com/office/powerpoint/2010/main" val="25966428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588919"/>
          </a:xfrm>
        </p:spPr>
        <p:txBody>
          <a:bodyPr/>
          <a:lstStyle/>
          <a:p>
            <a:pPr marL="0" indent="0" algn="ctr">
              <a:buNone/>
            </a:pPr>
            <a:r>
              <a:rPr lang="en-US" dirty="0" smtClean="0">
                <a:solidFill>
                  <a:srgbClr val="0000FF"/>
                </a:solidFill>
              </a:rPr>
              <a:t>“Solar” meter</a:t>
            </a:r>
          </a:p>
          <a:p>
            <a:pPr marL="457200" indent="0" algn="ctr">
              <a:spcBef>
                <a:spcPts val="3768"/>
              </a:spcBef>
              <a:buNone/>
            </a:pPr>
            <a:endParaRPr lang="en-US" sz="2400" dirty="0" smtClean="0"/>
          </a:p>
          <a:p>
            <a:pPr marL="457200" indent="0">
              <a:spcBef>
                <a:spcPts val="3768"/>
              </a:spcBef>
              <a:buNone/>
            </a:pPr>
            <a:r>
              <a:rPr lang="en-US" sz="2400" dirty="0" smtClean="0"/>
              <a:t>A meter specifically designed for grid-connected solar. Has two readings, one for solar generation and one for total energy used by the house</a:t>
            </a:r>
          </a:p>
          <a:p>
            <a:pPr marL="457200" indent="0">
              <a:spcBef>
                <a:spcPts val="3768"/>
              </a:spcBef>
              <a:buNone/>
            </a:pPr>
            <a:r>
              <a:rPr lang="en-US" sz="2400" dirty="0" smtClean="0"/>
              <a:t>Expensive</a:t>
            </a:r>
            <a:endParaRPr lang="en-US" sz="2400" dirty="0"/>
          </a:p>
        </p:txBody>
      </p:sp>
    </p:spTree>
    <p:extLst>
      <p:ext uri="{BB962C8B-B14F-4D97-AF65-F5344CB8AC3E}">
        <p14:creationId xmlns:p14="http://schemas.microsoft.com/office/powerpoint/2010/main" val="16581361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426118"/>
          </a:xfrm>
        </p:spPr>
        <p:txBody>
          <a:bodyPr/>
          <a:lstStyle/>
          <a:p>
            <a:pPr marL="0" indent="0" algn="ctr">
              <a:buNone/>
            </a:pPr>
            <a:r>
              <a:rPr lang="en-US" dirty="0" smtClean="0">
                <a:solidFill>
                  <a:srgbClr val="0000FF"/>
                </a:solidFill>
              </a:rPr>
              <a:t>“Smart” meter</a:t>
            </a:r>
          </a:p>
          <a:p>
            <a:pPr marL="457200" indent="0">
              <a:spcBef>
                <a:spcPts val="3768"/>
              </a:spcBef>
              <a:buNone/>
            </a:pPr>
            <a:r>
              <a:rPr lang="en-US" sz="2200" dirty="0" smtClean="0"/>
              <a:t>Utility can manage the metering of charges for grid power and credits for solar generation remotely. Most useful for utilities with high peak load generation costs and large diverse service area</a:t>
            </a:r>
          </a:p>
          <a:p>
            <a:pPr marL="457200" indent="0">
              <a:spcBef>
                <a:spcPts val="3768"/>
              </a:spcBef>
              <a:buNone/>
            </a:pPr>
            <a:r>
              <a:rPr lang="en-US" sz="2200" dirty="0" smtClean="0"/>
              <a:t>Typically shows only the net flow of power unless more expensive solar metering is specified. Solar generally not directly metered</a:t>
            </a:r>
          </a:p>
          <a:p>
            <a:pPr marL="457200" indent="0">
              <a:spcBef>
                <a:spcPts val="3768"/>
              </a:spcBef>
              <a:buNone/>
            </a:pPr>
            <a:r>
              <a:rPr lang="en-US" sz="2200" dirty="0" smtClean="0"/>
              <a:t>Can meter at different tariffs for different times of the day</a:t>
            </a:r>
          </a:p>
          <a:p>
            <a:pPr marL="457200" indent="0">
              <a:spcBef>
                <a:spcPts val="3768"/>
              </a:spcBef>
              <a:buNone/>
            </a:pPr>
            <a:r>
              <a:rPr lang="en-US" sz="2200" dirty="0"/>
              <a:t>E</a:t>
            </a:r>
            <a:r>
              <a:rPr lang="en-US" sz="2200" dirty="0" smtClean="0"/>
              <a:t>xpensive</a:t>
            </a:r>
          </a:p>
        </p:txBody>
      </p:sp>
    </p:spTree>
    <p:extLst>
      <p:ext uri="{BB962C8B-B14F-4D97-AF65-F5344CB8AC3E}">
        <p14:creationId xmlns:p14="http://schemas.microsoft.com/office/powerpoint/2010/main" val="6080244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805</Words>
  <Application>Microsoft Macintosh PowerPoint</Application>
  <PresentationFormat>On-screen Show (4:3)</PresentationFormat>
  <Paragraphs>89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Herbert Wade</dc:creator>
  <cp:lastModifiedBy>Herbert Wade</cp:lastModifiedBy>
  <cp:revision>3</cp:revision>
  <dcterms:created xsi:type="dcterms:W3CDTF">2017-07-30T16:24:17Z</dcterms:created>
  <dcterms:modified xsi:type="dcterms:W3CDTF">2017-07-30T17:17:27Z</dcterms:modified>
</cp:coreProperties>
</file>