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5"/>
    <p:sldMasterId id="2147483696" r:id="rId6"/>
  </p:sldMasterIdLst>
  <p:notesMasterIdLst>
    <p:notesMasterId r:id="rId59"/>
  </p:notesMasterIdLst>
  <p:sldIdLst>
    <p:sldId id="273" r:id="rId7"/>
    <p:sldId id="322" r:id="rId8"/>
    <p:sldId id="323" r:id="rId9"/>
    <p:sldId id="325" r:id="rId10"/>
    <p:sldId id="278" r:id="rId11"/>
    <p:sldId id="301" r:id="rId12"/>
    <p:sldId id="306" r:id="rId13"/>
    <p:sldId id="305" r:id="rId14"/>
    <p:sldId id="324" r:id="rId15"/>
    <p:sldId id="302" r:id="rId16"/>
    <p:sldId id="343" r:id="rId17"/>
    <p:sldId id="309" r:id="rId18"/>
    <p:sldId id="308" r:id="rId19"/>
    <p:sldId id="293" r:id="rId20"/>
    <p:sldId id="346" r:id="rId21"/>
    <p:sldId id="345" r:id="rId22"/>
    <p:sldId id="332" r:id="rId23"/>
    <p:sldId id="354" r:id="rId24"/>
    <p:sldId id="348" r:id="rId25"/>
    <p:sldId id="303" r:id="rId26"/>
    <p:sldId id="312" r:id="rId27"/>
    <p:sldId id="313" r:id="rId28"/>
    <p:sldId id="314" r:id="rId29"/>
    <p:sldId id="315" r:id="rId30"/>
    <p:sldId id="333" r:id="rId31"/>
    <p:sldId id="316" r:id="rId32"/>
    <p:sldId id="307" r:id="rId33"/>
    <p:sldId id="274" r:id="rId34"/>
    <p:sldId id="318" r:id="rId35"/>
    <p:sldId id="319" r:id="rId36"/>
    <p:sldId id="317" r:id="rId37"/>
    <p:sldId id="331" r:id="rId38"/>
    <p:sldId id="321" r:id="rId39"/>
    <p:sldId id="294" r:id="rId40"/>
    <p:sldId id="330" r:id="rId41"/>
    <p:sldId id="329" r:id="rId42"/>
    <p:sldId id="328" r:id="rId43"/>
    <p:sldId id="334" r:id="rId44"/>
    <p:sldId id="335" r:id="rId45"/>
    <p:sldId id="337" r:id="rId46"/>
    <p:sldId id="336" r:id="rId47"/>
    <p:sldId id="296" r:id="rId48"/>
    <p:sldId id="298" r:id="rId49"/>
    <p:sldId id="327" r:id="rId50"/>
    <p:sldId id="339" r:id="rId51"/>
    <p:sldId id="349" r:id="rId52"/>
    <p:sldId id="351" r:id="rId53"/>
    <p:sldId id="350" r:id="rId54"/>
    <p:sldId id="352" r:id="rId55"/>
    <p:sldId id="353" r:id="rId56"/>
    <p:sldId id="341" r:id="rId57"/>
    <p:sldId id="280" r:id="rId5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15A52"/>
    <a:srgbClr val="A7A9AC"/>
    <a:srgbClr val="8A928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p:cViewPr varScale="1">
        <p:scale>
          <a:sx n="70" d="100"/>
          <a:sy n="70" d="100"/>
        </p:scale>
        <p:origin x="1410"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4BE6314-F173-4954-8E84-B09BB9B89D3E}" type="datetimeFigureOut">
              <a:rPr lang="en-AU" smtClean="0"/>
              <a:t>17/08/2018</a:t>
            </a:fld>
            <a:endParaRPr lang="en-AU"/>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2EEE9E2-B634-4BED-BB17-F2DAD4B0BA6E}" type="slidenum">
              <a:rPr lang="en-AU" smtClean="0"/>
              <a:t>‹#›</a:t>
            </a:fld>
            <a:endParaRPr lang="en-AU"/>
          </a:p>
        </p:txBody>
      </p:sp>
    </p:spTree>
    <p:extLst>
      <p:ext uri="{BB962C8B-B14F-4D97-AF65-F5344CB8AC3E}">
        <p14:creationId xmlns:p14="http://schemas.microsoft.com/office/powerpoint/2010/main" val="2106969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62EEE9E2-B634-4BED-BB17-F2DAD4B0BA6E}" type="slidenum">
              <a:rPr lang="en-AU" smtClean="0"/>
              <a:t>1</a:t>
            </a:fld>
            <a:endParaRPr lang="en-AU"/>
          </a:p>
        </p:txBody>
      </p:sp>
    </p:spTree>
    <p:extLst>
      <p:ext uri="{BB962C8B-B14F-4D97-AF65-F5344CB8AC3E}">
        <p14:creationId xmlns:p14="http://schemas.microsoft.com/office/powerpoint/2010/main" val="3671923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200" dirty="0" smtClean="0"/>
              <a:t>We partner with clients to deliver practical and commercially sound solutions across the whole lifecycle of power and water assets, helping them to manage risks and achieve valuable outcomes</a:t>
            </a:r>
          </a:p>
          <a:p>
            <a:endParaRPr lang="en-AU" dirty="0"/>
          </a:p>
        </p:txBody>
      </p:sp>
      <p:sp>
        <p:nvSpPr>
          <p:cNvPr id="4" name="Slide Number Placeholder 3"/>
          <p:cNvSpPr>
            <a:spLocks noGrp="1"/>
          </p:cNvSpPr>
          <p:nvPr>
            <p:ph type="sldNum" sz="quarter" idx="10"/>
          </p:nvPr>
        </p:nvSpPr>
        <p:spPr/>
        <p:txBody>
          <a:bodyPr/>
          <a:lstStyle/>
          <a:p>
            <a:fld id="{62EEE9E2-B634-4BED-BB17-F2DAD4B0BA6E}" type="slidenum">
              <a:rPr lang="en-AU" smtClean="0"/>
              <a:t>3</a:t>
            </a:fld>
            <a:endParaRPr lang="en-AU"/>
          </a:p>
        </p:txBody>
      </p:sp>
    </p:spTree>
    <p:extLst>
      <p:ext uri="{BB962C8B-B14F-4D97-AF65-F5344CB8AC3E}">
        <p14:creationId xmlns:p14="http://schemas.microsoft.com/office/powerpoint/2010/main" val="22253644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62EEE9E2-B634-4BED-BB17-F2DAD4B0BA6E}" type="slidenum">
              <a:rPr lang="en-AU" smtClean="0"/>
              <a:t>5</a:t>
            </a:fld>
            <a:endParaRPr lang="en-AU"/>
          </a:p>
        </p:txBody>
      </p:sp>
    </p:spTree>
    <p:extLst>
      <p:ext uri="{BB962C8B-B14F-4D97-AF65-F5344CB8AC3E}">
        <p14:creationId xmlns:p14="http://schemas.microsoft.com/office/powerpoint/2010/main" val="18905782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62EEE9E2-B634-4BED-BB17-F2DAD4B0BA6E}" type="slidenum">
              <a:rPr lang="en-AU" smtClean="0"/>
              <a:t>28</a:t>
            </a:fld>
            <a:endParaRPr lang="en-AU"/>
          </a:p>
        </p:txBody>
      </p:sp>
    </p:spTree>
    <p:extLst>
      <p:ext uri="{BB962C8B-B14F-4D97-AF65-F5344CB8AC3E}">
        <p14:creationId xmlns:p14="http://schemas.microsoft.com/office/powerpoint/2010/main" val="19357227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62EEE9E2-B634-4BED-BB17-F2DAD4B0BA6E}" type="slidenum">
              <a:rPr lang="en-AU" smtClean="0"/>
              <a:t>52</a:t>
            </a:fld>
            <a:endParaRPr lang="en-AU"/>
          </a:p>
        </p:txBody>
      </p:sp>
    </p:spTree>
    <p:extLst>
      <p:ext uri="{BB962C8B-B14F-4D97-AF65-F5344CB8AC3E}">
        <p14:creationId xmlns:p14="http://schemas.microsoft.com/office/powerpoint/2010/main" val="40698327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441" cy="6858331"/>
          </a:xfrm>
          <a:prstGeom prst="rect">
            <a:avLst/>
          </a:prstGeom>
        </p:spPr>
      </p:pic>
      <p:sp>
        <p:nvSpPr>
          <p:cNvPr id="12" name="Title 1"/>
          <p:cNvSpPr>
            <a:spLocks noGrp="1"/>
          </p:cNvSpPr>
          <p:nvPr>
            <p:ph type="title"/>
          </p:nvPr>
        </p:nvSpPr>
        <p:spPr>
          <a:xfrm>
            <a:off x="3060000" y="1584000"/>
            <a:ext cx="5580000" cy="1440000"/>
          </a:xfrm>
        </p:spPr>
        <p:txBody>
          <a:bodyPr tIns="36000" anchor="b"/>
          <a:lstStyle>
            <a:lvl1pPr algn="r">
              <a:defRPr sz="4200" b="1" cap="all" spc="150" baseline="0"/>
            </a:lvl1pPr>
          </a:lstStyle>
          <a:p>
            <a:r>
              <a:rPr lang="en-US" smtClean="0"/>
              <a:t>Click to edit Master title style</a:t>
            </a:r>
            <a:endParaRPr lang="en-AU" dirty="0"/>
          </a:p>
        </p:txBody>
      </p:sp>
      <p:sp>
        <p:nvSpPr>
          <p:cNvPr id="13" name="Text Placeholder 2"/>
          <p:cNvSpPr>
            <a:spLocks noGrp="1"/>
          </p:cNvSpPr>
          <p:nvPr>
            <p:ph type="body" idx="1"/>
          </p:nvPr>
        </p:nvSpPr>
        <p:spPr>
          <a:xfrm>
            <a:off x="3060000" y="3204000"/>
            <a:ext cx="5580000" cy="540000"/>
          </a:xfrm>
        </p:spPr>
        <p:txBody>
          <a:bodyPr anchor="t"/>
          <a:lstStyle>
            <a:lvl1pPr marL="0" indent="0" algn="r">
              <a:spcBef>
                <a:spcPts val="700"/>
              </a:spcBef>
              <a:buNone/>
              <a:defRPr sz="2300" spc="0"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4" name="Text Placeholder 2"/>
          <p:cNvSpPr>
            <a:spLocks noGrp="1"/>
          </p:cNvSpPr>
          <p:nvPr>
            <p:ph type="body" idx="10" hasCustomPrompt="1"/>
          </p:nvPr>
        </p:nvSpPr>
        <p:spPr>
          <a:xfrm>
            <a:off x="3060000" y="3780000"/>
            <a:ext cx="5580000" cy="720000"/>
          </a:xfrm>
        </p:spPr>
        <p:txBody>
          <a:bodyPr anchor="t"/>
          <a:lstStyle>
            <a:lvl1pPr marL="0" indent="0" algn="r">
              <a:spcBef>
                <a:spcPts val="700"/>
              </a:spcBef>
              <a:buNone/>
              <a:defRPr sz="1500" spc="0" baseline="0">
                <a:solidFill>
                  <a:srgbClr val="515A5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Presenter Name – DD MMMM YYYYY</a:t>
            </a:r>
          </a:p>
        </p:txBody>
      </p:sp>
    </p:spTree>
    <p:extLst>
      <p:ext uri="{BB962C8B-B14F-4D97-AF65-F5344CB8AC3E}">
        <p14:creationId xmlns:p14="http://schemas.microsoft.com/office/powerpoint/2010/main" val="409259820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Grey">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12" name="Title 1"/>
          <p:cNvSpPr>
            <a:spLocks noGrp="1"/>
          </p:cNvSpPr>
          <p:nvPr>
            <p:ph type="title"/>
          </p:nvPr>
        </p:nvSpPr>
        <p:spPr>
          <a:xfrm>
            <a:off x="3060000" y="1584000"/>
            <a:ext cx="5580000" cy="1440000"/>
          </a:xfrm>
        </p:spPr>
        <p:txBody>
          <a:bodyPr tIns="36000" anchor="b"/>
          <a:lstStyle>
            <a:lvl1pPr algn="r">
              <a:defRPr sz="4200" b="1" cap="all" spc="150" baseline="0"/>
            </a:lvl1pPr>
          </a:lstStyle>
          <a:p>
            <a:r>
              <a:rPr lang="en-US" dirty="0" smtClean="0"/>
              <a:t>Click to edit Master title style</a:t>
            </a:r>
            <a:endParaRPr lang="en-AU" dirty="0"/>
          </a:p>
        </p:txBody>
      </p:sp>
      <p:sp>
        <p:nvSpPr>
          <p:cNvPr id="13" name="Text Placeholder 2"/>
          <p:cNvSpPr>
            <a:spLocks noGrp="1"/>
          </p:cNvSpPr>
          <p:nvPr>
            <p:ph type="body" idx="1"/>
          </p:nvPr>
        </p:nvSpPr>
        <p:spPr>
          <a:xfrm>
            <a:off x="3060000" y="3204000"/>
            <a:ext cx="5580000" cy="540000"/>
          </a:xfrm>
        </p:spPr>
        <p:txBody>
          <a:bodyPr anchor="t"/>
          <a:lstStyle>
            <a:lvl1pPr marL="0" indent="0" algn="r">
              <a:spcBef>
                <a:spcPts val="700"/>
              </a:spcBef>
              <a:buNone/>
              <a:defRPr sz="2300" spc="0"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14" name="Text Placeholder 2"/>
          <p:cNvSpPr>
            <a:spLocks noGrp="1"/>
          </p:cNvSpPr>
          <p:nvPr>
            <p:ph type="body" idx="10" hasCustomPrompt="1"/>
          </p:nvPr>
        </p:nvSpPr>
        <p:spPr>
          <a:xfrm>
            <a:off x="3060000" y="3780000"/>
            <a:ext cx="5580000" cy="720000"/>
          </a:xfrm>
        </p:spPr>
        <p:txBody>
          <a:bodyPr anchor="t"/>
          <a:lstStyle>
            <a:lvl1pPr marL="0" indent="0" algn="r">
              <a:spcBef>
                <a:spcPts val="700"/>
              </a:spcBef>
              <a:buNone/>
              <a:defRPr sz="1500" spc="0" baseline="0">
                <a:solidFill>
                  <a:srgbClr val="515A5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Presenter Name – DD MMMM YYYYY</a:t>
            </a:r>
          </a:p>
        </p:txBody>
      </p:sp>
    </p:spTree>
    <p:extLst>
      <p:ext uri="{BB962C8B-B14F-4D97-AF65-F5344CB8AC3E}">
        <p14:creationId xmlns:p14="http://schemas.microsoft.com/office/powerpoint/2010/main" val="222033239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ection Break Grey">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2" name="Title 1"/>
          <p:cNvSpPr>
            <a:spLocks noGrp="1"/>
          </p:cNvSpPr>
          <p:nvPr>
            <p:ph type="title"/>
          </p:nvPr>
        </p:nvSpPr>
        <p:spPr>
          <a:xfrm>
            <a:off x="3060000" y="1584000"/>
            <a:ext cx="5580000" cy="1440000"/>
          </a:xfrm>
        </p:spPr>
        <p:txBody>
          <a:bodyPr anchor="b" anchorCtr="0"/>
          <a:lstStyle>
            <a:lvl1pPr algn="r">
              <a:defRPr sz="4200" spc="150" baseline="0"/>
            </a:lvl1pPr>
          </a:lstStyle>
          <a:p>
            <a:r>
              <a:rPr lang="en-US" dirty="0" smtClean="0"/>
              <a:t>Click to edit Master title style</a:t>
            </a:r>
            <a:endParaRPr lang="en-AU" dirty="0"/>
          </a:p>
        </p:txBody>
      </p:sp>
      <p:sp>
        <p:nvSpPr>
          <p:cNvPr id="6" name="Text Placeholder 5"/>
          <p:cNvSpPr>
            <a:spLocks noGrp="1"/>
          </p:cNvSpPr>
          <p:nvPr>
            <p:ph type="body" sz="quarter" idx="10"/>
          </p:nvPr>
        </p:nvSpPr>
        <p:spPr>
          <a:xfrm>
            <a:off x="3060000" y="3204000"/>
            <a:ext cx="5580000" cy="540000"/>
          </a:xfrm>
        </p:spPr>
        <p:txBody>
          <a:bodyPr/>
          <a:lstStyle>
            <a:lvl1pPr algn="r">
              <a:spcBef>
                <a:spcPts val="700"/>
              </a:spcBef>
              <a:defRPr/>
            </a:lvl1pPr>
          </a:lstStyle>
          <a:p>
            <a:pPr lvl="0"/>
            <a:r>
              <a:rPr lang="en-US" dirty="0" smtClean="0"/>
              <a:t>Click to edit Master text styles</a:t>
            </a:r>
          </a:p>
        </p:txBody>
      </p:sp>
      <p:sp>
        <p:nvSpPr>
          <p:cNvPr id="4" name="Slide Number Placeholder 3"/>
          <p:cNvSpPr>
            <a:spLocks noGrp="1"/>
          </p:cNvSpPr>
          <p:nvPr>
            <p:ph type="sldNum" sz="quarter" idx="11"/>
          </p:nvPr>
        </p:nvSpPr>
        <p:spPr/>
        <p:txBody>
          <a:bodyPr/>
          <a:lstStyle/>
          <a:p>
            <a:fld id="{214C7167-1BCF-4BF5-AD9A-CED1607E9255}" type="slidenum">
              <a:rPr lang="en-AU" smtClean="0"/>
              <a:pPr/>
              <a:t>‹#›</a:t>
            </a:fld>
            <a:endParaRPr lang="en-AU" dirty="0"/>
          </a:p>
        </p:txBody>
      </p:sp>
    </p:spTree>
    <p:extLst>
      <p:ext uri="{BB962C8B-B14F-4D97-AF65-F5344CB8AC3E}">
        <p14:creationId xmlns:p14="http://schemas.microsoft.com/office/powerpoint/2010/main" val="23453498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Grey">
    <p:spTree>
      <p:nvGrpSpPr>
        <p:cNvPr id="1" name=""/>
        <p:cNvGrpSpPr/>
        <p:nvPr/>
      </p:nvGrpSpPr>
      <p:grpSpPr>
        <a:xfrm>
          <a:off x="0" y="0"/>
          <a:ext cx="0" cy="0"/>
          <a:chOff x="0" y="0"/>
          <a:chExt cx="0" cy="0"/>
        </a:xfrm>
      </p:grpSpPr>
      <p:sp>
        <p:nvSpPr>
          <p:cNvPr id="2" name="Title 1"/>
          <p:cNvSpPr>
            <a:spLocks noGrp="1"/>
          </p:cNvSpPr>
          <p:nvPr>
            <p:ph type="title"/>
          </p:nvPr>
        </p:nvSpPr>
        <p:spPr>
          <a:xfrm>
            <a:off x="504000" y="468000"/>
            <a:ext cx="8280000" cy="792000"/>
          </a:xfrm>
        </p:spPr>
        <p:txBody>
          <a:bodyPr/>
          <a:lstStyle/>
          <a:p>
            <a:r>
              <a:rPr lang="en-US" dirty="0" smtClean="0"/>
              <a:t>Click to edit Master title style</a:t>
            </a:r>
            <a:endParaRPr lang="en-AU" dirty="0"/>
          </a:p>
        </p:txBody>
      </p:sp>
      <p:sp>
        <p:nvSpPr>
          <p:cNvPr id="3" name="Content Placeholder 2"/>
          <p:cNvSpPr>
            <a:spLocks noGrp="1"/>
          </p:cNvSpPr>
          <p:nvPr>
            <p:ph idx="1" hasCustomPrompt="1"/>
          </p:nvPr>
        </p:nvSpPr>
        <p:spPr>
          <a:xfrm>
            <a:off x="504000" y="1512000"/>
            <a:ext cx="8280000" cy="4500000"/>
          </a:xfrm>
        </p:spPr>
        <p:txBody>
          <a:bodyPr/>
          <a:lstStyle>
            <a:lvl1pPr>
              <a:spcBef>
                <a:spcPts val="3000"/>
              </a:spcBef>
              <a:defRPr/>
            </a:lvl1pPr>
          </a:lstStyle>
          <a:p>
            <a:pPr lvl="0"/>
            <a:r>
              <a:rPr lang="en-US" dirty="0" smtClean="0"/>
              <a:t>Insert text here. Use the Increase List Level button to move down to Body Text style, press again for bullet styles 1-3</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Slide Number Placeholder 3"/>
          <p:cNvSpPr>
            <a:spLocks noGrp="1"/>
          </p:cNvSpPr>
          <p:nvPr>
            <p:ph type="sldNum" sz="quarter" idx="10"/>
          </p:nvPr>
        </p:nvSpPr>
        <p:spPr/>
        <p:txBody>
          <a:bodyPr/>
          <a:lstStyle/>
          <a:p>
            <a:fld id="{214C7167-1BCF-4BF5-AD9A-CED1607E9255}" type="slidenum">
              <a:rPr lang="en-AU" smtClean="0"/>
              <a:pPr/>
              <a:t>‹#›</a:t>
            </a:fld>
            <a:endParaRPr lang="en-AU" dirty="0"/>
          </a:p>
        </p:txBody>
      </p:sp>
    </p:spTree>
    <p:extLst>
      <p:ext uri="{BB962C8B-B14F-4D97-AF65-F5344CB8AC3E}">
        <p14:creationId xmlns:p14="http://schemas.microsoft.com/office/powerpoint/2010/main" val="10373007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Pic Right Grey">
    <p:spTree>
      <p:nvGrpSpPr>
        <p:cNvPr id="1" name=""/>
        <p:cNvGrpSpPr/>
        <p:nvPr/>
      </p:nvGrpSpPr>
      <p:grpSpPr>
        <a:xfrm>
          <a:off x="0" y="0"/>
          <a:ext cx="0" cy="0"/>
          <a:chOff x="0" y="0"/>
          <a:chExt cx="0" cy="0"/>
        </a:xfrm>
      </p:grpSpPr>
      <p:sp>
        <p:nvSpPr>
          <p:cNvPr id="2" name="Title 1"/>
          <p:cNvSpPr>
            <a:spLocks noGrp="1"/>
          </p:cNvSpPr>
          <p:nvPr>
            <p:ph type="title"/>
          </p:nvPr>
        </p:nvSpPr>
        <p:spPr>
          <a:xfrm>
            <a:off x="504000" y="468000"/>
            <a:ext cx="8280000" cy="792000"/>
          </a:xfrm>
        </p:spPr>
        <p:txBody>
          <a:bodyPr/>
          <a:lstStyle/>
          <a:p>
            <a:r>
              <a:rPr lang="en-US" dirty="0" smtClean="0"/>
              <a:t>Click to edit Master title style</a:t>
            </a:r>
            <a:endParaRPr lang="en-AU" dirty="0"/>
          </a:p>
        </p:txBody>
      </p:sp>
      <p:sp>
        <p:nvSpPr>
          <p:cNvPr id="3" name="Content Placeholder 2"/>
          <p:cNvSpPr>
            <a:spLocks noGrp="1"/>
          </p:cNvSpPr>
          <p:nvPr>
            <p:ph idx="1" hasCustomPrompt="1"/>
          </p:nvPr>
        </p:nvSpPr>
        <p:spPr>
          <a:xfrm>
            <a:off x="504000" y="1512000"/>
            <a:ext cx="4860000" cy="4500000"/>
          </a:xfrm>
        </p:spPr>
        <p:txBody>
          <a:bodyPr/>
          <a:lstStyle>
            <a:lvl1pPr>
              <a:spcBef>
                <a:spcPts val="3000"/>
              </a:spcBef>
              <a:defRPr/>
            </a:lvl1pPr>
          </a:lstStyle>
          <a:p>
            <a:pPr lvl="0"/>
            <a:r>
              <a:rPr lang="en-US" dirty="0" smtClean="0"/>
              <a:t>Insert text here. Use the Increase List Level button to move down to Body Text style, press again for bullet styles 1-3</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6" name="Picture Placeholder 5"/>
          <p:cNvSpPr>
            <a:spLocks noGrp="1"/>
          </p:cNvSpPr>
          <p:nvPr>
            <p:ph type="pic" sz="quarter" idx="10"/>
          </p:nvPr>
        </p:nvSpPr>
        <p:spPr>
          <a:xfrm>
            <a:off x="5616000" y="1620000"/>
            <a:ext cx="2988000" cy="3744000"/>
          </a:xfrm>
        </p:spPr>
        <p:txBody>
          <a:bodyPr lIns="0" tIns="0" rIns="0" bIns="0" anchor="ctr" anchorCtr="1"/>
          <a:lstStyle>
            <a:lvl1pPr>
              <a:defRPr sz="2000">
                <a:solidFill>
                  <a:schemeClr val="tx1"/>
                </a:solidFill>
              </a:defRPr>
            </a:lvl1pPr>
          </a:lstStyle>
          <a:p>
            <a:endParaRPr lang="en-AU" dirty="0"/>
          </a:p>
        </p:txBody>
      </p:sp>
      <p:sp>
        <p:nvSpPr>
          <p:cNvPr id="4" name="Slide Number Placeholder 3"/>
          <p:cNvSpPr>
            <a:spLocks noGrp="1"/>
          </p:cNvSpPr>
          <p:nvPr>
            <p:ph type="sldNum" sz="quarter" idx="11"/>
          </p:nvPr>
        </p:nvSpPr>
        <p:spPr/>
        <p:txBody>
          <a:bodyPr/>
          <a:lstStyle/>
          <a:p>
            <a:fld id="{214C7167-1BCF-4BF5-AD9A-CED1607E9255}" type="slidenum">
              <a:rPr lang="en-AU" smtClean="0"/>
              <a:pPr/>
              <a:t>‹#›</a:t>
            </a:fld>
            <a:endParaRPr lang="en-AU" dirty="0"/>
          </a:p>
        </p:txBody>
      </p:sp>
    </p:spTree>
    <p:extLst>
      <p:ext uri="{BB962C8B-B14F-4D97-AF65-F5344CB8AC3E}">
        <p14:creationId xmlns:p14="http://schemas.microsoft.com/office/powerpoint/2010/main" val="25952364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Grey">
    <p:bg>
      <p:bgPr>
        <a:solidFill>
          <a:schemeClr val="bg2"/>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a:ext>
            </a:extLst>
          </a:blip>
          <a:srcRect b="96199"/>
          <a:stretch/>
        </p:blipFill>
        <p:spPr>
          <a:xfrm>
            <a:off x="0" y="1"/>
            <a:ext cx="9144441" cy="260648"/>
          </a:xfrm>
          <a:prstGeom prst="rect">
            <a:avLst/>
          </a:prstGeom>
        </p:spPr>
      </p:pic>
      <p:sp>
        <p:nvSpPr>
          <p:cNvPr id="3" name="Picture Placeholder 2"/>
          <p:cNvSpPr>
            <a:spLocks noGrp="1"/>
          </p:cNvSpPr>
          <p:nvPr>
            <p:ph type="pic" idx="1"/>
          </p:nvPr>
        </p:nvSpPr>
        <p:spPr>
          <a:xfrm>
            <a:off x="504000" y="540000"/>
            <a:ext cx="8100000" cy="4896000"/>
          </a:xfrm>
        </p:spPr>
        <p:txBody>
          <a:bodyPr lIns="0" tIns="0" rIns="0" bIns="0" anchor="ctr" anchorCtr="1"/>
          <a:lstStyle>
            <a:lvl1pPr marL="0" indent="0">
              <a:spcBef>
                <a:spcPts val="0"/>
              </a:spcBef>
              <a:spcAft>
                <a:spcPts val="0"/>
              </a:spcAft>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dirty="0"/>
          </a:p>
        </p:txBody>
      </p:sp>
      <p:sp>
        <p:nvSpPr>
          <p:cNvPr id="9" name="Text Placeholder 8"/>
          <p:cNvSpPr>
            <a:spLocks noGrp="1"/>
          </p:cNvSpPr>
          <p:nvPr>
            <p:ph type="body" sz="quarter" idx="13" hasCustomPrompt="1"/>
          </p:nvPr>
        </p:nvSpPr>
        <p:spPr>
          <a:xfrm>
            <a:off x="504000" y="5958000"/>
            <a:ext cx="7740000" cy="756000"/>
          </a:xfrm>
        </p:spPr>
        <p:txBody>
          <a:bodyPr/>
          <a:lstStyle>
            <a:lvl1pPr>
              <a:lnSpc>
                <a:spcPct val="95000"/>
              </a:lnSpc>
              <a:spcBef>
                <a:spcPts val="0"/>
              </a:spcBef>
              <a:spcAft>
                <a:spcPts val="0"/>
              </a:spcAft>
              <a:defRPr b="0" spc="70" baseline="0"/>
            </a:lvl1pPr>
          </a:lstStyle>
          <a:p>
            <a:pPr lvl="0"/>
            <a:r>
              <a:rPr lang="en-US" dirty="0" smtClean="0"/>
              <a:t>Click here to insert caption</a:t>
            </a:r>
          </a:p>
        </p:txBody>
      </p:sp>
      <p:sp>
        <p:nvSpPr>
          <p:cNvPr id="2" name="Slide Number Placeholder 1"/>
          <p:cNvSpPr>
            <a:spLocks noGrp="1"/>
          </p:cNvSpPr>
          <p:nvPr>
            <p:ph type="sldNum" sz="quarter" idx="14"/>
          </p:nvPr>
        </p:nvSpPr>
        <p:spPr/>
        <p:txBody>
          <a:bodyPr/>
          <a:lstStyle/>
          <a:p>
            <a:fld id="{214C7167-1BCF-4BF5-AD9A-CED1607E9255}" type="slidenum">
              <a:rPr lang="en-AU" smtClean="0"/>
              <a:pPr/>
              <a:t>‹#›</a:t>
            </a:fld>
            <a:endParaRPr lang="en-AU" dirty="0"/>
          </a:p>
        </p:txBody>
      </p:sp>
    </p:spTree>
    <p:extLst>
      <p:ext uri="{BB962C8B-B14F-4D97-AF65-F5344CB8AC3E}">
        <p14:creationId xmlns:p14="http://schemas.microsoft.com/office/powerpoint/2010/main" val="2701299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Grey">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504000" y="1512000"/>
            <a:ext cx="3888000" cy="4500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2" name="Title 1"/>
          <p:cNvSpPr>
            <a:spLocks noGrp="1"/>
          </p:cNvSpPr>
          <p:nvPr>
            <p:ph type="title"/>
          </p:nvPr>
        </p:nvSpPr>
        <p:spPr/>
        <p:txBody>
          <a:bodyPr/>
          <a:lstStyle/>
          <a:p>
            <a:r>
              <a:rPr lang="en-US" dirty="0" smtClean="0"/>
              <a:t>Click to edit Master title style</a:t>
            </a:r>
            <a:endParaRPr lang="en-AU" dirty="0"/>
          </a:p>
        </p:txBody>
      </p:sp>
      <p:sp>
        <p:nvSpPr>
          <p:cNvPr id="11" name="Content Placeholder 10"/>
          <p:cNvSpPr>
            <a:spLocks noGrp="1"/>
          </p:cNvSpPr>
          <p:nvPr>
            <p:ph sz="quarter" idx="14"/>
          </p:nvPr>
        </p:nvSpPr>
        <p:spPr>
          <a:xfrm>
            <a:off x="4554000" y="1512000"/>
            <a:ext cx="3888000" cy="4500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3" name="Slide Number Placeholder 2"/>
          <p:cNvSpPr>
            <a:spLocks noGrp="1"/>
          </p:cNvSpPr>
          <p:nvPr>
            <p:ph type="sldNum" sz="quarter" idx="15"/>
          </p:nvPr>
        </p:nvSpPr>
        <p:spPr/>
        <p:txBody>
          <a:bodyPr/>
          <a:lstStyle/>
          <a:p>
            <a:fld id="{214C7167-1BCF-4BF5-AD9A-CED1607E9255}" type="slidenum">
              <a:rPr lang="en-AU" smtClean="0"/>
              <a:pPr/>
              <a:t>‹#›</a:t>
            </a:fld>
            <a:endParaRPr lang="en-AU" dirty="0"/>
          </a:p>
        </p:txBody>
      </p:sp>
    </p:spTree>
    <p:extLst>
      <p:ext uri="{BB962C8B-B14F-4D97-AF65-F5344CB8AC3E}">
        <p14:creationId xmlns:p14="http://schemas.microsoft.com/office/powerpoint/2010/main" val="37953875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acts Page Gre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Contacts or other heading here</a:t>
            </a:r>
            <a:endParaRPr lang="en-AU" dirty="0"/>
          </a:p>
        </p:txBody>
      </p:sp>
      <p:sp>
        <p:nvSpPr>
          <p:cNvPr id="8" name="Text Placeholder 7"/>
          <p:cNvSpPr>
            <a:spLocks noGrp="1"/>
          </p:cNvSpPr>
          <p:nvPr>
            <p:ph type="body" sz="quarter" idx="13" hasCustomPrompt="1"/>
          </p:nvPr>
        </p:nvSpPr>
        <p:spPr>
          <a:xfrm>
            <a:off x="504000" y="1332000"/>
            <a:ext cx="8280000" cy="4500000"/>
          </a:xfrm>
        </p:spPr>
        <p:txBody>
          <a:bodyPr/>
          <a:lstStyle>
            <a:lvl1pPr>
              <a:lnSpc>
                <a:spcPct val="98000"/>
              </a:lnSpc>
              <a:spcBef>
                <a:spcPts val="2300"/>
              </a:spcBef>
              <a:spcAft>
                <a:spcPts val="0"/>
              </a:spcAft>
              <a:defRPr sz="1800" spc="50" baseline="0"/>
            </a:lvl1pPr>
            <a:lvl2pPr>
              <a:lnSpc>
                <a:spcPct val="100000"/>
              </a:lnSpc>
              <a:spcBef>
                <a:spcPts val="0"/>
              </a:spcBef>
              <a:defRPr sz="1800" spc="90" baseline="0"/>
            </a:lvl2pPr>
            <a:lvl3pPr>
              <a:lnSpc>
                <a:spcPct val="100000"/>
              </a:lnSpc>
              <a:spcBef>
                <a:spcPts val="200"/>
              </a:spcBef>
              <a:defRPr sz="1800" spc="120" baseline="0"/>
            </a:lvl3pPr>
            <a:lvl4pPr>
              <a:lnSpc>
                <a:spcPct val="100000"/>
              </a:lnSpc>
              <a:spcBef>
                <a:spcPts val="200"/>
              </a:spcBef>
              <a:defRPr sz="1800" spc="120" baseline="0"/>
            </a:lvl4pPr>
            <a:lvl5pPr>
              <a:lnSpc>
                <a:spcPct val="100000"/>
              </a:lnSpc>
              <a:spcBef>
                <a:spcPts val="200"/>
              </a:spcBef>
              <a:defRPr sz="1800" spc="120" baseline="0"/>
            </a:lvl5pPr>
          </a:lstStyle>
          <a:p>
            <a:pPr lvl="0"/>
            <a:r>
              <a:rPr lang="en-US" dirty="0" smtClean="0"/>
              <a:t>Insert text here. Use the Increase List Level button to move down to Body Text style, press again for bullet styles 1-3</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3" name="Slide Number Placeholder 2"/>
          <p:cNvSpPr>
            <a:spLocks noGrp="1"/>
          </p:cNvSpPr>
          <p:nvPr>
            <p:ph type="sldNum" sz="quarter" idx="14"/>
          </p:nvPr>
        </p:nvSpPr>
        <p:spPr/>
        <p:txBody>
          <a:bodyPr/>
          <a:lstStyle/>
          <a:p>
            <a:fld id="{214C7167-1BCF-4BF5-AD9A-CED1607E9255}" type="slidenum">
              <a:rPr lang="en-AU" smtClean="0"/>
              <a:pPr/>
              <a:t>‹#›</a:t>
            </a:fld>
            <a:endParaRPr lang="en-AU" dirty="0"/>
          </a:p>
        </p:txBody>
      </p:sp>
    </p:spTree>
    <p:extLst>
      <p:ext uri="{BB962C8B-B14F-4D97-AF65-F5344CB8AC3E}">
        <p14:creationId xmlns:p14="http://schemas.microsoft.com/office/powerpoint/2010/main" val="23892393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Gre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AU" dirty="0"/>
          </a:p>
        </p:txBody>
      </p:sp>
      <p:sp>
        <p:nvSpPr>
          <p:cNvPr id="3" name="Slide Number Placeholder 2"/>
          <p:cNvSpPr>
            <a:spLocks noGrp="1"/>
          </p:cNvSpPr>
          <p:nvPr>
            <p:ph type="sldNum" sz="quarter" idx="10"/>
          </p:nvPr>
        </p:nvSpPr>
        <p:spPr/>
        <p:txBody>
          <a:bodyPr/>
          <a:lstStyle/>
          <a:p>
            <a:fld id="{214C7167-1BCF-4BF5-AD9A-CED1607E9255}" type="slidenum">
              <a:rPr lang="en-AU" smtClean="0"/>
              <a:pPr/>
              <a:t>‹#›</a:t>
            </a:fld>
            <a:endParaRPr lang="en-AU" dirty="0"/>
          </a:p>
        </p:txBody>
      </p:sp>
    </p:spTree>
    <p:extLst>
      <p:ext uri="{BB962C8B-B14F-4D97-AF65-F5344CB8AC3E}">
        <p14:creationId xmlns:p14="http://schemas.microsoft.com/office/powerpoint/2010/main" val="31376754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Grey">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214C7167-1BCF-4BF5-AD9A-CED1607E9255}" type="slidenum">
              <a:rPr lang="en-AU" smtClean="0"/>
              <a:pPr/>
              <a:t>‹#›</a:t>
            </a:fld>
            <a:endParaRPr lang="en-AU" dirty="0"/>
          </a:p>
        </p:txBody>
      </p:sp>
    </p:spTree>
    <p:extLst>
      <p:ext uri="{BB962C8B-B14F-4D97-AF65-F5344CB8AC3E}">
        <p14:creationId xmlns:p14="http://schemas.microsoft.com/office/powerpoint/2010/main" val="25326776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441" cy="6858331"/>
          </a:xfrm>
          <a:prstGeom prst="rect">
            <a:avLst/>
          </a:prstGeom>
        </p:spPr>
      </p:pic>
      <p:sp>
        <p:nvSpPr>
          <p:cNvPr id="2" name="Title 1"/>
          <p:cNvSpPr>
            <a:spLocks noGrp="1"/>
          </p:cNvSpPr>
          <p:nvPr>
            <p:ph type="title"/>
          </p:nvPr>
        </p:nvSpPr>
        <p:spPr>
          <a:xfrm>
            <a:off x="3060000" y="1584000"/>
            <a:ext cx="5580000" cy="1440000"/>
          </a:xfrm>
        </p:spPr>
        <p:txBody>
          <a:bodyPr anchor="b" anchorCtr="0"/>
          <a:lstStyle>
            <a:lvl1pPr algn="r">
              <a:defRPr sz="4200" spc="150" baseline="0"/>
            </a:lvl1pPr>
          </a:lstStyle>
          <a:p>
            <a:r>
              <a:rPr lang="en-US" smtClean="0"/>
              <a:t>Click to edit Master title style</a:t>
            </a:r>
            <a:endParaRPr lang="en-AU" dirty="0"/>
          </a:p>
        </p:txBody>
      </p:sp>
      <p:sp>
        <p:nvSpPr>
          <p:cNvPr id="6" name="Text Placeholder 5"/>
          <p:cNvSpPr>
            <a:spLocks noGrp="1"/>
          </p:cNvSpPr>
          <p:nvPr>
            <p:ph type="body" sz="quarter" idx="10"/>
          </p:nvPr>
        </p:nvSpPr>
        <p:spPr>
          <a:xfrm>
            <a:off x="3060000" y="3204000"/>
            <a:ext cx="5580000" cy="540000"/>
          </a:xfrm>
        </p:spPr>
        <p:txBody>
          <a:bodyPr/>
          <a:lstStyle>
            <a:lvl1pPr algn="r">
              <a:spcBef>
                <a:spcPts val="700"/>
              </a:spcBef>
              <a:defRPr/>
            </a:lvl1pPr>
          </a:lstStyle>
          <a:p>
            <a:pPr lvl="0"/>
            <a:r>
              <a:rPr lang="en-US" smtClean="0"/>
              <a:t>Click to edit Master text styles</a:t>
            </a:r>
          </a:p>
        </p:txBody>
      </p:sp>
      <p:sp>
        <p:nvSpPr>
          <p:cNvPr id="3" name="Slide Number Placeholder 2"/>
          <p:cNvSpPr>
            <a:spLocks noGrp="1"/>
          </p:cNvSpPr>
          <p:nvPr>
            <p:ph type="sldNum" sz="quarter" idx="11"/>
          </p:nvPr>
        </p:nvSpPr>
        <p:spPr/>
        <p:txBody>
          <a:bodyPr/>
          <a:lstStyle/>
          <a:p>
            <a:fld id="{B6B8467D-FDAF-4F5E-9CD1-2E8A432466D0}" type="slidenum">
              <a:rPr lang="en-AU" smtClean="0"/>
              <a:pPr/>
              <a:t>‹#›</a:t>
            </a:fld>
            <a:endParaRPr lang="en-AU"/>
          </a:p>
        </p:txBody>
      </p:sp>
    </p:spTree>
    <p:extLst>
      <p:ext uri="{BB962C8B-B14F-4D97-AF65-F5344CB8AC3E}">
        <p14:creationId xmlns:p14="http://schemas.microsoft.com/office/powerpoint/2010/main" val="1961824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4000" y="468000"/>
            <a:ext cx="8280000" cy="792000"/>
          </a:xfrm>
        </p:spPr>
        <p:txBody>
          <a:bodyPr/>
          <a:lstStyle/>
          <a:p>
            <a:r>
              <a:rPr lang="en-US" smtClean="0"/>
              <a:t>Click to edit Master title style</a:t>
            </a:r>
            <a:endParaRPr lang="en-AU" dirty="0"/>
          </a:p>
        </p:txBody>
      </p:sp>
      <p:sp>
        <p:nvSpPr>
          <p:cNvPr id="3" name="Content Placeholder 2"/>
          <p:cNvSpPr>
            <a:spLocks noGrp="1"/>
          </p:cNvSpPr>
          <p:nvPr>
            <p:ph idx="1" hasCustomPrompt="1"/>
          </p:nvPr>
        </p:nvSpPr>
        <p:spPr>
          <a:xfrm>
            <a:off x="504000" y="1512000"/>
            <a:ext cx="8280000" cy="4500000"/>
          </a:xfrm>
        </p:spPr>
        <p:txBody>
          <a:bodyPr/>
          <a:lstStyle>
            <a:lvl1pPr>
              <a:spcBef>
                <a:spcPts val="3000"/>
              </a:spcBef>
              <a:defRPr/>
            </a:lvl1pPr>
          </a:lstStyle>
          <a:p>
            <a:pPr lvl="0"/>
            <a:r>
              <a:rPr lang="en-US" dirty="0" smtClean="0"/>
              <a:t>Insert text here. Use the Increase List Level button to move down to Body Text style, press again for bullet styles 1-3</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Slide Number Placeholder 3"/>
          <p:cNvSpPr>
            <a:spLocks noGrp="1"/>
          </p:cNvSpPr>
          <p:nvPr>
            <p:ph type="sldNum" sz="quarter" idx="10"/>
          </p:nvPr>
        </p:nvSpPr>
        <p:spPr/>
        <p:txBody>
          <a:bodyPr/>
          <a:lstStyle/>
          <a:p>
            <a:fld id="{B6B8467D-FDAF-4F5E-9CD1-2E8A432466D0}" type="slidenum">
              <a:rPr lang="en-AU" smtClean="0"/>
              <a:pPr/>
              <a:t>‹#›</a:t>
            </a:fld>
            <a:endParaRPr lang="en-AU"/>
          </a:p>
        </p:txBody>
      </p:sp>
    </p:spTree>
    <p:extLst>
      <p:ext uri="{BB962C8B-B14F-4D97-AF65-F5344CB8AC3E}">
        <p14:creationId xmlns:p14="http://schemas.microsoft.com/office/powerpoint/2010/main" val="38844685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with Pic Right">
    <p:spTree>
      <p:nvGrpSpPr>
        <p:cNvPr id="1" name=""/>
        <p:cNvGrpSpPr/>
        <p:nvPr/>
      </p:nvGrpSpPr>
      <p:grpSpPr>
        <a:xfrm>
          <a:off x="0" y="0"/>
          <a:ext cx="0" cy="0"/>
          <a:chOff x="0" y="0"/>
          <a:chExt cx="0" cy="0"/>
        </a:xfrm>
      </p:grpSpPr>
      <p:sp>
        <p:nvSpPr>
          <p:cNvPr id="2" name="Title 1"/>
          <p:cNvSpPr>
            <a:spLocks noGrp="1"/>
          </p:cNvSpPr>
          <p:nvPr>
            <p:ph type="title"/>
          </p:nvPr>
        </p:nvSpPr>
        <p:spPr>
          <a:xfrm>
            <a:off x="504000" y="468000"/>
            <a:ext cx="8280000" cy="792000"/>
          </a:xfrm>
        </p:spPr>
        <p:txBody>
          <a:bodyPr/>
          <a:lstStyle/>
          <a:p>
            <a:r>
              <a:rPr lang="en-US" smtClean="0"/>
              <a:t>Click to edit Master title style</a:t>
            </a:r>
            <a:endParaRPr lang="en-AU" dirty="0"/>
          </a:p>
        </p:txBody>
      </p:sp>
      <p:sp>
        <p:nvSpPr>
          <p:cNvPr id="3" name="Content Placeholder 2"/>
          <p:cNvSpPr>
            <a:spLocks noGrp="1"/>
          </p:cNvSpPr>
          <p:nvPr>
            <p:ph idx="1" hasCustomPrompt="1"/>
          </p:nvPr>
        </p:nvSpPr>
        <p:spPr>
          <a:xfrm>
            <a:off x="504000" y="1512000"/>
            <a:ext cx="4860000" cy="4500000"/>
          </a:xfrm>
        </p:spPr>
        <p:txBody>
          <a:bodyPr/>
          <a:lstStyle>
            <a:lvl1pPr>
              <a:spcBef>
                <a:spcPts val="3000"/>
              </a:spcBef>
              <a:defRPr/>
            </a:lvl1pPr>
          </a:lstStyle>
          <a:p>
            <a:pPr lvl="0"/>
            <a:r>
              <a:rPr lang="en-US" dirty="0" smtClean="0"/>
              <a:t>Insert text here. Use the Increase List Level button to move down to Body Text style, press again for bullet styles 1-3</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6" name="Picture Placeholder 5"/>
          <p:cNvSpPr>
            <a:spLocks noGrp="1"/>
          </p:cNvSpPr>
          <p:nvPr>
            <p:ph type="pic" sz="quarter" idx="10"/>
          </p:nvPr>
        </p:nvSpPr>
        <p:spPr>
          <a:xfrm>
            <a:off x="5616000" y="1620000"/>
            <a:ext cx="2988000" cy="3744000"/>
          </a:xfrm>
        </p:spPr>
        <p:txBody>
          <a:bodyPr lIns="0" tIns="0" rIns="0" bIns="0" anchor="ctr" anchorCtr="1"/>
          <a:lstStyle>
            <a:lvl1pPr>
              <a:defRPr sz="2000">
                <a:solidFill>
                  <a:schemeClr val="tx1"/>
                </a:solidFill>
              </a:defRPr>
            </a:lvl1pPr>
          </a:lstStyle>
          <a:p>
            <a:r>
              <a:rPr lang="en-US" smtClean="0"/>
              <a:t>Click icon to add picture</a:t>
            </a:r>
            <a:endParaRPr lang="en-AU" dirty="0"/>
          </a:p>
        </p:txBody>
      </p:sp>
      <p:sp>
        <p:nvSpPr>
          <p:cNvPr id="4" name="Slide Number Placeholder 3"/>
          <p:cNvSpPr>
            <a:spLocks noGrp="1"/>
          </p:cNvSpPr>
          <p:nvPr>
            <p:ph type="sldNum" sz="quarter" idx="11"/>
          </p:nvPr>
        </p:nvSpPr>
        <p:spPr/>
        <p:txBody>
          <a:bodyPr/>
          <a:lstStyle/>
          <a:p>
            <a:fld id="{B6B8467D-FDAF-4F5E-9CD1-2E8A432466D0}" type="slidenum">
              <a:rPr lang="en-AU" smtClean="0"/>
              <a:pPr/>
              <a:t>‹#›</a:t>
            </a:fld>
            <a:endParaRPr lang="en-AU"/>
          </a:p>
        </p:txBody>
      </p:sp>
    </p:spTree>
    <p:extLst>
      <p:ext uri="{BB962C8B-B14F-4D97-AF65-F5344CB8AC3E}">
        <p14:creationId xmlns:p14="http://schemas.microsoft.com/office/powerpoint/2010/main" val="42054279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a:ext>
            </a:extLst>
          </a:blip>
          <a:srcRect b="96199"/>
          <a:stretch/>
        </p:blipFill>
        <p:spPr>
          <a:xfrm>
            <a:off x="0" y="1"/>
            <a:ext cx="9144441" cy="260648"/>
          </a:xfrm>
          <a:prstGeom prst="rect">
            <a:avLst/>
          </a:prstGeom>
        </p:spPr>
      </p:pic>
      <p:sp>
        <p:nvSpPr>
          <p:cNvPr id="3" name="Picture Placeholder 2"/>
          <p:cNvSpPr>
            <a:spLocks noGrp="1"/>
          </p:cNvSpPr>
          <p:nvPr>
            <p:ph type="pic" idx="1"/>
          </p:nvPr>
        </p:nvSpPr>
        <p:spPr>
          <a:xfrm>
            <a:off x="504000" y="540000"/>
            <a:ext cx="8100000" cy="4896000"/>
          </a:xfrm>
        </p:spPr>
        <p:txBody>
          <a:bodyPr lIns="0" tIns="0" rIns="0" bIns="0" anchor="ctr" anchorCtr="1"/>
          <a:lstStyle>
            <a:lvl1pPr marL="0" indent="0">
              <a:spcBef>
                <a:spcPts val="0"/>
              </a:spcBef>
              <a:spcAft>
                <a:spcPts val="0"/>
              </a:spcAft>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AU" dirty="0"/>
          </a:p>
        </p:txBody>
      </p:sp>
      <p:sp>
        <p:nvSpPr>
          <p:cNvPr id="9" name="Text Placeholder 8"/>
          <p:cNvSpPr>
            <a:spLocks noGrp="1"/>
          </p:cNvSpPr>
          <p:nvPr>
            <p:ph type="body" sz="quarter" idx="13" hasCustomPrompt="1"/>
          </p:nvPr>
        </p:nvSpPr>
        <p:spPr>
          <a:xfrm>
            <a:off x="504000" y="5958000"/>
            <a:ext cx="7740000" cy="756000"/>
          </a:xfrm>
        </p:spPr>
        <p:txBody>
          <a:bodyPr/>
          <a:lstStyle>
            <a:lvl1pPr>
              <a:lnSpc>
                <a:spcPct val="95000"/>
              </a:lnSpc>
              <a:spcBef>
                <a:spcPts val="0"/>
              </a:spcBef>
              <a:spcAft>
                <a:spcPts val="0"/>
              </a:spcAft>
              <a:defRPr b="0" spc="70" baseline="0"/>
            </a:lvl1pPr>
          </a:lstStyle>
          <a:p>
            <a:pPr lvl="0"/>
            <a:r>
              <a:rPr lang="en-US" dirty="0" smtClean="0"/>
              <a:t>Click here to insert caption</a:t>
            </a:r>
          </a:p>
        </p:txBody>
      </p:sp>
      <p:sp>
        <p:nvSpPr>
          <p:cNvPr id="2" name="Slide Number Placeholder 1"/>
          <p:cNvSpPr>
            <a:spLocks noGrp="1"/>
          </p:cNvSpPr>
          <p:nvPr>
            <p:ph type="sldNum" sz="quarter" idx="14"/>
          </p:nvPr>
        </p:nvSpPr>
        <p:spPr/>
        <p:txBody>
          <a:bodyPr/>
          <a:lstStyle/>
          <a:p>
            <a:fld id="{B6B8467D-FDAF-4F5E-9CD1-2E8A432466D0}" type="slidenum">
              <a:rPr lang="en-AU" smtClean="0"/>
              <a:pPr/>
              <a:t>‹#›</a:t>
            </a:fld>
            <a:endParaRPr lang="en-AU"/>
          </a:p>
        </p:txBody>
      </p:sp>
    </p:spTree>
    <p:extLst>
      <p:ext uri="{BB962C8B-B14F-4D97-AF65-F5344CB8AC3E}">
        <p14:creationId xmlns:p14="http://schemas.microsoft.com/office/powerpoint/2010/main" val="7590328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504000" y="1512000"/>
            <a:ext cx="3888000" cy="4500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2" name="Title 1"/>
          <p:cNvSpPr>
            <a:spLocks noGrp="1"/>
          </p:cNvSpPr>
          <p:nvPr>
            <p:ph type="title"/>
          </p:nvPr>
        </p:nvSpPr>
        <p:spPr/>
        <p:txBody>
          <a:bodyPr/>
          <a:lstStyle/>
          <a:p>
            <a:r>
              <a:rPr lang="en-US" smtClean="0"/>
              <a:t>Click to edit Master title style</a:t>
            </a:r>
            <a:endParaRPr lang="en-AU" dirty="0"/>
          </a:p>
        </p:txBody>
      </p:sp>
      <p:sp>
        <p:nvSpPr>
          <p:cNvPr id="11" name="Content Placeholder 10"/>
          <p:cNvSpPr>
            <a:spLocks noGrp="1"/>
          </p:cNvSpPr>
          <p:nvPr>
            <p:ph sz="quarter" idx="14"/>
          </p:nvPr>
        </p:nvSpPr>
        <p:spPr>
          <a:xfrm>
            <a:off x="4554000" y="1512000"/>
            <a:ext cx="3888000" cy="4500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3" name="Slide Number Placeholder 2"/>
          <p:cNvSpPr>
            <a:spLocks noGrp="1"/>
          </p:cNvSpPr>
          <p:nvPr>
            <p:ph type="sldNum" sz="quarter" idx="15"/>
          </p:nvPr>
        </p:nvSpPr>
        <p:spPr/>
        <p:txBody>
          <a:bodyPr/>
          <a:lstStyle/>
          <a:p>
            <a:fld id="{B6B8467D-FDAF-4F5E-9CD1-2E8A432466D0}" type="slidenum">
              <a:rPr lang="en-AU" smtClean="0"/>
              <a:pPr/>
              <a:t>‹#›</a:t>
            </a:fld>
            <a:endParaRPr lang="en-AU"/>
          </a:p>
        </p:txBody>
      </p:sp>
    </p:spTree>
    <p:extLst>
      <p:ext uri="{BB962C8B-B14F-4D97-AF65-F5344CB8AC3E}">
        <p14:creationId xmlns:p14="http://schemas.microsoft.com/office/powerpoint/2010/main" val="34852268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acts Pag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Contacts or other heading here</a:t>
            </a:r>
            <a:endParaRPr lang="en-AU" dirty="0"/>
          </a:p>
        </p:txBody>
      </p:sp>
      <p:sp>
        <p:nvSpPr>
          <p:cNvPr id="8" name="Text Placeholder 7"/>
          <p:cNvSpPr>
            <a:spLocks noGrp="1"/>
          </p:cNvSpPr>
          <p:nvPr>
            <p:ph type="body" sz="quarter" idx="13" hasCustomPrompt="1"/>
          </p:nvPr>
        </p:nvSpPr>
        <p:spPr>
          <a:xfrm>
            <a:off x="504000" y="1332000"/>
            <a:ext cx="8280000" cy="4500000"/>
          </a:xfrm>
        </p:spPr>
        <p:txBody>
          <a:bodyPr/>
          <a:lstStyle>
            <a:lvl1pPr>
              <a:lnSpc>
                <a:spcPct val="98000"/>
              </a:lnSpc>
              <a:spcBef>
                <a:spcPts val="2300"/>
              </a:spcBef>
              <a:spcAft>
                <a:spcPts val="0"/>
              </a:spcAft>
              <a:defRPr sz="1800" spc="50" baseline="0"/>
            </a:lvl1pPr>
            <a:lvl2pPr>
              <a:lnSpc>
                <a:spcPct val="100000"/>
              </a:lnSpc>
              <a:spcBef>
                <a:spcPts val="0"/>
              </a:spcBef>
              <a:defRPr sz="1800" spc="90" baseline="0"/>
            </a:lvl2pPr>
            <a:lvl3pPr>
              <a:lnSpc>
                <a:spcPct val="100000"/>
              </a:lnSpc>
              <a:spcBef>
                <a:spcPts val="200"/>
              </a:spcBef>
              <a:defRPr sz="1800" spc="120" baseline="0"/>
            </a:lvl3pPr>
            <a:lvl4pPr>
              <a:lnSpc>
                <a:spcPct val="100000"/>
              </a:lnSpc>
              <a:spcBef>
                <a:spcPts val="200"/>
              </a:spcBef>
              <a:defRPr sz="1800" spc="120" baseline="0"/>
            </a:lvl4pPr>
            <a:lvl5pPr>
              <a:lnSpc>
                <a:spcPct val="100000"/>
              </a:lnSpc>
              <a:spcBef>
                <a:spcPts val="200"/>
              </a:spcBef>
              <a:defRPr sz="1800" spc="120" baseline="0"/>
            </a:lvl5pPr>
          </a:lstStyle>
          <a:p>
            <a:pPr lvl="0"/>
            <a:r>
              <a:rPr lang="en-US" dirty="0" smtClean="0"/>
              <a:t>Insert text here. Use the Increase List Level button to move down to Body Text style, press again for bullet styles 1-3</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3" name="Slide Number Placeholder 2"/>
          <p:cNvSpPr>
            <a:spLocks noGrp="1"/>
          </p:cNvSpPr>
          <p:nvPr>
            <p:ph type="sldNum" sz="quarter" idx="14"/>
          </p:nvPr>
        </p:nvSpPr>
        <p:spPr/>
        <p:txBody>
          <a:bodyPr/>
          <a:lstStyle/>
          <a:p>
            <a:fld id="{B6B8467D-FDAF-4F5E-9CD1-2E8A432466D0}" type="slidenum">
              <a:rPr lang="en-AU" smtClean="0"/>
              <a:pPr/>
              <a:t>‹#›</a:t>
            </a:fld>
            <a:endParaRPr lang="en-AU"/>
          </a:p>
        </p:txBody>
      </p:sp>
    </p:spTree>
    <p:extLst>
      <p:ext uri="{BB962C8B-B14F-4D97-AF65-F5344CB8AC3E}">
        <p14:creationId xmlns:p14="http://schemas.microsoft.com/office/powerpoint/2010/main" val="279814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dirty="0"/>
          </a:p>
        </p:txBody>
      </p:sp>
      <p:sp>
        <p:nvSpPr>
          <p:cNvPr id="3" name="Slide Number Placeholder 2"/>
          <p:cNvSpPr>
            <a:spLocks noGrp="1"/>
          </p:cNvSpPr>
          <p:nvPr>
            <p:ph type="sldNum" sz="quarter" idx="10"/>
          </p:nvPr>
        </p:nvSpPr>
        <p:spPr/>
        <p:txBody>
          <a:bodyPr/>
          <a:lstStyle/>
          <a:p>
            <a:fld id="{B6B8467D-FDAF-4F5E-9CD1-2E8A432466D0}" type="slidenum">
              <a:rPr lang="en-AU" smtClean="0"/>
              <a:pPr/>
              <a:t>‹#›</a:t>
            </a:fld>
            <a:endParaRPr lang="en-AU"/>
          </a:p>
        </p:txBody>
      </p:sp>
    </p:spTree>
    <p:extLst>
      <p:ext uri="{BB962C8B-B14F-4D97-AF65-F5344CB8AC3E}">
        <p14:creationId xmlns:p14="http://schemas.microsoft.com/office/powerpoint/2010/main" val="19522726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B6B8467D-FDAF-4F5E-9CD1-2E8A432466D0}" type="slidenum">
              <a:rPr lang="en-AU" smtClean="0"/>
              <a:pPr/>
              <a:t>‹#›</a:t>
            </a:fld>
            <a:endParaRPr lang="en-AU"/>
          </a:p>
        </p:txBody>
      </p:sp>
    </p:spTree>
    <p:extLst>
      <p:ext uri="{BB962C8B-B14F-4D97-AF65-F5344CB8AC3E}">
        <p14:creationId xmlns:p14="http://schemas.microsoft.com/office/powerpoint/2010/main" val="23505719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5.png"/><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0"/>
            <a:ext cx="9144441" cy="6858331"/>
          </a:xfrm>
          <a:prstGeom prst="rect">
            <a:avLst/>
          </a:prstGeom>
        </p:spPr>
      </p:pic>
      <p:sp>
        <p:nvSpPr>
          <p:cNvPr id="2" name="Title Placeholder 1"/>
          <p:cNvSpPr>
            <a:spLocks noGrp="1"/>
          </p:cNvSpPr>
          <p:nvPr>
            <p:ph type="title"/>
          </p:nvPr>
        </p:nvSpPr>
        <p:spPr>
          <a:xfrm>
            <a:off x="504000" y="468000"/>
            <a:ext cx="8280000" cy="792000"/>
          </a:xfrm>
          <a:prstGeom prst="rect">
            <a:avLst/>
          </a:prstGeom>
        </p:spPr>
        <p:txBody>
          <a:bodyPr vert="horz" lIns="36000" tIns="0" rIns="36000" bIns="36000" rtlCol="0" anchor="t">
            <a:noAutofit/>
          </a:bodyPr>
          <a:lstStyle/>
          <a:p>
            <a:r>
              <a:rPr lang="en-US" smtClean="0"/>
              <a:t>Click to edit Master title style</a:t>
            </a:r>
            <a:endParaRPr lang="en-AU" dirty="0"/>
          </a:p>
        </p:txBody>
      </p:sp>
      <p:sp>
        <p:nvSpPr>
          <p:cNvPr id="3" name="Text Placeholder 2"/>
          <p:cNvSpPr>
            <a:spLocks noGrp="1"/>
          </p:cNvSpPr>
          <p:nvPr>
            <p:ph type="body" idx="1"/>
          </p:nvPr>
        </p:nvSpPr>
        <p:spPr>
          <a:xfrm>
            <a:off x="504000" y="1512000"/>
            <a:ext cx="8280000" cy="4500000"/>
          </a:xfrm>
          <a:prstGeom prst="rect">
            <a:avLst/>
          </a:prstGeom>
        </p:spPr>
        <p:txBody>
          <a:bodyPr vert="horz" lIns="36000" tIns="36000" rIns="36000" bIns="3600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4" name="Slide Number Placeholder 3"/>
          <p:cNvSpPr>
            <a:spLocks noGrp="1"/>
          </p:cNvSpPr>
          <p:nvPr>
            <p:ph type="sldNum" sz="quarter" idx="4"/>
          </p:nvPr>
        </p:nvSpPr>
        <p:spPr>
          <a:xfrm>
            <a:off x="8244000" y="6441020"/>
            <a:ext cx="720000" cy="216000"/>
          </a:xfrm>
          <a:prstGeom prst="rect">
            <a:avLst/>
          </a:prstGeom>
        </p:spPr>
        <p:txBody>
          <a:bodyPr vert="horz" lIns="91440" tIns="45720" rIns="91440" bIns="45720" rtlCol="0" anchor="ctr"/>
          <a:lstStyle>
            <a:lvl1pPr algn="r">
              <a:defRPr sz="1000">
                <a:solidFill>
                  <a:schemeClr val="tx1"/>
                </a:solidFill>
              </a:defRPr>
            </a:lvl1pPr>
          </a:lstStyle>
          <a:p>
            <a:fld id="{B6B8467D-FDAF-4F5E-9CD1-2E8A432466D0}" type="slidenum">
              <a:rPr lang="en-AU" smtClean="0"/>
              <a:pPr/>
              <a:t>‹#›</a:t>
            </a:fld>
            <a:endParaRPr lang="en-AU" dirty="0"/>
          </a:p>
        </p:txBody>
      </p:sp>
    </p:spTree>
    <p:extLst>
      <p:ext uri="{BB962C8B-B14F-4D97-AF65-F5344CB8AC3E}">
        <p14:creationId xmlns:p14="http://schemas.microsoft.com/office/powerpoint/2010/main" val="2107240664"/>
      </p:ext>
    </p:extLst>
  </p:cSld>
  <p:clrMap bg1="lt1" tx1="dk1" bg2="lt2" tx2="dk2" accent1="accent1" accent2="accent2" accent3="accent3" accent4="accent4" accent5="accent5" accent6="accent6" hlink="hlink" folHlink="folHlink"/>
  <p:sldLayoutIdLst>
    <p:sldLayoutId id="2147483680" r:id="rId1"/>
    <p:sldLayoutId id="2147483695" r:id="rId2"/>
    <p:sldLayoutId id="2147483650" r:id="rId3"/>
    <p:sldLayoutId id="2147483694" r:id="rId4"/>
    <p:sldLayoutId id="2147483657" r:id="rId5"/>
    <p:sldLayoutId id="2147483652" r:id="rId6"/>
    <p:sldLayoutId id="2147483661" r:id="rId7"/>
    <p:sldLayoutId id="2147483654" r:id="rId8"/>
    <p:sldLayoutId id="2147483655" r:id="rId9"/>
  </p:sldLayoutIdLst>
  <p:hf sldNum="0" hdr="0" ftr="0" dt="0"/>
  <p:txStyles>
    <p:titleStyle>
      <a:lvl1pPr algn="l" defTabSz="914400" rtl="0" eaLnBrk="1" latinLnBrk="0" hangingPunct="1">
        <a:spcBef>
          <a:spcPct val="0"/>
        </a:spcBef>
        <a:buNone/>
        <a:defRPr sz="2700" b="1" kern="1200" cap="all" spc="200" baseline="0">
          <a:solidFill>
            <a:schemeClr val="tx2"/>
          </a:solidFill>
          <a:latin typeface="+mj-lt"/>
          <a:ea typeface="+mj-ea"/>
          <a:cs typeface="+mj-cs"/>
        </a:defRPr>
      </a:lvl1pPr>
    </p:titleStyle>
    <p:bodyStyle>
      <a:lvl1pPr marL="0" indent="0" algn="l" defTabSz="914400" rtl="0" eaLnBrk="1" latinLnBrk="0" hangingPunct="1">
        <a:lnSpc>
          <a:spcPct val="100000"/>
        </a:lnSpc>
        <a:spcBef>
          <a:spcPts val="800"/>
        </a:spcBef>
        <a:spcAft>
          <a:spcPts val="0"/>
        </a:spcAft>
        <a:buFontTx/>
        <a:buNone/>
        <a:defRPr sz="2300" b="1" kern="1200" spc="0" baseline="0">
          <a:solidFill>
            <a:schemeClr val="tx1"/>
          </a:solidFill>
          <a:latin typeface="+mn-lt"/>
          <a:ea typeface="+mn-ea"/>
          <a:cs typeface="+mn-cs"/>
        </a:defRPr>
      </a:lvl1pPr>
      <a:lvl2pPr marL="0" indent="0" algn="l" defTabSz="914400" rtl="0" eaLnBrk="1" latinLnBrk="0" hangingPunct="1">
        <a:lnSpc>
          <a:spcPct val="100000"/>
        </a:lnSpc>
        <a:spcBef>
          <a:spcPts val="800"/>
        </a:spcBef>
        <a:buFontTx/>
        <a:buNone/>
        <a:defRPr sz="2300" b="0" kern="1200" spc="70" baseline="0">
          <a:solidFill>
            <a:schemeClr val="tx1"/>
          </a:solidFill>
          <a:latin typeface="+mn-lt"/>
          <a:ea typeface="+mn-ea"/>
          <a:cs typeface="+mn-cs"/>
        </a:defRPr>
      </a:lvl2pPr>
      <a:lvl3pPr marL="324000" indent="-324000" algn="l" defTabSz="914400" rtl="0" eaLnBrk="1" latinLnBrk="0" hangingPunct="1">
        <a:lnSpc>
          <a:spcPct val="100000"/>
        </a:lnSpc>
        <a:spcBef>
          <a:spcPts val="800"/>
        </a:spcBef>
        <a:spcAft>
          <a:spcPts val="0"/>
        </a:spcAft>
        <a:buClr>
          <a:schemeClr val="tx2"/>
        </a:buClr>
        <a:buSzPct val="90000"/>
        <a:buFont typeface="Symbol" panose="05050102010706020507" pitchFamily="18" charset="2"/>
        <a:buChar char=""/>
        <a:defRPr sz="2300" kern="1200" spc="70" baseline="0">
          <a:solidFill>
            <a:schemeClr val="tx1"/>
          </a:solidFill>
          <a:latin typeface="+mn-lt"/>
          <a:ea typeface="+mn-ea"/>
          <a:cs typeface="+mn-cs"/>
        </a:defRPr>
      </a:lvl3pPr>
      <a:lvl4pPr marL="648000" indent="-324000" algn="l" defTabSz="914400" rtl="0" eaLnBrk="1" latinLnBrk="0" hangingPunct="1">
        <a:lnSpc>
          <a:spcPct val="100000"/>
        </a:lnSpc>
        <a:spcBef>
          <a:spcPts val="800"/>
        </a:spcBef>
        <a:spcAft>
          <a:spcPts val="0"/>
        </a:spcAft>
        <a:buClr>
          <a:schemeClr val="tx2"/>
        </a:buClr>
        <a:buFont typeface="Arial" panose="020B0604020202020204" pitchFamily="34" charset="0"/>
        <a:buChar char="–"/>
        <a:defRPr sz="2300" kern="1200" spc="70" baseline="0">
          <a:solidFill>
            <a:schemeClr val="tx1"/>
          </a:solidFill>
          <a:latin typeface="+mn-lt"/>
          <a:ea typeface="+mn-ea"/>
          <a:cs typeface="+mn-cs"/>
        </a:defRPr>
      </a:lvl4pPr>
      <a:lvl5pPr marL="972000" indent="-324000" algn="l" defTabSz="914400" rtl="0" eaLnBrk="1" latinLnBrk="0" hangingPunct="1">
        <a:lnSpc>
          <a:spcPct val="100000"/>
        </a:lnSpc>
        <a:spcBef>
          <a:spcPts val="800"/>
        </a:spcBef>
        <a:spcAft>
          <a:spcPts val="0"/>
        </a:spcAft>
        <a:buClr>
          <a:schemeClr val="tx2"/>
        </a:buClr>
        <a:buFont typeface="Arial" panose="020B0604020202020204" pitchFamily="34" charset="0"/>
        <a:buChar char="–"/>
        <a:defRPr sz="2300" kern="1200" spc="70" baseline="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0"/>
            <a:ext cx="9144441" cy="6858331"/>
          </a:xfrm>
          <a:prstGeom prst="rect">
            <a:avLst/>
          </a:prstGeom>
        </p:spPr>
      </p:pic>
      <p:sp>
        <p:nvSpPr>
          <p:cNvPr id="2" name="Title Placeholder 1"/>
          <p:cNvSpPr>
            <a:spLocks noGrp="1"/>
          </p:cNvSpPr>
          <p:nvPr>
            <p:ph type="title"/>
          </p:nvPr>
        </p:nvSpPr>
        <p:spPr>
          <a:xfrm>
            <a:off x="504000" y="468000"/>
            <a:ext cx="8280000" cy="792000"/>
          </a:xfrm>
          <a:prstGeom prst="rect">
            <a:avLst/>
          </a:prstGeom>
        </p:spPr>
        <p:txBody>
          <a:bodyPr vert="horz" lIns="36000" tIns="0" rIns="36000" bIns="36000" rtlCol="0" anchor="t">
            <a:noAutofit/>
          </a:bodyPr>
          <a:lstStyle/>
          <a:p>
            <a:r>
              <a:rPr lang="en-US" dirty="0" smtClean="0"/>
              <a:t>Click to edit Master title style</a:t>
            </a:r>
            <a:endParaRPr lang="en-AU" dirty="0"/>
          </a:p>
        </p:txBody>
      </p:sp>
      <p:sp>
        <p:nvSpPr>
          <p:cNvPr id="3" name="Text Placeholder 2"/>
          <p:cNvSpPr>
            <a:spLocks noGrp="1"/>
          </p:cNvSpPr>
          <p:nvPr>
            <p:ph type="body" idx="1"/>
          </p:nvPr>
        </p:nvSpPr>
        <p:spPr>
          <a:xfrm>
            <a:off x="504000" y="1512000"/>
            <a:ext cx="8280000" cy="4500000"/>
          </a:xfrm>
          <a:prstGeom prst="rect">
            <a:avLst/>
          </a:prstGeom>
        </p:spPr>
        <p:txBody>
          <a:bodyPr vert="horz" lIns="36000" tIns="36000" rIns="36000" bIns="3600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6" name="Slide Number Placeholder 5"/>
          <p:cNvSpPr>
            <a:spLocks noGrp="1"/>
          </p:cNvSpPr>
          <p:nvPr>
            <p:ph type="sldNum" sz="quarter" idx="4"/>
          </p:nvPr>
        </p:nvSpPr>
        <p:spPr>
          <a:xfrm>
            <a:off x="8244000" y="6440400"/>
            <a:ext cx="720000" cy="216000"/>
          </a:xfrm>
          <a:prstGeom prst="rect">
            <a:avLst/>
          </a:prstGeom>
        </p:spPr>
        <p:txBody>
          <a:bodyPr vert="horz" lIns="91440" tIns="45720" rIns="91440" bIns="45720" rtlCol="0" anchor="ctr"/>
          <a:lstStyle>
            <a:lvl1pPr algn="r">
              <a:defRPr sz="1000">
                <a:solidFill>
                  <a:schemeClr val="tx1"/>
                </a:solidFill>
              </a:defRPr>
            </a:lvl1pPr>
          </a:lstStyle>
          <a:p>
            <a:fld id="{214C7167-1BCF-4BF5-AD9A-CED1607E9255}" type="slidenum">
              <a:rPr lang="en-AU" smtClean="0"/>
              <a:pPr/>
              <a:t>‹#›</a:t>
            </a:fld>
            <a:endParaRPr lang="en-AU" dirty="0"/>
          </a:p>
        </p:txBody>
      </p:sp>
    </p:spTree>
    <p:extLst>
      <p:ext uri="{BB962C8B-B14F-4D97-AF65-F5344CB8AC3E}">
        <p14:creationId xmlns:p14="http://schemas.microsoft.com/office/powerpoint/2010/main" val="136732022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Lst>
  <p:hf sldNum="0" hdr="0" ftr="0" dt="0"/>
  <p:txStyles>
    <p:titleStyle>
      <a:lvl1pPr algn="l" defTabSz="914400" rtl="0" eaLnBrk="1" latinLnBrk="0" hangingPunct="1">
        <a:spcBef>
          <a:spcPct val="0"/>
        </a:spcBef>
        <a:buNone/>
        <a:defRPr sz="2700" b="1" kern="1200" cap="all" spc="200" baseline="0">
          <a:solidFill>
            <a:schemeClr val="tx2"/>
          </a:solidFill>
          <a:latin typeface="+mj-lt"/>
          <a:ea typeface="+mj-ea"/>
          <a:cs typeface="+mj-cs"/>
        </a:defRPr>
      </a:lvl1pPr>
    </p:titleStyle>
    <p:bodyStyle>
      <a:lvl1pPr marL="0" indent="0" algn="l" defTabSz="914400" rtl="0" eaLnBrk="1" latinLnBrk="0" hangingPunct="1">
        <a:lnSpc>
          <a:spcPct val="90000"/>
        </a:lnSpc>
        <a:spcBef>
          <a:spcPts val="800"/>
        </a:spcBef>
        <a:spcAft>
          <a:spcPts val="0"/>
        </a:spcAft>
        <a:buFontTx/>
        <a:buNone/>
        <a:defRPr sz="2300" b="1" kern="1200" spc="0" baseline="0">
          <a:solidFill>
            <a:schemeClr val="tx1"/>
          </a:solidFill>
          <a:latin typeface="+mn-lt"/>
          <a:ea typeface="+mn-ea"/>
          <a:cs typeface="+mn-cs"/>
        </a:defRPr>
      </a:lvl1pPr>
      <a:lvl2pPr marL="0" indent="0" algn="l" defTabSz="914400" rtl="0" eaLnBrk="1" latinLnBrk="0" hangingPunct="1">
        <a:lnSpc>
          <a:spcPct val="100000"/>
        </a:lnSpc>
        <a:spcBef>
          <a:spcPts val="800"/>
        </a:spcBef>
        <a:buFontTx/>
        <a:buNone/>
        <a:defRPr sz="2300" b="0" kern="1200" spc="70" baseline="0">
          <a:solidFill>
            <a:schemeClr val="tx1"/>
          </a:solidFill>
          <a:latin typeface="+mn-lt"/>
          <a:ea typeface="+mn-ea"/>
          <a:cs typeface="+mn-cs"/>
        </a:defRPr>
      </a:lvl2pPr>
      <a:lvl3pPr marL="324000" indent="-324000" algn="l" defTabSz="914400" rtl="0" eaLnBrk="1" latinLnBrk="0" hangingPunct="1">
        <a:lnSpc>
          <a:spcPct val="100000"/>
        </a:lnSpc>
        <a:spcBef>
          <a:spcPts val="800"/>
        </a:spcBef>
        <a:spcAft>
          <a:spcPts val="0"/>
        </a:spcAft>
        <a:buClr>
          <a:schemeClr val="tx2"/>
        </a:buClr>
        <a:buSzPct val="90000"/>
        <a:buFont typeface="Symbol" panose="05050102010706020507" pitchFamily="18" charset="2"/>
        <a:buChar char=""/>
        <a:defRPr sz="2300" kern="1200" spc="70" baseline="0">
          <a:solidFill>
            <a:schemeClr val="tx1"/>
          </a:solidFill>
          <a:latin typeface="+mn-lt"/>
          <a:ea typeface="+mn-ea"/>
          <a:cs typeface="+mn-cs"/>
        </a:defRPr>
      </a:lvl3pPr>
      <a:lvl4pPr marL="648000" indent="-324000" algn="l" defTabSz="914400" rtl="0" eaLnBrk="1" latinLnBrk="0" hangingPunct="1">
        <a:lnSpc>
          <a:spcPct val="100000"/>
        </a:lnSpc>
        <a:spcBef>
          <a:spcPts val="800"/>
        </a:spcBef>
        <a:spcAft>
          <a:spcPts val="0"/>
        </a:spcAft>
        <a:buClr>
          <a:schemeClr val="tx2"/>
        </a:buClr>
        <a:buFont typeface="Arial" panose="020B0604020202020204" pitchFamily="34" charset="0"/>
        <a:buChar char="–"/>
        <a:defRPr sz="2300" kern="1200" spc="70" baseline="0">
          <a:solidFill>
            <a:schemeClr val="tx1"/>
          </a:solidFill>
          <a:latin typeface="+mn-lt"/>
          <a:ea typeface="+mn-ea"/>
          <a:cs typeface="+mn-cs"/>
        </a:defRPr>
      </a:lvl4pPr>
      <a:lvl5pPr marL="972000" indent="-324000" algn="l" defTabSz="914400" rtl="0" eaLnBrk="1" latinLnBrk="0" hangingPunct="1">
        <a:lnSpc>
          <a:spcPct val="100000"/>
        </a:lnSpc>
        <a:spcBef>
          <a:spcPts val="800"/>
        </a:spcBef>
        <a:spcAft>
          <a:spcPts val="0"/>
        </a:spcAft>
        <a:buClr>
          <a:schemeClr val="tx2"/>
        </a:buClr>
        <a:buFont typeface="Arial" panose="020B0604020202020204" pitchFamily="34" charset="0"/>
        <a:buChar char="–"/>
        <a:defRPr sz="2300" kern="1200" spc="70" baseline="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xml"/><Relationship Id="rId5" Type="http://schemas.openxmlformats.org/officeDocument/2006/relationships/image" Target="../media/image44.png"/><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AU" sz="3600" dirty="0" smtClean="0"/>
              <a:t>Yap Renewable Energy Development Project</a:t>
            </a:r>
            <a:endParaRPr lang="en-AU" sz="3600" dirty="0"/>
          </a:p>
        </p:txBody>
      </p:sp>
      <p:sp>
        <p:nvSpPr>
          <p:cNvPr id="3" name="Text Placeholder 2"/>
          <p:cNvSpPr>
            <a:spLocks noGrp="1"/>
          </p:cNvSpPr>
          <p:nvPr>
            <p:ph type="body" idx="1"/>
          </p:nvPr>
        </p:nvSpPr>
        <p:spPr/>
        <p:txBody>
          <a:bodyPr/>
          <a:lstStyle/>
          <a:p>
            <a:r>
              <a:rPr lang="en-AU" dirty="0" smtClean="0"/>
              <a:t>PPA Conference Palau 2018</a:t>
            </a:r>
            <a:endParaRPr lang="en-AU" dirty="0"/>
          </a:p>
        </p:txBody>
      </p:sp>
      <p:sp>
        <p:nvSpPr>
          <p:cNvPr id="8" name="Text Placeholder 7"/>
          <p:cNvSpPr>
            <a:spLocks noGrp="1"/>
          </p:cNvSpPr>
          <p:nvPr>
            <p:ph type="body" idx="10"/>
          </p:nvPr>
        </p:nvSpPr>
        <p:spPr/>
        <p:txBody>
          <a:bodyPr/>
          <a:lstStyle/>
          <a:p>
            <a:r>
              <a:rPr lang="en-AU" dirty="0" smtClean="0"/>
              <a:t>Dean Haley – 28 July 2018</a:t>
            </a:r>
            <a:endParaRPr lang="en-AU" dirty="0"/>
          </a:p>
        </p:txBody>
      </p:sp>
    </p:spTree>
    <p:extLst>
      <p:ext uri="{BB962C8B-B14F-4D97-AF65-F5344CB8AC3E}">
        <p14:creationId xmlns:p14="http://schemas.microsoft.com/office/powerpoint/2010/main" val="32833231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AU" dirty="0" smtClean="0"/>
              <a:t>The Entura Team</a:t>
            </a:r>
            <a:endParaRPr lang="en-AU"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03648" y="1484784"/>
            <a:ext cx="6347124" cy="4234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23145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AU" dirty="0" smtClean="0"/>
              <a:t>Working Collaboratively with </a:t>
            </a:r>
            <a:r>
              <a:rPr lang="en-AU" dirty="0" err="1" smtClean="0"/>
              <a:t>yspsc</a:t>
            </a:r>
            <a:endParaRPr lang="en-AU"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1124744"/>
            <a:ext cx="6297916" cy="4558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37629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AU" dirty="0" smtClean="0"/>
              <a:t>Yap located in the </a:t>
            </a:r>
            <a:r>
              <a:rPr lang="en-AU" dirty="0" err="1" smtClean="0"/>
              <a:t>caroline</a:t>
            </a:r>
            <a:r>
              <a:rPr lang="en-AU" dirty="0" smtClean="0"/>
              <a:t> islands</a:t>
            </a:r>
            <a:endParaRPr lang="en-AU"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1196752"/>
            <a:ext cx="5889848" cy="4766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54127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Yap - A Traditional Island capable of modern transition</a:t>
            </a:r>
            <a:endParaRPr lang="en-AU" dirty="0"/>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6765" y="3789040"/>
            <a:ext cx="1584176" cy="211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20911" y="3789040"/>
            <a:ext cx="1743977" cy="2189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8378" y="1413300"/>
            <a:ext cx="3057162" cy="22369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65729" y="3850931"/>
            <a:ext cx="2999811" cy="1993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4"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6765" y="1412776"/>
            <a:ext cx="4968551" cy="22082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800247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AU" sz="2800" dirty="0" smtClean="0"/>
              <a:t>A Modern fully Integrated Hybrid </a:t>
            </a:r>
            <a:br>
              <a:rPr lang="en-AU" sz="2800" dirty="0" smtClean="0"/>
            </a:br>
            <a:r>
              <a:rPr lang="en-AU" sz="2800" dirty="0" smtClean="0"/>
              <a:t>RE Power System</a:t>
            </a:r>
            <a:endParaRPr lang="en-AU" sz="2800" dirty="0"/>
          </a:p>
        </p:txBody>
      </p:sp>
      <p:pic>
        <p:nvPicPr>
          <p:cNvPr id="102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03238" y="2054377"/>
            <a:ext cx="8280400" cy="34144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2932404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AU" dirty="0" smtClean="0"/>
              <a:t>Scope Of Works</a:t>
            </a:r>
            <a:endParaRPr lang="en-AU" dirty="0"/>
          </a:p>
        </p:txBody>
      </p:sp>
      <p:sp>
        <p:nvSpPr>
          <p:cNvPr id="3" name="Content Placeholder 2"/>
          <p:cNvSpPr>
            <a:spLocks noGrp="1"/>
          </p:cNvSpPr>
          <p:nvPr>
            <p:ph idx="1"/>
          </p:nvPr>
        </p:nvSpPr>
        <p:spPr>
          <a:xfrm>
            <a:off x="504000" y="1196752"/>
            <a:ext cx="8280000" cy="5040560"/>
          </a:xfrm>
        </p:spPr>
        <p:txBody>
          <a:bodyPr/>
          <a:lstStyle/>
          <a:p>
            <a:pPr marL="285750" indent="-285750">
              <a:spcBef>
                <a:spcPts val="600"/>
              </a:spcBef>
              <a:spcAft>
                <a:spcPts val="600"/>
              </a:spcAft>
              <a:buFont typeface="Arial" panose="020B0604020202020204" pitchFamily="34" charset="0"/>
              <a:buChar char="•"/>
            </a:pPr>
            <a:r>
              <a:rPr lang="en-AU" sz="1800" b="0" spc="70" dirty="0" smtClean="0"/>
              <a:t>Wind resource and energy estimate feasibility confirmation</a:t>
            </a:r>
          </a:p>
          <a:p>
            <a:pPr marL="285750" indent="-285750">
              <a:spcBef>
                <a:spcPts val="600"/>
              </a:spcBef>
              <a:spcAft>
                <a:spcPts val="600"/>
              </a:spcAft>
              <a:buFont typeface="Arial" panose="020B0604020202020204" pitchFamily="34" charset="0"/>
              <a:buChar char="•"/>
            </a:pPr>
            <a:r>
              <a:rPr lang="en-AU" sz="1800" b="0" spc="70" dirty="0" smtClean="0"/>
              <a:t>Power </a:t>
            </a:r>
            <a:r>
              <a:rPr lang="en-AU" sz="1800" b="0" spc="70" dirty="0"/>
              <a:t>System </a:t>
            </a:r>
            <a:r>
              <a:rPr lang="en-AU" sz="1800" b="0" spc="70" dirty="0" smtClean="0"/>
              <a:t>Studies</a:t>
            </a:r>
          </a:p>
          <a:p>
            <a:pPr marL="285750" indent="-285750">
              <a:spcBef>
                <a:spcPts val="600"/>
              </a:spcBef>
              <a:spcAft>
                <a:spcPts val="600"/>
              </a:spcAft>
              <a:buFont typeface="Arial" panose="020B0604020202020204" pitchFamily="34" charset="0"/>
              <a:buChar char="•"/>
            </a:pPr>
            <a:r>
              <a:rPr lang="en-AU" sz="1800" b="0" spc="70" dirty="0" smtClean="0"/>
              <a:t>Confirm and Develop Power System </a:t>
            </a:r>
            <a:r>
              <a:rPr lang="en-AU" sz="1800" b="0" spc="70" dirty="0"/>
              <a:t>Architecture</a:t>
            </a:r>
          </a:p>
          <a:p>
            <a:pPr marL="285750" indent="-285750">
              <a:spcBef>
                <a:spcPts val="600"/>
              </a:spcBef>
              <a:spcAft>
                <a:spcPts val="600"/>
              </a:spcAft>
              <a:buFont typeface="Arial" panose="020B0604020202020204" pitchFamily="34" charset="0"/>
              <a:buChar char="•"/>
            </a:pPr>
            <a:r>
              <a:rPr lang="en-AU" sz="1800" b="0" spc="70" dirty="0"/>
              <a:t>Procurement </a:t>
            </a:r>
            <a:r>
              <a:rPr lang="en-AU" sz="1800" b="0" spc="70" dirty="0" smtClean="0"/>
              <a:t>Planning</a:t>
            </a:r>
          </a:p>
          <a:p>
            <a:pPr marL="285750" indent="-285750">
              <a:spcBef>
                <a:spcPts val="600"/>
              </a:spcBef>
              <a:spcAft>
                <a:spcPts val="600"/>
              </a:spcAft>
              <a:buFont typeface="Arial" panose="020B0604020202020204" pitchFamily="34" charset="0"/>
              <a:buChar char="•"/>
            </a:pPr>
            <a:r>
              <a:rPr lang="en-AU" sz="1800" b="0" spc="70" dirty="0" smtClean="0"/>
              <a:t>Preparation of both Technical and Commercial Bidding Documentation</a:t>
            </a:r>
          </a:p>
          <a:p>
            <a:pPr marL="285750" indent="-285750">
              <a:spcBef>
                <a:spcPts val="600"/>
              </a:spcBef>
              <a:spcAft>
                <a:spcPts val="600"/>
              </a:spcAft>
              <a:buFont typeface="Arial" panose="020B0604020202020204" pitchFamily="34" charset="0"/>
              <a:buChar char="•"/>
            </a:pPr>
            <a:r>
              <a:rPr lang="en-AU" sz="1800" b="0" spc="70" dirty="0" smtClean="0"/>
              <a:t>Bidding process including bid evaluation</a:t>
            </a:r>
          </a:p>
          <a:p>
            <a:pPr marL="285750" indent="-285750">
              <a:spcBef>
                <a:spcPts val="600"/>
              </a:spcBef>
              <a:spcAft>
                <a:spcPts val="600"/>
              </a:spcAft>
              <a:buFont typeface="Arial" panose="020B0604020202020204" pitchFamily="34" charset="0"/>
              <a:buChar char="•"/>
            </a:pPr>
            <a:r>
              <a:rPr lang="en-AU" sz="1800" b="0" spc="70" dirty="0" smtClean="0"/>
              <a:t>Owners Engineer during detailed design</a:t>
            </a:r>
          </a:p>
          <a:p>
            <a:pPr marL="285750" indent="-285750">
              <a:spcBef>
                <a:spcPts val="600"/>
              </a:spcBef>
              <a:spcAft>
                <a:spcPts val="600"/>
              </a:spcAft>
              <a:buFont typeface="Arial" panose="020B0604020202020204" pitchFamily="34" charset="0"/>
              <a:buChar char="•"/>
            </a:pPr>
            <a:r>
              <a:rPr lang="en-AU" sz="1800" b="0" spc="70" dirty="0" smtClean="0"/>
              <a:t>Social safeguards planning and implementation monitoring</a:t>
            </a:r>
          </a:p>
          <a:p>
            <a:pPr marL="285750" indent="-285750">
              <a:spcBef>
                <a:spcPts val="600"/>
              </a:spcBef>
              <a:spcAft>
                <a:spcPts val="600"/>
              </a:spcAft>
              <a:buFont typeface="Arial" panose="020B0604020202020204" pitchFamily="34" charset="0"/>
              <a:buChar char="•"/>
            </a:pPr>
            <a:r>
              <a:rPr lang="en-AU" sz="1800" b="0" spc="70" dirty="0" smtClean="0"/>
              <a:t>Environmental safeguards </a:t>
            </a:r>
            <a:r>
              <a:rPr lang="en-AU" sz="1800" b="0" spc="70" dirty="0"/>
              <a:t>planning and implementation monitoring</a:t>
            </a:r>
            <a:endParaRPr lang="en-AU" sz="1800" b="0" spc="70" dirty="0" smtClean="0"/>
          </a:p>
          <a:p>
            <a:pPr marL="285750" indent="-285750">
              <a:spcBef>
                <a:spcPts val="600"/>
              </a:spcBef>
              <a:spcAft>
                <a:spcPts val="600"/>
              </a:spcAft>
              <a:buFont typeface="Arial" panose="020B0604020202020204" pitchFamily="34" charset="0"/>
              <a:buChar char="•"/>
            </a:pPr>
            <a:r>
              <a:rPr lang="en-AU" sz="1800" b="0" spc="70" dirty="0" smtClean="0"/>
              <a:t>Construction Supervision</a:t>
            </a:r>
          </a:p>
          <a:p>
            <a:pPr marL="285750" indent="-285750">
              <a:spcBef>
                <a:spcPts val="600"/>
              </a:spcBef>
              <a:spcAft>
                <a:spcPts val="600"/>
              </a:spcAft>
              <a:buFont typeface="Arial" panose="020B0604020202020204" pitchFamily="34" charset="0"/>
              <a:buChar char="•"/>
            </a:pPr>
            <a:r>
              <a:rPr lang="en-AU" sz="1800" b="0" spc="70" dirty="0" smtClean="0"/>
              <a:t>Witness Commissioning and Acceptance</a:t>
            </a:r>
            <a:endParaRPr lang="en-AU" sz="1800" b="0" spc="70" dirty="0"/>
          </a:p>
          <a:p>
            <a:endParaRPr lang="en-AU" dirty="0"/>
          </a:p>
        </p:txBody>
      </p:sp>
    </p:spTree>
    <p:extLst>
      <p:ext uri="{BB962C8B-B14F-4D97-AF65-F5344CB8AC3E}">
        <p14:creationId xmlns:p14="http://schemas.microsoft.com/office/powerpoint/2010/main" val="32680261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Combining Resources to reduce variability</a:t>
            </a:r>
            <a:endParaRPr lang="en-AU" dirty="0"/>
          </a:p>
        </p:txBody>
      </p:sp>
      <p:sp>
        <p:nvSpPr>
          <p:cNvPr id="4" name="TextBox 3"/>
          <p:cNvSpPr txBox="1"/>
          <p:nvPr/>
        </p:nvSpPr>
        <p:spPr>
          <a:xfrm>
            <a:off x="467544" y="1412776"/>
            <a:ext cx="8208912" cy="4524315"/>
          </a:xfrm>
          <a:prstGeom prst="rect">
            <a:avLst/>
          </a:prstGeom>
          <a:noFill/>
        </p:spPr>
        <p:txBody>
          <a:bodyPr wrap="square" rtlCol="0">
            <a:spAutoFit/>
          </a:bodyPr>
          <a:lstStyle/>
          <a:p>
            <a:r>
              <a:rPr lang="en-AU" dirty="0"/>
              <a:t>Combining resources to reduce variability. </a:t>
            </a:r>
            <a:endParaRPr lang="en-AU" dirty="0" smtClean="0"/>
          </a:p>
          <a:p>
            <a:endParaRPr lang="en-AU" dirty="0" smtClean="0"/>
          </a:p>
          <a:p>
            <a:r>
              <a:rPr lang="en-AU" dirty="0" smtClean="0"/>
              <a:t>Solar </a:t>
            </a:r>
            <a:r>
              <a:rPr lang="en-AU" dirty="0"/>
              <a:t>and wind resources are often negatively correlated: Solar power peaks in the summer, whereas wind tends to peak in the winter. On the other hand, solar power peaks during the day, while winds tend to be stronger in the afternoon and at night. These correlations make it possible to mix wind and solar resources to yield a combined power output that mimics the demand curve, a phenomenon called natural </a:t>
            </a:r>
            <a:r>
              <a:rPr lang="en-AU" dirty="0" smtClean="0"/>
              <a:t>balancing</a:t>
            </a:r>
          </a:p>
          <a:p>
            <a:endParaRPr lang="en-AU" dirty="0"/>
          </a:p>
          <a:p>
            <a:r>
              <a:rPr lang="en-AU" dirty="0"/>
              <a:t>Wind and solar energy is a fast-growing share of the global energy mix. But integrating them into power-system operations requires significant adaptations to compensate for their variability. Solutions include increasing the amount of flexible generation within the system, combining, and dispersing variable resources to smooth aggregate output, expanding the transmission network, using smart technology to control supply and demand, and storing electricity.</a:t>
            </a:r>
          </a:p>
          <a:p>
            <a:endParaRPr lang="en-AU" dirty="0"/>
          </a:p>
        </p:txBody>
      </p:sp>
    </p:spTree>
    <p:extLst>
      <p:ext uri="{BB962C8B-B14F-4D97-AF65-F5344CB8AC3E}">
        <p14:creationId xmlns:p14="http://schemas.microsoft.com/office/powerpoint/2010/main" val="19566921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Power System Studies – Grid Stability</a:t>
            </a:r>
            <a:endParaRPr lang="en-AU" dirty="0"/>
          </a:p>
        </p:txBody>
      </p:sp>
      <p:sp>
        <p:nvSpPr>
          <p:cNvPr id="3" name="Content Placeholder 2"/>
          <p:cNvSpPr>
            <a:spLocks noGrp="1"/>
          </p:cNvSpPr>
          <p:nvPr>
            <p:ph idx="1"/>
          </p:nvPr>
        </p:nvSpPr>
        <p:spPr>
          <a:xfrm>
            <a:off x="504000" y="1340768"/>
            <a:ext cx="8280000" cy="4671232"/>
          </a:xfrm>
        </p:spPr>
        <p:txBody>
          <a:bodyPr/>
          <a:lstStyle/>
          <a:p>
            <a:r>
              <a:rPr lang="en-AU" sz="1800" b="0" spc="70" dirty="0"/>
              <a:t>To estimate the future high renewable penetration power system performance, four worst-case scenarios were conducted and </a:t>
            </a:r>
            <a:r>
              <a:rPr lang="en-AU" sz="1800" b="0" spc="70" dirty="0" smtClean="0"/>
              <a:t>studied:</a:t>
            </a:r>
          </a:p>
          <a:p>
            <a:pPr marL="0" lvl="2">
              <a:spcBef>
                <a:spcPts val="600"/>
              </a:spcBef>
              <a:spcAft>
                <a:spcPts val="600"/>
              </a:spcAft>
            </a:pPr>
            <a:r>
              <a:rPr lang="en-AU" sz="1800" b="0" spc="70" dirty="0" smtClean="0"/>
              <a:t>Wind </a:t>
            </a:r>
            <a:r>
              <a:rPr lang="en-AU" sz="1800" b="0" spc="70" dirty="0"/>
              <a:t>farm trip with a single diesel online</a:t>
            </a:r>
          </a:p>
          <a:p>
            <a:pPr lvl="0" indent="-342900">
              <a:spcBef>
                <a:spcPts val="600"/>
              </a:spcBef>
              <a:spcAft>
                <a:spcPts val="600"/>
              </a:spcAft>
              <a:buFont typeface="Arial" panose="020B0604020202020204" pitchFamily="34" charset="0"/>
              <a:buChar char="•"/>
            </a:pPr>
            <a:r>
              <a:rPr lang="en-AU" sz="1800" b="0" spc="70" dirty="0"/>
              <a:t>Wind farm trip with two diesels online</a:t>
            </a:r>
          </a:p>
          <a:p>
            <a:pPr lvl="0" indent="-342900">
              <a:spcBef>
                <a:spcPts val="600"/>
              </a:spcBef>
              <a:spcAft>
                <a:spcPts val="600"/>
              </a:spcAft>
              <a:buFont typeface="Arial" panose="020B0604020202020204" pitchFamily="34" charset="0"/>
              <a:buChar char="•"/>
            </a:pPr>
            <a:r>
              <a:rPr lang="en-AU" sz="1800" b="0" spc="70" dirty="0"/>
              <a:t>Colonia feeder trip with a single diesel online</a:t>
            </a:r>
          </a:p>
          <a:p>
            <a:pPr lvl="0" indent="-342900">
              <a:spcBef>
                <a:spcPts val="600"/>
              </a:spcBef>
              <a:spcAft>
                <a:spcPts val="600"/>
              </a:spcAft>
              <a:buFont typeface="Arial" panose="020B0604020202020204" pitchFamily="34" charset="0"/>
              <a:buChar char="•"/>
            </a:pPr>
            <a:r>
              <a:rPr lang="en-AU" sz="1800" b="0" spc="70" dirty="0"/>
              <a:t>Colonia feeder trip with two diesels online</a:t>
            </a:r>
          </a:p>
          <a:p>
            <a:pPr>
              <a:spcBef>
                <a:spcPts val="600"/>
              </a:spcBef>
              <a:spcAft>
                <a:spcPts val="600"/>
              </a:spcAft>
            </a:pPr>
            <a:r>
              <a:rPr lang="en-AU" sz="1800" b="0" spc="70" dirty="0"/>
              <a:t>These simulation scenarios showed that the system frequency and voltage will venture outside their normal operating limits during critical events. </a:t>
            </a:r>
            <a:endParaRPr lang="en-AU" sz="1800" b="0" spc="70" dirty="0" smtClean="0"/>
          </a:p>
          <a:p>
            <a:pPr>
              <a:spcBef>
                <a:spcPts val="600"/>
              </a:spcBef>
              <a:spcAft>
                <a:spcPts val="600"/>
              </a:spcAft>
            </a:pPr>
            <a:r>
              <a:rPr lang="en-AU" sz="1800" b="0" spc="70" dirty="0" smtClean="0"/>
              <a:t>Installation </a:t>
            </a:r>
            <a:r>
              <a:rPr lang="en-AU" sz="1800" b="0" spc="70" dirty="0"/>
              <a:t>of high speed diesel engines will provide Yap power system with fault ride through capability during the critical events with minimal or no loss of customer load. </a:t>
            </a:r>
          </a:p>
        </p:txBody>
      </p:sp>
    </p:spTree>
    <p:extLst>
      <p:ext uri="{BB962C8B-B14F-4D97-AF65-F5344CB8AC3E}">
        <p14:creationId xmlns:p14="http://schemas.microsoft.com/office/powerpoint/2010/main" val="4336734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AU" dirty="0" smtClean="0"/>
              <a:t>RE Integration</a:t>
            </a:r>
            <a:endParaRPr lang="en-AU" dirty="0"/>
          </a:p>
        </p:txBody>
      </p:sp>
      <p:sp>
        <p:nvSpPr>
          <p:cNvPr id="3" name="Content Placeholder 2"/>
          <p:cNvSpPr>
            <a:spLocks noGrp="1"/>
          </p:cNvSpPr>
          <p:nvPr>
            <p:ph idx="1"/>
          </p:nvPr>
        </p:nvSpPr>
        <p:spPr/>
        <p:txBody>
          <a:bodyPr/>
          <a:lstStyle/>
          <a:p>
            <a:r>
              <a:rPr lang="en-AU" b="0" dirty="0"/>
              <a:t>Wind and solar energy is a fast-growing share of the global energy mix. But integrating them into power-system operations requires significant adaptations to compensate for their variability. Solutions include increasing the amount of </a:t>
            </a:r>
            <a:r>
              <a:rPr lang="en-AU" dirty="0" smtClean="0"/>
              <a:t>flexible generation </a:t>
            </a:r>
            <a:r>
              <a:rPr lang="en-AU" b="0" dirty="0" smtClean="0"/>
              <a:t>within </a:t>
            </a:r>
            <a:r>
              <a:rPr lang="en-AU" b="0" dirty="0"/>
              <a:t>the system, combining, and dispersing </a:t>
            </a:r>
            <a:r>
              <a:rPr lang="en-AU" b="0" dirty="0" smtClean="0"/>
              <a:t>variable </a:t>
            </a:r>
            <a:r>
              <a:rPr lang="en-AU" b="0" dirty="0"/>
              <a:t>resources to smooth aggregate output, expanding the transmission network, using smart technology to control supply and demand, and storing electricity.</a:t>
            </a:r>
          </a:p>
        </p:txBody>
      </p:sp>
    </p:spTree>
    <p:extLst>
      <p:ext uri="{BB962C8B-B14F-4D97-AF65-F5344CB8AC3E}">
        <p14:creationId xmlns:p14="http://schemas.microsoft.com/office/powerpoint/2010/main" val="30939935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Automated Integration and Control System</a:t>
            </a:r>
            <a:endParaRPr lang="en-AU" dirty="0"/>
          </a:p>
        </p:txBody>
      </p:sp>
      <p:sp>
        <p:nvSpPr>
          <p:cNvPr id="3" name="Content Placeholder 2"/>
          <p:cNvSpPr>
            <a:spLocks noGrp="1"/>
          </p:cNvSpPr>
          <p:nvPr>
            <p:ph idx="1"/>
          </p:nvPr>
        </p:nvSpPr>
        <p:spPr/>
        <p:txBody>
          <a:bodyPr/>
          <a:lstStyle/>
          <a:p>
            <a:r>
              <a:rPr lang="en-AU" sz="1800" b="0" dirty="0"/>
              <a:t>The control systems of today’s smart power-distribution grids have evolved significantly. Such systems improve system reliability by reducing the frequency and duration of outages. They also optimize asset utilization and increase power quality. But the scale of automation and the ultimate configuration of the system need to be considered carefully with each client. The decision to proceed must be based on a sound economic evaluation; it cannot simply echo the mantra of automation.</a:t>
            </a:r>
          </a:p>
          <a:p>
            <a:endParaRPr lang="en-AU" dirty="0"/>
          </a:p>
        </p:txBody>
      </p:sp>
    </p:spTree>
    <p:extLst>
      <p:ext uri="{BB962C8B-B14F-4D97-AF65-F5344CB8AC3E}">
        <p14:creationId xmlns:p14="http://schemas.microsoft.com/office/powerpoint/2010/main" val="13107040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442" y="587381"/>
            <a:ext cx="8245014" cy="792000"/>
          </a:xfrm>
        </p:spPr>
        <p:txBody>
          <a:bodyPr/>
          <a:lstStyle/>
          <a:p>
            <a:pPr algn="ctr"/>
            <a:r>
              <a:rPr lang="en-US" dirty="0" smtClean="0"/>
              <a:t>About Entura</a:t>
            </a:r>
            <a:endParaRPr lang="en-AU" dirty="0"/>
          </a:p>
        </p:txBody>
      </p:sp>
      <p:sp>
        <p:nvSpPr>
          <p:cNvPr id="5" name="Content Placeholder 4"/>
          <p:cNvSpPr>
            <a:spLocks noGrp="1"/>
          </p:cNvSpPr>
          <p:nvPr>
            <p:ph idx="1"/>
          </p:nvPr>
        </p:nvSpPr>
        <p:spPr>
          <a:xfrm>
            <a:off x="432000" y="1233256"/>
            <a:ext cx="8244456" cy="4500000"/>
          </a:xfrm>
        </p:spPr>
        <p:txBody>
          <a:bodyPr/>
          <a:lstStyle/>
          <a:p>
            <a:pPr lvl="2"/>
            <a:r>
              <a:rPr lang="en-US" sz="1800" dirty="0"/>
              <a:t>One of the world's most experienced specialist power and water consulting </a:t>
            </a:r>
            <a:r>
              <a:rPr lang="en-US" sz="1800" dirty="0" smtClean="0"/>
              <a:t>firms</a:t>
            </a:r>
          </a:p>
          <a:p>
            <a:pPr lvl="2"/>
            <a:r>
              <a:rPr lang="en-US" sz="1800" dirty="0" smtClean="0"/>
              <a:t>Part of the Hydro Tasmania group -  backed by more than 100 years of </a:t>
            </a:r>
            <a:r>
              <a:rPr lang="en-US" sz="1800" dirty="0"/>
              <a:t>creating energy and maintaining power and water </a:t>
            </a:r>
            <a:r>
              <a:rPr lang="en-US" sz="1800" dirty="0" smtClean="0"/>
              <a:t>assets</a:t>
            </a:r>
            <a:endParaRPr lang="en-US" sz="1800" dirty="0"/>
          </a:p>
          <a:p>
            <a:pPr lvl="2"/>
            <a:r>
              <a:rPr lang="en-US" sz="1800" dirty="0" smtClean="0"/>
              <a:t>Services </a:t>
            </a:r>
            <a:r>
              <a:rPr lang="en-US" sz="1800" dirty="0"/>
              <a:t>covering every aspect of major power and water projects, from strategy, planning, design and construction through to operation, maintenance, risk management and training</a:t>
            </a:r>
          </a:p>
          <a:p>
            <a:pPr lvl="2"/>
            <a:r>
              <a:rPr lang="en-AU" sz="1800" dirty="0"/>
              <a:t>Over 200 </a:t>
            </a:r>
            <a:r>
              <a:rPr lang="en-AU" sz="1800" dirty="0" smtClean="0"/>
              <a:t>staff; </a:t>
            </a:r>
            <a:r>
              <a:rPr lang="en-AU" sz="1800" dirty="0"/>
              <a:t>expanding business opportunities nationally and internationally</a:t>
            </a:r>
          </a:p>
          <a:p>
            <a:pPr lvl="2"/>
            <a:r>
              <a:rPr lang="en-AU" sz="1800" dirty="0"/>
              <a:t>Broad range of clients across the Asia-Pacific </a:t>
            </a:r>
            <a:r>
              <a:rPr lang="en-AU" sz="1800" dirty="0" smtClean="0"/>
              <a:t>region including:</a:t>
            </a:r>
          </a:p>
          <a:p>
            <a:pPr lvl="3">
              <a:spcBef>
                <a:spcPts val="300"/>
              </a:spcBef>
            </a:pPr>
            <a:r>
              <a:rPr lang="en-AU" sz="1800" dirty="0"/>
              <a:t>all levels of government</a:t>
            </a:r>
          </a:p>
          <a:p>
            <a:pPr lvl="3">
              <a:spcBef>
                <a:spcPts val="300"/>
              </a:spcBef>
            </a:pPr>
            <a:r>
              <a:rPr lang="en-AU" sz="1800" dirty="0"/>
              <a:t>electricity and water utilities</a:t>
            </a:r>
          </a:p>
          <a:p>
            <a:pPr lvl="3">
              <a:spcBef>
                <a:spcPts val="300"/>
              </a:spcBef>
            </a:pPr>
            <a:r>
              <a:rPr lang="en-AU" sz="1800" dirty="0"/>
              <a:t>developers </a:t>
            </a:r>
          </a:p>
          <a:p>
            <a:pPr lvl="3">
              <a:spcBef>
                <a:spcPts val="300"/>
              </a:spcBef>
            </a:pPr>
            <a:r>
              <a:rPr lang="en-AU" sz="1800" dirty="0"/>
              <a:t>funding agencies (World Bank, ADB)</a:t>
            </a:r>
            <a:endParaRPr lang="en-US" sz="1800" dirty="0"/>
          </a:p>
          <a:p>
            <a:endParaRPr lang="en-AU" dirty="0"/>
          </a:p>
        </p:txBody>
      </p:sp>
    </p:spTree>
    <p:extLst>
      <p:ext uri="{BB962C8B-B14F-4D97-AF65-F5344CB8AC3E}">
        <p14:creationId xmlns:p14="http://schemas.microsoft.com/office/powerpoint/2010/main" val="40754996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AU" dirty="0" smtClean="0"/>
              <a:t>Original Power House</a:t>
            </a:r>
            <a:endParaRPr lang="en-AU"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1560" y="4438561"/>
            <a:ext cx="4041998" cy="2011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2431" y="2636912"/>
            <a:ext cx="3744416" cy="2807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3726" y="998555"/>
            <a:ext cx="5783121" cy="1232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2723" y="1126711"/>
            <a:ext cx="2699792" cy="1856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2723" y="3054390"/>
            <a:ext cx="3024336" cy="1332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7366891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AU" dirty="0" smtClean="0"/>
              <a:t>Removal of Redundant Diesel Generators</a:t>
            </a:r>
            <a:endParaRPr lang="en-AU"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888" y="1611313"/>
            <a:ext cx="6626225" cy="3640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526244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AU" dirty="0" smtClean="0"/>
              <a:t>Replace With New High Speed Diesel Generators</a:t>
            </a:r>
            <a:endParaRPr lang="en-AU" dirty="0"/>
          </a:p>
        </p:txBody>
      </p:sp>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1573635"/>
            <a:ext cx="3597436" cy="2697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descr="C:\Users\nikolicd\Desktop\New folder\Diesels\16.PNG"/>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2000" y="1573634"/>
            <a:ext cx="3744416" cy="2697579"/>
          </a:xfrm>
          <a:prstGeom prst="rect">
            <a:avLst/>
          </a:prstGeom>
          <a:noFill/>
          <a:ln>
            <a:noFill/>
          </a:ln>
        </p:spPr>
      </p:pic>
      <p:sp>
        <p:nvSpPr>
          <p:cNvPr id="3" name="TextBox 2"/>
          <p:cNvSpPr txBox="1"/>
          <p:nvPr/>
        </p:nvSpPr>
        <p:spPr>
          <a:xfrm>
            <a:off x="683568" y="4509120"/>
            <a:ext cx="7776864" cy="646331"/>
          </a:xfrm>
          <a:prstGeom prst="rect">
            <a:avLst/>
          </a:prstGeom>
          <a:noFill/>
        </p:spPr>
        <p:txBody>
          <a:bodyPr wrap="square" rtlCol="0">
            <a:spAutoFit/>
          </a:bodyPr>
          <a:lstStyle/>
          <a:p>
            <a:r>
              <a:rPr lang="en-AU" dirty="0" smtClean="0"/>
              <a:t>2 * 1650kw Cat 3615C Diesel </a:t>
            </a:r>
            <a:r>
              <a:rPr lang="en-AU" dirty="0" err="1" smtClean="0"/>
              <a:t>Gensets</a:t>
            </a:r>
            <a:r>
              <a:rPr lang="en-AU" dirty="0" smtClean="0"/>
              <a:t> </a:t>
            </a:r>
          </a:p>
          <a:p>
            <a:endParaRPr lang="en-AU" dirty="0"/>
          </a:p>
        </p:txBody>
      </p:sp>
    </p:spTree>
    <p:extLst>
      <p:ext uri="{BB962C8B-B14F-4D97-AF65-F5344CB8AC3E}">
        <p14:creationId xmlns:p14="http://schemas.microsoft.com/office/powerpoint/2010/main" val="184359172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AU" dirty="0" smtClean="0"/>
              <a:t>High </a:t>
            </a:r>
            <a:r>
              <a:rPr lang="en-AU" dirty="0"/>
              <a:t>s</a:t>
            </a:r>
            <a:r>
              <a:rPr lang="en-AU" dirty="0" smtClean="0"/>
              <a:t>peed Diesels</a:t>
            </a:r>
            <a:endParaRPr lang="en-AU"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563" y="1697038"/>
            <a:ext cx="5730875" cy="3468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187624" y="5301208"/>
            <a:ext cx="6249814" cy="369332"/>
          </a:xfrm>
          <a:prstGeom prst="rect">
            <a:avLst/>
          </a:prstGeom>
          <a:noFill/>
        </p:spPr>
        <p:txBody>
          <a:bodyPr wrap="square" rtlCol="0">
            <a:spAutoFit/>
          </a:bodyPr>
          <a:lstStyle/>
          <a:p>
            <a:r>
              <a:rPr lang="en-AU" dirty="0" smtClean="0"/>
              <a:t>1 * 800 kw Cat Diesel </a:t>
            </a:r>
            <a:r>
              <a:rPr lang="en-AU" dirty="0" err="1" smtClean="0"/>
              <a:t>genset</a:t>
            </a:r>
            <a:endParaRPr lang="en-AU" dirty="0"/>
          </a:p>
        </p:txBody>
      </p:sp>
    </p:spTree>
    <p:extLst>
      <p:ext uri="{BB962C8B-B14F-4D97-AF65-F5344CB8AC3E}">
        <p14:creationId xmlns:p14="http://schemas.microsoft.com/office/powerpoint/2010/main" val="276024738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AU" dirty="0" smtClean="0"/>
              <a:t>Replace redundant Switchgear with New MV Switchgear</a:t>
            </a:r>
            <a:endParaRPr lang="en-AU" dirty="0"/>
          </a:p>
        </p:txBody>
      </p:sp>
      <p:pic>
        <p:nvPicPr>
          <p:cNvPr id="143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563" y="1757505"/>
            <a:ext cx="5097685" cy="3822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2827476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000" y="468000"/>
            <a:ext cx="8280000" cy="1376824"/>
          </a:xfrm>
        </p:spPr>
        <p:txBody>
          <a:bodyPr/>
          <a:lstStyle/>
          <a:p>
            <a:r>
              <a:rPr lang="en-AU" dirty="0" smtClean="0"/>
              <a:t>Upgrade to the fuel Storage and Transfer System including Installation of New Day Tanks</a:t>
            </a:r>
            <a:endParaRPr lang="en-AU" dirty="0"/>
          </a:p>
        </p:txBody>
      </p:sp>
      <p:pic>
        <p:nvPicPr>
          <p:cNvPr id="4" name="Picture 3" descr="C:\Users\nikolicd\Desktop\New folder\Diesels\04.PNG"/>
          <p:cNvPicPr/>
          <p:nvPr/>
        </p:nvPicPr>
        <p:blipFill>
          <a:blip r:embed="rId2" cstate="email">
            <a:extLst>
              <a:ext uri="{28A0092B-C50C-407E-A947-70E740481C1C}">
                <a14:useLocalDpi xmlns:a14="http://schemas.microsoft.com/office/drawing/2010/main"/>
              </a:ext>
            </a:extLst>
          </a:blip>
          <a:srcRect/>
          <a:stretch>
            <a:fillRect/>
          </a:stretch>
        </p:blipFill>
        <p:spPr bwMode="auto">
          <a:xfrm>
            <a:off x="556079" y="1772816"/>
            <a:ext cx="3665512" cy="2397879"/>
          </a:xfrm>
          <a:prstGeom prst="rect">
            <a:avLst/>
          </a:prstGeom>
          <a:noFill/>
          <a:ln>
            <a:noFill/>
          </a:ln>
        </p:spPr>
      </p:pic>
      <p:pic>
        <p:nvPicPr>
          <p:cNvPr id="5" name="Picture 4" descr="C:\Users\nikolicd\Desktop\New folder\Diesels\02.PNG"/>
          <p:cNvPicPr/>
          <p:nvPr/>
        </p:nvPicPr>
        <p:blipFill>
          <a:blip r:embed="rId3" cstate="email">
            <a:extLst>
              <a:ext uri="{28A0092B-C50C-407E-A947-70E740481C1C}">
                <a14:useLocalDpi xmlns:a14="http://schemas.microsoft.com/office/drawing/2010/main"/>
              </a:ext>
            </a:extLst>
          </a:blip>
          <a:srcRect/>
          <a:stretch>
            <a:fillRect/>
          </a:stretch>
        </p:blipFill>
        <p:spPr bwMode="auto">
          <a:xfrm>
            <a:off x="4355975" y="1772816"/>
            <a:ext cx="3338233" cy="2397879"/>
          </a:xfrm>
          <a:prstGeom prst="rect">
            <a:avLst/>
          </a:prstGeom>
          <a:noFill/>
          <a:ln>
            <a:noFill/>
          </a:ln>
        </p:spPr>
      </p:pic>
      <p:pic>
        <p:nvPicPr>
          <p:cNvPr id="6" name="Picture 5" descr="C:\Users\nikolicd\Desktop\New folder\Diesels\19.PNG"/>
          <p:cNvPicPr/>
          <p:nvPr/>
        </p:nvPicPr>
        <p:blipFill>
          <a:blip r:embed="rId4" cstate="email">
            <a:extLst>
              <a:ext uri="{28A0092B-C50C-407E-A947-70E740481C1C}">
                <a14:useLocalDpi xmlns:a14="http://schemas.microsoft.com/office/drawing/2010/main"/>
              </a:ext>
            </a:extLst>
          </a:blip>
          <a:srcRect/>
          <a:stretch>
            <a:fillRect/>
          </a:stretch>
        </p:blipFill>
        <p:spPr bwMode="auto">
          <a:xfrm>
            <a:off x="2519771" y="4270234"/>
            <a:ext cx="3672407" cy="2111056"/>
          </a:xfrm>
          <a:prstGeom prst="rect">
            <a:avLst/>
          </a:prstGeom>
          <a:noFill/>
          <a:ln>
            <a:noFill/>
          </a:ln>
        </p:spPr>
      </p:pic>
    </p:spTree>
    <p:extLst>
      <p:ext uri="{BB962C8B-B14F-4D97-AF65-F5344CB8AC3E}">
        <p14:creationId xmlns:p14="http://schemas.microsoft.com/office/powerpoint/2010/main" val="34995824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AU" dirty="0" smtClean="0"/>
              <a:t>Power House Commissioning</a:t>
            </a:r>
            <a:endParaRPr lang="en-AU" dirty="0"/>
          </a:p>
        </p:txBody>
      </p:sp>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5616" y="1484784"/>
            <a:ext cx="3096344" cy="2321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36" y="1412776"/>
            <a:ext cx="2747441" cy="3667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51" y="3955729"/>
            <a:ext cx="4377605" cy="2249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245273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AU" dirty="0" smtClean="0"/>
              <a:t>Community consultation</a:t>
            </a:r>
            <a:endParaRPr lang="en-AU" dirty="0"/>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2050" y="1824038"/>
            <a:ext cx="4279900" cy="321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780800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AU" dirty="0" smtClean="0"/>
              <a:t>Wind Power</a:t>
            </a:r>
            <a:endParaRPr lang="en-AU" dirty="0"/>
          </a:p>
        </p:txBody>
      </p:sp>
      <p:sp>
        <p:nvSpPr>
          <p:cNvPr id="8" name="Content Placeholder 7"/>
          <p:cNvSpPr>
            <a:spLocks noGrp="1"/>
          </p:cNvSpPr>
          <p:nvPr>
            <p:ph idx="1"/>
          </p:nvPr>
        </p:nvSpPr>
        <p:spPr/>
        <p:txBody>
          <a:bodyPr/>
          <a:lstStyle/>
          <a:p>
            <a:pPr lvl="2"/>
            <a:r>
              <a:rPr lang="en-AU" dirty="0" smtClean="0"/>
              <a:t>3 * 275 kW </a:t>
            </a:r>
            <a:r>
              <a:rPr lang="en-AU" dirty="0" err="1" smtClean="0"/>
              <a:t>Vergnet</a:t>
            </a:r>
            <a:r>
              <a:rPr lang="en-AU" dirty="0" smtClean="0"/>
              <a:t> wind turbine generators</a:t>
            </a:r>
          </a:p>
          <a:p>
            <a:pPr lvl="2"/>
            <a:r>
              <a:rPr lang="en-AU" dirty="0" smtClean="0"/>
              <a:t>Key features</a:t>
            </a:r>
          </a:p>
          <a:p>
            <a:pPr lvl="3"/>
            <a:r>
              <a:rPr lang="en-AU" dirty="0" smtClean="0"/>
              <a:t>Guy wired tilt down tower for typhoon survival</a:t>
            </a:r>
          </a:p>
          <a:p>
            <a:pPr lvl="3"/>
            <a:r>
              <a:rPr lang="en-AU" dirty="0" smtClean="0"/>
              <a:t>Tilt down allows for ease of construction, operation and maintenance</a:t>
            </a:r>
          </a:p>
          <a:p>
            <a:pPr lvl="3"/>
            <a:r>
              <a:rPr lang="en-AU" dirty="0" smtClean="0"/>
              <a:t>Smaller crane size required than for typical monopole wind turbine towers.</a:t>
            </a:r>
          </a:p>
          <a:p>
            <a:pPr lvl="3"/>
            <a:endParaRPr lang="en-AU" dirty="0"/>
          </a:p>
        </p:txBody>
      </p:sp>
    </p:spTree>
    <p:extLst>
      <p:ext uri="{BB962C8B-B14F-4D97-AF65-F5344CB8AC3E}">
        <p14:creationId xmlns:p14="http://schemas.microsoft.com/office/powerpoint/2010/main" val="344124245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AU" dirty="0" smtClean="0"/>
              <a:t>Wind turbine Site identification and identification of constraints</a:t>
            </a:r>
            <a:endParaRPr lang="en-AU" dirty="0"/>
          </a:p>
        </p:txBody>
      </p:sp>
      <p:pic>
        <p:nvPicPr>
          <p:cNvPr id="163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7" y="1263468"/>
            <a:ext cx="3276363" cy="2344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2575" y="1263468"/>
            <a:ext cx="3153802" cy="2366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577" y="3769793"/>
            <a:ext cx="3276363" cy="2457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2576" y="3769793"/>
            <a:ext cx="3268430" cy="2451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20666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AU" sz="2800" dirty="0" smtClean="0"/>
              <a:t>solutions across the whole lifecycle </a:t>
            </a:r>
            <a:endParaRPr lang="en-AU" dirty="0"/>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5926" t="18833" r="13072" b="16834"/>
          <a:stretch/>
        </p:blipFill>
        <p:spPr bwMode="auto">
          <a:xfrm>
            <a:off x="495300" y="1306066"/>
            <a:ext cx="8153400" cy="4617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7768389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000" y="467999"/>
            <a:ext cx="8280000" cy="1263331"/>
          </a:xfrm>
        </p:spPr>
        <p:txBody>
          <a:bodyPr/>
          <a:lstStyle/>
          <a:p>
            <a:pPr algn="ctr"/>
            <a:r>
              <a:rPr lang="en-AU" dirty="0" smtClean="0"/>
              <a:t>Identification and Protection of Historical Sites for preservation &amp; Environmental Safeguards</a:t>
            </a:r>
            <a:endParaRPr lang="en-AU"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2708920"/>
            <a:ext cx="3600400" cy="270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2708920"/>
            <a:ext cx="3672408" cy="2751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413510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AU" dirty="0" smtClean="0"/>
              <a:t>Windfarm Site Clearance</a:t>
            </a:r>
            <a:endParaRPr lang="en-AU"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0425" y="1800225"/>
            <a:ext cx="4883150" cy="326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5653139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pic>
        <p:nvPicPr>
          <p:cNvPr id="4" name="Picture 3" descr="C:\Users\haleyd\AppData\Local\Microsoft\Windows\Temporary Internet Files\Content.Word\IMG_2039.jpg"/>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70457" y="2166801"/>
            <a:ext cx="4593945" cy="3229912"/>
          </a:xfrm>
          <a:prstGeom prst="rect">
            <a:avLst/>
          </a:prstGeom>
          <a:noFill/>
          <a:ln>
            <a:noFill/>
          </a:ln>
        </p:spPr>
      </p:pic>
      <p:pic>
        <p:nvPicPr>
          <p:cNvPr id="6" name="Picture 5" descr="C:\Users\haleyd\AppData\Local\Microsoft\Windows\Temporary Internet Files\Content.Word\IMG_2037.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6056" y="1484784"/>
            <a:ext cx="3240360" cy="4593946"/>
          </a:xfrm>
          <a:prstGeom prst="rect">
            <a:avLst/>
          </a:prstGeom>
          <a:noFill/>
          <a:ln>
            <a:noFill/>
          </a:ln>
        </p:spPr>
      </p:pic>
    </p:spTree>
    <p:extLst>
      <p:ext uri="{BB962C8B-B14F-4D97-AF65-F5344CB8AC3E}">
        <p14:creationId xmlns:p14="http://schemas.microsoft.com/office/powerpoint/2010/main" val="50018424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AU" dirty="0" smtClean="0"/>
              <a:t>Windfarm Construction</a:t>
            </a:r>
            <a:endParaRPr lang="en-AU" dirty="0"/>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340768"/>
            <a:ext cx="4449763" cy="3475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176" y="1988840"/>
            <a:ext cx="2444750" cy="181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7214" y="3933056"/>
            <a:ext cx="1811337" cy="244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362934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AU" dirty="0" smtClean="0"/>
              <a:t>Solar PV</a:t>
            </a:r>
            <a:endParaRPr lang="en-AU" dirty="0"/>
          </a:p>
        </p:txBody>
      </p:sp>
      <p:graphicFrame>
        <p:nvGraphicFramePr>
          <p:cNvPr id="4" name="Table 3"/>
          <p:cNvGraphicFramePr>
            <a:graphicFrameLocks noGrp="1"/>
          </p:cNvGraphicFramePr>
          <p:nvPr>
            <p:extLst>
              <p:ext uri="{D42A27DB-BD31-4B8C-83A1-F6EECF244321}">
                <p14:modId xmlns:p14="http://schemas.microsoft.com/office/powerpoint/2010/main" val="353713611"/>
              </p:ext>
            </p:extLst>
          </p:nvPr>
        </p:nvGraphicFramePr>
        <p:xfrm>
          <a:off x="2123728" y="1556792"/>
          <a:ext cx="5472608" cy="4389120"/>
        </p:xfrm>
        <a:graphic>
          <a:graphicData uri="http://schemas.openxmlformats.org/drawingml/2006/table">
            <a:tbl>
              <a:tblPr firstRow="1" bandRow="1">
                <a:tableStyleId>{5C22544A-7EE6-4342-B048-85BDC9FD1C3A}</a:tableStyleId>
              </a:tblPr>
              <a:tblGrid>
                <a:gridCol w="360040"/>
                <a:gridCol w="3528392"/>
                <a:gridCol w="1584176"/>
              </a:tblGrid>
              <a:tr h="370840">
                <a:tc>
                  <a:txBody>
                    <a:bodyPr/>
                    <a:lstStyle/>
                    <a:p>
                      <a:endParaRPr lang="en-AU"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Existing PEC Solar to be integrated</a:t>
                      </a:r>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New Grid Connected Solar PV</a:t>
                      </a:r>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Total Solar PV</a:t>
                      </a:r>
                    </a:p>
                    <a:p>
                      <a:endParaRPr lang="en-AU" dirty="0"/>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AU" dirty="0" smtClean="0"/>
                        <a:t>200 </a:t>
                      </a:r>
                      <a:r>
                        <a:rPr lang="en-AU" dirty="0" err="1" smtClean="0"/>
                        <a:t>kWp</a:t>
                      </a:r>
                      <a:endParaRPr lang="en-AU" dirty="0" smtClean="0"/>
                    </a:p>
                    <a:p>
                      <a:pPr algn="r"/>
                      <a:r>
                        <a:rPr lang="en-AU" dirty="0" smtClean="0"/>
                        <a:t>308.5 </a:t>
                      </a:r>
                      <a:r>
                        <a:rPr lang="en-AU" dirty="0" err="1" smtClean="0"/>
                        <a:t>kWp</a:t>
                      </a:r>
                      <a:endParaRPr lang="en-AU" dirty="0" smtClean="0"/>
                    </a:p>
                    <a:p>
                      <a:pPr algn="r"/>
                      <a:r>
                        <a:rPr lang="en-AU" dirty="0" smtClean="0"/>
                        <a:t>508.5 </a:t>
                      </a:r>
                      <a:r>
                        <a:rPr lang="en-AU" dirty="0" err="1" smtClean="0"/>
                        <a:t>kWp</a:t>
                      </a:r>
                      <a:endParaRPr lang="en-AU" dirty="0"/>
                    </a:p>
                  </a:txBody>
                  <a:tcPr/>
                </a:tc>
              </a:tr>
              <a:tr h="370840">
                <a:tc>
                  <a:txBody>
                    <a:bodyPr/>
                    <a:lstStyle/>
                    <a:p>
                      <a:pPr marL="0" marR="0" lvl="3" indent="0" algn="l" defTabSz="914400" rtl="0" eaLnBrk="1" fontAlgn="auto" latinLnBrk="0" hangingPunct="1">
                        <a:lnSpc>
                          <a:spcPct val="100000"/>
                        </a:lnSpc>
                        <a:spcBef>
                          <a:spcPts val="0"/>
                        </a:spcBef>
                        <a:spcAft>
                          <a:spcPts val="0"/>
                        </a:spcAft>
                        <a:buClrTx/>
                        <a:buSzTx/>
                        <a:buFontTx/>
                        <a:buNone/>
                        <a:tabLst/>
                        <a:defRPr/>
                      </a:pPr>
                      <a:r>
                        <a:rPr lang="en-AU" dirty="0" smtClean="0"/>
                        <a:t>1</a:t>
                      </a:r>
                      <a:endParaRPr lang="en-AU" dirty="0"/>
                    </a:p>
                  </a:txBody>
                  <a:tcPr/>
                </a:tc>
                <a:tc>
                  <a:txBody>
                    <a:bodyPr/>
                    <a:lstStyle/>
                    <a:p>
                      <a:pPr marL="0" marR="0" lvl="3" indent="0" algn="l" defTabSz="914400" rtl="0" eaLnBrk="1" fontAlgn="auto" latinLnBrk="0" hangingPunct="1">
                        <a:lnSpc>
                          <a:spcPct val="100000"/>
                        </a:lnSpc>
                        <a:spcBef>
                          <a:spcPts val="0"/>
                        </a:spcBef>
                        <a:spcAft>
                          <a:spcPts val="0"/>
                        </a:spcAft>
                        <a:buClrTx/>
                        <a:buSzTx/>
                        <a:buFontTx/>
                        <a:buNone/>
                        <a:tabLst/>
                        <a:defRPr/>
                      </a:pPr>
                      <a:r>
                        <a:rPr lang="en-AU" dirty="0" smtClean="0"/>
                        <a:t>Sports Complex</a:t>
                      </a:r>
                      <a:endParaRPr lang="en-AU" dirty="0"/>
                    </a:p>
                  </a:txBody>
                  <a:tcPr/>
                </a:tc>
                <a:tc>
                  <a:txBody>
                    <a:bodyPr/>
                    <a:lstStyle/>
                    <a:p>
                      <a:pPr marL="0" marR="0" lvl="3" indent="0" algn="r" defTabSz="914400" rtl="0" eaLnBrk="1" fontAlgn="auto" latinLnBrk="0" hangingPunct="1">
                        <a:lnSpc>
                          <a:spcPct val="100000"/>
                        </a:lnSpc>
                        <a:spcBef>
                          <a:spcPts val="0"/>
                        </a:spcBef>
                        <a:spcAft>
                          <a:spcPts val="0"/>
                        </a:spcAft>
                        <a:buClrTx/>
                        <a:buSzTx/>
                        <a:buFontTx/>
                        <a:buNone/>
                        <a:tabLst/>
                        <a:defRPr/>
                      </a:pPr>
                      <a:r>
                        <a:rPr lang="en-AU" dirty="0" smtClean="0"/>
                        <a:t>194.5 </a:t>
                      </a:r>
                      <a:r>
                        <a:rPr lang="en-AU" dirty="0" err="1" smtClean="0"/>
                        <a:t>kWp</a:t>
                      </a:r>
                      <a:endParaRPr lang="en-AU" dirty="0" smtClean="0"/>
                    </a:p>
                    <a:p>
                      <a:pPr algn="r"/>
                      <a:endParaRPr lang="en-AU" dirty="0"/>
                    </a:p>
                  </a:txBody>
                  <a:tcPr/>
                </a:tc>
              </a:tr>
              <a:tr h="370840">
                <a:tc>
                  <a:txBody>
                    <a:bodyPr/>
                    <a:lstStyle/>
                    <a:p>
                      <a:pPr marL="0" marR="0" lvl="3" indent="0" algn="l" defTabSz="914400" rtl="0" eaLnBrk="1" fontAlgn="auto" latinLnBrk="0" hangingPunct="1">
                        <a:lnSpc>
                          <a:spcPct val="100000"/>
                        </a:lnSpc>
                        <a:spcBef>
                          <a:spcPts val="0"/>
                        </a:spcBef>
                        <a:spcAft>
                          <a:spcPts val="0"/>
                        </a:spcAft>
                        <a:buClrTx/>
                        <a:buSzTx/>
                        <a:buFontTx/>
                        <a:buNone/>
                        <a:tabLst/>
                        <a:defRPr/>
                      </a:pPr>
                      <a:r>
                        <a:rPr lang="en-AU" dirty="0" smtClean="0"/>
                        <a:t>2</a:t>
                      </a:r>
                      <a:endParaRPr lang="en-AU" dirty="0"/>
                    </a:p>
                  </a:txBody>
                  <a:tcPr/>
                </a:tc>
                <a:tc>
                  <a:txBody>
                    <a:bodyPr/>
                    <a:lstStyle/>
                    <a:p>
                      <a:pPr marL="0" marR="0" lvl="3" indent="0" algn="l" defTabSz="914400" rtl="0" eaLnBrk="1" fontAlgn="auto" latinLnBrk="0" hangingPunct="1">
                        <a:lnSpc>
                          <a:spcPct val="100000"/>
                        </a:lnSpc>
                        <a:spcBef>
                          <a:spcPts val="0"/>
                        </a:spcBef>
                        <a:spcAft>
                          <a:spcPts val="0"/>
                        </a:spcAft>
                        <a:buClrTx/>
                        <a:buSzTx/>
                        <a:buFontTx/>
                        <a:buNone/>
                        <a:tabLst/>
                        <a:defRPr/>
                      </a:pPr>
                      <a:r>
                        <a:rPr lang="en-AU" dirty="0" smtClean="0"/>
                        <a:t>Public Safety Building</a:t>
                      </a:r>
                      <a:endParaRPr lang="en-AU" dirty="0"/>
                    </a:p>
                  </a:txBody>
                  <a:tcPr/>
                </a:tc>
                <a:tc>
                  <a:txBody>
                    <a:bodyPr/>
                    <a:lstStyle/>
                    <a:p>
                      <a:pPr marL="0" marR="0" lvl="3" indent="0" algn="r" defTabSz="914400" rtl="0" eaLnBrk="1" fontAlgn="auto" latinLnBrk="0" hangingPunct="1">
                        <a:lnSpc>
                          <a:spcPct val="100000"/>
                        </a:lnSpc>
                        <a:spcBef>
                          <a:spcPts val="0"/>
                        </a:spcBef>
                        <a:spcAft>
                          <a:spcPts val="0"/>
                        </a:spcAft>
                        <a:buClrTx/>
                        <a:buSzTx/>
                        <a:buFontTx/>
                        <a:buNone/>
                        <a:tabLst/>
                        <a:defRPr/>
                      </a:pPr>
                      <a:r>
                        <a:rPr lang="en-AU" dirty="0" smtClean="0"/>
                        <a:t>25 </a:t>
                      </a:r>
                      <a:r>
                        <a:rPr lang="en-AU" dirty="0" err="1" smtClean="0"/>
                        <a:t>kWp</a:t>
                      </a:r>
                      <a:endParaRPr lang="en-AU" dirty="0" smtClean="0"/>
                    </a:p>
                    <a:p>
                      <a:pPr algn="r"/>
                      <a:endParaRPr lang="en-AU" dirty="0"/>
                    </a:p>
                  </a:txBody>
                  <a:tcPr/>
                </a:tc>
              </a:tr>
              <a:tr h="370840">
                <a:tc>
                  <a:txBody>
                    <a:bodyPr/>
                    <a:lstStyle/>
                    <a:p>
                      <a:pPr marL="0" marR="0" lvl="3" indent="0" algn="l" defTabSz="914400" rtl="0" eaLnBrk="1" fontAlgn="auto" latinLnBrk="0" hangingPunct="1">
                        <a:lnSpc>
                          <a:spcPct val="100000"/>
                        </a:lnSpc>
                        <a:spcBef>
                          <a:spcPts val="0"/>
                        </a:spcBef>
                        <a:spcAft>
                          <a:spcPts val="0"/>
                        </a:spcAft>
                        <a:buClrTx/>
                        <a:buSzTx/>
                        <a:buFontTx/>
                        <a:buNone/>
                        <a:tabLst/>
                        <a:defRPr/>
                      </a:pPr>
                      <a:r>
                        <a:rPr lang="en-AU" dirty="0" smtClean="0"/>
                        <a:t>3</a:t>
                      </a:r>
                      <a:endParaRPr lang="en-AU" dirty="0"/>
                    </a:p>
                  </a:txBody>
                  <a:tcPr/>
                </a:tc>
                <a:tc>
                  <a:txBody>
                    <a:bodyPr/>
                    <a:lstStyle/>
                    <a:p>
                      <a:pPr marL="0" marR="0" lvl="3" indent="0" algn="l" defTabSz="914400" rtl="0" eaLnBrk="1" fontAlgn="auto" latinLnBrk="0" hangingPunct="1">
                        <a:lnSpc>
                          <a:spcPct val="100000"/>
                        </a:lnSpc>
                        <a:spcBef>
                          <a:spcPts val="0"/>
                        </a:spcBef>
                        <a:spcAft>
                          <a:spcPts val="0"/>
                        </a:spcAft>
                        <a:buClrTx/>
                        <a:buSzTx/>
                        <a:buFontTx/>
                        <a:buNone/>
                        <a:tabLst/>
                        <a:defRPr/>
                      </a:pPr>
                      <a:r>
                        <a:rPr lang="en-AU" dirty="0" smtClean="0"/>
                        <a:t>Early Childhood Education Building</a:t>
                      </a:r>
                      <a:endParaRPr lang="en-AU" dirty="0"/>
                    </a:p>
                  </a:txBody>
                  <a:tcPr/>
                </a:tc>
                <a:tc>
                  <a:txBody>
                    <a:bodyPr/>
                    <a:lstStyle/>
                    <a:p>
                      <a:pPr marL="0" marR="0" lvl="3" indent="0" algn="r" defTabSz="914400" rtl="0" eaLnBrk="1" fontAlgn="auto" latinLnBrk="0" hangingPunct="1">
                        <a:lnSpc>
                          <a:spcPct val="100000"/>
                        </a:lnSpc>
                        <a:spcBef>
                          <a:spcPts val="0"/>
                        </a:spcBef>
                        <a:spcAft>
                          <a:spcPts val="0"/>
                        </a:spcAft>
                        <a:buClrTx/>
                        <a:buSzTx/>
                        <a:buFontTx/>
                        <a:buNone/>
                        <a:tabLst/>
                        <a:defRPr/>
                      </a:pPr>
                      <a:r>
                        <a:rPr lang="en-AU" dirty="0" smtClean="0"/>
                        <a:t>50 </a:t>
                      </a:r>
                      <a:r>
                        <a:rPr lang="en-AU" dirty="0" err="1" smtClean="0"/>
                        <a:t>kWp</a:t>
                      </a:r>
                      <a:endParaRPr lang="en-AU" dirty="0" smtClean="0"/>
                    </a:p>
                    <a:p>
                      <a:pPr algn="r"/>
                      <a:endParaRPr lang="en-AU" dirty="0"/>
                    </a:p>
                  </a:txBody>
                  <a:tcPr/>
                </a:tc>
              </a:tr>
              <a:tr h="370840">
                <a:tc>
                  <a:txBody>
                    <a:bodyPr/>
                    <a:lstStyle/>
                    <a:p>
                      <a:pPr marL="0" marR="0" lvl="3" indent="0" algn="l" defTabSz="914400" rtl="0" eaLnBrk="1" fontAlgn="auto" latinLnBrk="0" hangingPunct="1">
                        <a:lnSpc>
                          <a:spcPct val="100000"/>
                        </a:lnSpc>
                        <a:spcBef>
                          <a:spcPts val="0"/>
                        </a:spcBef>
                        <a:spcAft>
                          <a:spcPts val="0"/>
                        </a:spcAft>
                        <a:buClrTx/>
                        <a:buSzTx/>
                        <a:buFontTx/>
                        <a:buNone/>
                        <a:tabLst/>
                        <a:defRPr/>
                      </a:pPr>
                      <a:r>
                        <a:rPr lang="en-AU" dirty="0" smtClean="0"/>
                        <a:t>4</a:t>
                      </a:r>
                      <a:endParaRPr lang="en-AU" dirty="0"/>
                    </a:p>
                  </a:txBody>
                  <a:tcPr/>
                </a:tc>
                <a:tc>
                  <a:txBody>
                    <a:bodyPr/>
                    <a:lstStyle/>
                    <a:p>
                      <a:pPr marL="0" marR="0" lvl="3" indent="0" algn="l" defTabSz="914400" rtl="0" eaLnBrk="1" fontAlgn="auto" latinLnBrk="0" hangingPunct="1">
                        <a:lnSpc>
                          <a:spcPct val="100000"/>
                        </a:lnSpc>
                        <a:spcBef>
                          <a:spcPts val="0"/>
                        </a:spcBef>
                        <a:spcAft>
                          <a:spcPts val="0"/>
                        </a:spcAft>
                        <a:buClrTx/>
                        <a:buSzTx/>
                        <a:buFontTx/>
                        <a:buNone/>
                        <a:tabLst/>
                        <a:defRPr/>
                      </a:pPr>
                      <a:r>
                        <a:rPr lang="en-AU" dirty="0" smtClean="0"/>
                        <a:t>Water Treatment Plant</a:t>
                      </a:r>
                      <a:endParaRPr lang="en-AU" dirty="0"/>
                    </a:p>
                  </a:txBody>
                  <a:tcPr/>
                </a:tc>
                <a:tc>
                  <a:txBody>
                    <a:bodyPr/>
                    <a:lstStyle/>
                    <a:p>
                      <a:pPr marL="0" marR="0" lvl="3" indent="0" algn="r" defTabSz="914400" rtl="0" eaLnBrk="1" fontAlgn="auto" latinLnBrk="0" hangingPunct="1">
                        <a:lnSpc>
                          <a:spcPct val="100000"/>
                        </a:lnSpc>
                        <a:spcBef>
                          <a:spcPts val="0"/>
                        </a:spcBef>
                        <a:spcAft>
                          <a:spcPts val="0"/>
                        </a:spcAft>
                        <a:buClrTx/>
                        <a:buSzTx/>
                        <a:buFontTx/>
                        <a:buNone/>
                        <a:tabLst/>
                        <a:defRPr/>
                      </a:pPr>
                      <a:r>
                        <a:rPr lang="en-AU" dirty="0" smtClean="0"/>
                        <a:t>13 </a:t>
                      </a:r>
                      <a:r>
                        <a:rPr lang="en-AU" dirty="0" err="1" smtClean="0"/>
                        <a:t>kWp</a:t>
                      </a:r>
                      <a:endParaRPr lang="en-AU" dirty="0" smtClean="0"/>
                    </a:p>
                    <a:p>
                      <a:pPr algn="r"/>
                      <a:endParaRPr lang="en-AU" dirty="0"/>
                    </a:p>
                  </a:txBody>
                  <a:tcPr/>
                </a:tc>
              </a:tr>
              <a:tr h="370840">
                <a:tc>
                  <a:txBody>
                    <a:bodyPr/>
                    <a:lstStyle/>
                    <a:p>
                      <a:pPr marL="0" marR="0" lvl="3" indent="0" algn="l" defTabSz="914400" rtl="0" eaLnBrk="1" fontAlgn="auto" latinLnBrk="0" hangingPunct="1">
                        <a:lnSpc>
                          <a:spcPct val="100000"/>
                        </a:lnSpc>
                        <a:spcBef>
                          <a:spcPts val="0"/>
                        </a:spcBef>
                        <a:spcAft>
                          <a:spcPts val="0"/>
                        </a:spcAft>
                        <a:buClrTx/>
                        <a:buSzTx/>
                        <a:buFontTx/>
                        <a:buNone/>
                        <a:tabLst/>
                        <a:defRPr/>
                      </a:pPr>
                      <a:r>
                        <a:rPr lang="en-AU" dirty="0" smtClean="0"/>
                        <a:t>5</a:t>
                      </a:r>
                      <a:endParaRPr lang="en-AU" dirty="0"/>
                    </a:p>
                  </a:txBody>
                  <a:tcPr/>
                </a:tc>
                <a:tc>
                  <a:txBody>
                    <a:bodyPr/>
                    <a:lstStyle/>
                    <a:p>
                      <a:pPr marL="0" marR="0" lvl="3" indent="0" algn="l" defTabSz="914400" rtl="0" eaLnBrk="1" fontAlgn="auto" latinLnBrk="0" hangingPunct="1">
                        <a:lnSpc>
                          <a:spcPct val="100000"/>
                        </a:lnSpc>
                        <a:spcBef>
                          <a:spcPts val="0"/>
                        </a:spcBef>
                        <a:spcAft>
                          <a:spcPts val="0"/>
                        </a:spcAft>
                        <a:buClrTx/>
                        <a:buSzTx/>
                        <a:buFontTx/>
                        <a:buNone/>
                        <a:tabLst/>
                        <a:defRPr/>
                      </a:pPr>
                      <a:r>
                        <a:rPr lang="en-AU" dirty="0" smtClean="0"/>
                        <a:t>Public Works Building</a:t>
                      </a:r>
                      <a:endParaRPr lang="en-AU" dirty="0"/>
                    </a:p>
                  </a:txBody>
                  <a:tcPr/>
                </a:tc>
                <a:tc>
                  <a:txBody>
                    <a:bodyPr/>
                    <a:lstStyle/>
                    <a:p>
                      <a:pPr marL="0" marR="0" lvl="3" indent="0" algn="r" defTabSz="914400" rtl="0" eaLnBrk="1" fontAlgn="auto" latinLnBrk="0" hangingPunct="1">
                        <a:lnSpc>
                          <a:spcPct val="100000"/>
                        </a:lnSpc>
                        <a:spcBef>
                          <a:spcPts val="0"/>
                        </a:spcBef>
                        <a:spcAft>
                          <a:spcPts val="0"/>
                        </a:spcAft>
                        <a:buClrTx/>
                        <a:buSzTx/>
                        <a:buFontTx/>
                        <a:buNone/>
                        <a:tabLst/>
                        <a:defRPr/>
                      </a:pPr>
                      <a:r>
                        <a:rPr lang="en-AU" dirty="0" smtClean="0"/>
                        <a:t>26 </a:t>
                      </a:r>
                      <a:r>
                        <a:rPr lang="en-AU" dirty="0" err="1" smtClean="0"/>
                        <a:t>kWp</a:t>
                      </a:r>
                      <a:endParaRPr lang="en-AU" dirty="0" smtClean="0"/>
                    </a:p>
                    <a:p>
                      <a:pPr algn="r"/>
                      <a:endParaRPr lang="en-AU" dirty="0"/>
                    </a:p>
                  </a:txBody>
                  <a:tcPr/>
                </a:tc>
              </a:tr>
            </a:tbl>
          </a:graphicData>
        </a:graphic>
      </p:graphicFrame>
    </p:spTree>
    <p:extLst>
      <p:ext uri="{BB962C8B-B14F-4D97-AF65-F5344CB8AC3E}">
        <p14:creationId xmlns:p14="http://schemas.microsoft.com/office/powerpoint/2010/main" val="367538126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AU" dirty="0" smtClean="0"/>
              <a:t>Existing PEC Solar 200 kw</a:t>
            </a:r>
            <a:endParaRPr lang="en-AU" dirty="0"/>
          </a:p>
        </p:txBody>
      </p:sp>
      <p:pic>
        <p:nvPicPr>
          <p:cNvPr id="6" name="Picture 5" descr="C:\Users\haleyd\AppData\Local\Microsoft\Windows\Temporary Internet Files\Content.Word\IMG_2074.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06245" y="1628800"/>
            <a:ext cx="5314027" cy="3949992"/>
          </a:xfrm>
          <a:prstGeom prst="rect">
            <a:avLst/>
          </a:prstGeom>
          <a:noFill/>
          <a:ln>
            <a:noFill/>
          </a:ln>
        </p:spPr>
      </p:pic>
    </p:spTree>
    <p:extLst>
      <p:ext uri="{BB962C8B-B14F-4D97-AF65-F5344CB8AC3E}">
        <p14:creationId xmlns:p14="http://schemas.microsoft.com/office/powerpoint/2010/main" val="380463798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AU" dirty="0" smtClean="0"/>
              <a:t>Sports Complex 194.5KW</a:t>
            </a:r>
            <a:endParaRPr lang="en-AU" dirty="0"/>
          </a:p>
        </p:txBody>
      </p:sp>
      <p:pic>
        <p:nvPicPr>
          <p:cNvPr id="4" name="Picture 3" descr="C:\Users\haleyd\AppData\Local\Microsoft\Windows\Temporary Internet Files\Content.Outlook\ZUX7DGQT\IMG_219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239718" y="1712610"/>
            <a:ext cx="3335971" cy="2736304"/>
          </a:xfrm>
          <a:prstGeom prst="rect">
            <a:avLst/>
          </a:prstGeom>
          <a:noFill/>
          <a:ln>
            <a:noFill/>
          </a:ln>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912" y="1403017"/>
            <a:ext cx="4721423" cy="3345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284811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AU" dirty="0" smtClean="0"/>
              <a:t>Solar Installation by YSPSC</a:t>
            </a:r>
            <a:endParaRPr lang="en-AU" dirty="0"/>
          </a:p>
        </p:txBody>
      </p:sp>
      <p:pic>
        <p:nvPicPr>
          <p:cNvPr id="5" name="Picture 4" descr="C:\Users\haleyd\AppData\Local\Microsoft\Windows\Temporary Internet Files\Content.Word\IMG_2149.jpg"/>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70457" y="1950777"/>
            <a:ext cx="4449929" cy="3229912"/>
          </a:xfrm>
          <a:prstGeom prst="rect">
            <a:avLst/>
          </a:prstGeom>
          <a:noFill/>
          <a:ln>
            <a:noFill/>
          </a:ln>
        </p:spPr>
      </p:pic>
      <p:pic>
        <p:nvPicPr>
          <p:cNvPr id="6" name="Picture 5" descr="C:\Users\haleyd\AppData\Local\Microsoft\Windows\Temporary Internet Files\Content.Word\IMG_2163.jpg"/>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4219438" y="2053370"/>
            <a:ext cx="4521548" cy="3096344"/>
          </a:xfrm>
          <a:prstGeom prst="rect">
            <a:avLst/>
          </a:prstGeom>
          <a:noFill/>
          <a:ln>
            <a:noFill/>
          </a:ln>
        </p:spPr>
      </p:pic>
    </p:spTree>
    <p:extLst>
      <p:ext uri="{BB962C8B-B14F-4D97-AF65-F5344CB8AC3E}">
        <p14:creationId xmlns:p14="http://schemas.microsoft.com/office/powerpoint/2010/main" val="311304670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AU" dirty="0" smtClean="0"/>
              <a:t>Public Safety Building 25kW</a:t>
            </a:r>
            <a:endParaRPr lang="en-AU" dirty="0"/>
          </a:p>
        </p:txBody>
      </p:sp>
      <p:pic>
        <p:nvPicPr>
          <p:cNvPr id="4" name="Picture 3" descr="C:\Users\nikolicd\Desktop\New folder\Solar\Solar - 12.PNG"/>
          <p:cNvPicPr/>
          <p:nvPr/>
        </p:nvPicPr>
        <p:blipFill>
          <a:blip r:embed="rId2" cstate="email">
            <a:extLst>
              <a:ext uri="{28A0092B-C50C-407E-A947-70E740481C1C}">
                <a14:useLocalDpi xmlns:a14="http://schemas.microsoft.com/office/drawing/2010/main"/>
              </a:ext>
            </a:extLst>
          </a:blip>
          <a:srcRect/>
          <a:stretch>
            <a:fillRect/>
          </a:stretch>
        </p:blipFill>
        <p:spPr bwMode="auto">
          <a:xfrm>
            <a:off x="1692275" y="2057400"/>
            <a:ext cx="5759450" cy="2743200"/>
          </a:xfrm>
          <a:prstGeom prst="rect">
            <a:avLst/>
          </a:prstGeom>
          <a:noFill/>
          <a:ln>
            <a:noFill/>
          </a:ln>
        </p:spPr>
      </p:pic>
    </p:spTree>
    <p:extLst>
      <p:ext uri="{BB962C8B-B14F-4D97-AF65-F5344CB8AC3E}">
        <p14:creationId xmlns:p14="http://schemas.microsoft.com/office/powerpoint/2010/main" val="592619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AU" dirty="0" smtClean="0"/>
              <a:t>Water Treatment Plant 13 KW</a:t>
            </a:r>
            <a:endParaRPr lang="en-AU"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0688" y="2090738"/>
            <a:ext cx="5761037" cy="267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56103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442" y="587381"/>
            <a:ext cx="8245014" cy="792000"/>
          </a:xfrm>
        </p:spPr>
        <p:txBody>
          <a:bodyPr/>
          <a:lstStyle/>
          <a:p>
            <a:pPr algn="ctr"/>
            <a:r>
              <a:rPr lang="en-US" dirty="0" smtClean="0"/>
              <a:t>Hybrid renewables</a:t>
            </a:r>
            <a:endParaRPr lang="en-AU" dirty="0"/>
          </a:p>
        </p:txBody>
      </p:sp>
      <p:sp>
        <p:nvSpPr>
          <p:cNvPr id="5" name="Content Placeholder 4"/>
          <p:cNvSpPr>
            <a:spLocks noGrp="1"/>
          </p:cNvSpPr>
          <p:nvPr>
            <p:ph idx="1"/>
          </p:nvPr>
        </p:nvSpPr>
        <p:spPr>
          <a:xfrm>
            <a:off x="432000" y="1233256"/>
            <a:ext cx="8244456" cy="1259640"/>
          </a:xfrm>
        </p:spPr>
        <p:txBody>
          <a:bodyPr>
            <a:noAutofit/>
          </a:bodyPr>
          <a:lstStyle/>
          <a:p>
            <a:r>
              <a:rPr lang="en-US" sz="1800" dirty="0"/>
              <a:t>As the world increasingly embraces renewable electricity generation, and transitions away from costly or emissions-intensive technologies, the need is growing for hybrid </a:t>
            </a:r>
            <a:r>
              <a:rPr lang="en-US" sz="1800" dirty="0" smtClean="0"/>
              <a:t>renewable </a:t>
            </a:r>
            <a:r>
              <a:rPr lang="en-US" sz="1800" dirty="0"/>
              <a:t>energy assets that combine multiple forms of generation and storage</a:t>
            </a:r>
            <a:r>
              <a:rPr lang="en-US" sz="1800" dirty="0" smtClean="0"/>
              <a:t>.</a:t>
            </a:r>
          </a:p>
          <a:p>
            <a:pPr fontAlgn="base">
              <a:spcBef>
                <a:spcPts val="600"/>
              </a:spcBef>
            </a:pPr>
            <a:endParaRPr lang="en-US" sz="1400" b="0" dirty="0" smtClean="0"/>
          </a:p>
          <a:p>
            <a:pPr fontAlgn="base">
              <a:spcBef>
                <a:spcPts val="600"/>
              </a:spcBef>
            </a:pPr>
            <a:r>
              <a:rPr lang="en-US" sz="1400" dirty="0" smtClean="0"/>
              <a:t>Our </a:t>
            </a:r>
            <a:r>
              <a:rPr lang="en-US" sz="1400" dirty="0"/>
              <a:t>services include:</a:t>
            </a:r>
          </a:p>
          <a:p>
            <a:pPr fontAlgn="base">
              <a:spcBef>
                <a:spcPts val="600"/>
              </a:spcBef>
            </a:pPr>
            <a:endParaRPr lang="en-US" sz="1400" b="0" dirty="0"/>
          </a:p>
          <a:p>
            <a:pPr lvl="2" fontAlgn="base">
              <a:spcBef>
                <a:spcPts val="600"/>
              </a:spcBef>
            </a:pPr>
            <a:endParaRPr lang="en-AU" sz="1400" dirty="0"/>
          </a:p>
        </p:txBody>
      </p:sp>
      <p:sp>
        <p:nvSpPr>
          <p:cNvPr id="4" name="Content Placeholder 4"/>
          <p:cNvSpPr txBox="1">
            <a:spLocks/>
          </p:cNvSpPr>
          <p:nvPr/>
        </p:nvSpPr>
        <p:spPr>
          <a:xfrm>
            <a:off x="395536" y="2817432"/>
            <a:ext cx="4104456" cy="3744416"/>
          </a:xfrm>
          <a:prstGeom prst="rect">
            <a:avLst/>
          </a:prstGeom>
        </p:spPr>
        <p:txBody>
          <a:bodyPr vert="horz" lIns="36000" tIns="36000" rIns="36000" bIns="36000" rtlCol="0">
            <a:noAutofit/>
          </a:bodyPr>
          <a:lstStyle>
            <a:lvl1pPr marL="0" indent="0" algn="l" defTabSz="914400" rtl="0" eaLnBrk="1" latinLnBrk="0" hangingPunct="1">
              <a:lnSpc>
                <a:spcPct val="100000"/>
              </a:lnSpc>
              <a:spcBef>
                <a:spcPts val="3000"/>
              </a:spcBef>
              <a:spcAft>
                <a:spcPts val="0"/>
              </a:spcAft>
              <a:buFontTx/>
              <a:buNone/>
              <a:defRPr sz="2300" b="1" kern="1200" spc="0" baseline="0">
                <a:solidFill>
                  <a:schemeClr val="tx1"/>
                </a:solidFill>
                <a:latin typeface="+mn-lt"/>
                <a:ea typeface="+mn-ea"/>
                <a:cs typeface="+mn-cs"/>
              </a:defRPr>
            </a:lvl1pPr>
            <a:lvl2pPr marL="0" indent="0" algn="l" defTabSz="914400" rtl="0" eaLnBrk="1" latinLnBrk="0" hangingPunct="1">
              <a:lnSpc>
                <a:spcPct val="100000"/>
              </a:lnSpc>
              <a:spcBef>
                <a:spcPts val="800"/>
              </a:spcBef>
              <a:buFontTx/>
              <a:buNone/>
              <a:defRPr sz="2300" b="0" kern="1200" spc="70" baseline="0">
                <a:solidFill>
                  <a:schemeClr val="tx1"/>
                </a:solidFill>
                <a:latin typeface="+mn-lt"/>
                <a:ea typeface="+mn-ea"/>
                <a:cs typeface="+mn-cs"/>
              </a:defRPr>
            </a:lvl2pPr>
            <a:lvl3pPr marL="324000" indent="-324000" algn="l" defTabSz="914400" rtl="0" eaLnBrk="1" latinLnBrk="0" hangingPunct="1">
              <a:lnSpc>
                <a:spcPct val="100000"/>
              </a:lnSpc>
              <a:spcBef>
                <a:spcPts val="800"/>
              </a:spcBef>
              <a:spcAft>
                <a:spcPts val="0"/>
              </a:spcAft>
              <a:buClr>
                <a:schemeClr val="tx2"/>
              </a:buClr>
              <a:buSzPct val="90000"/>
              <a:buFont typeface="Symbol" panose="05050102010706020507" pitchFamily="18" charset="2"/>
              <a:buChar char=""/>
              <a:defRPr sz="2300" kern="1200" spc="70" baseline="0">
                <a:solidFill>
                  <a:schemeClr val="tx1"/>
                </a:solidFill>
                <a:latin typeface="+mn-lt"/>
                <a:ea typeface="+mn-ea"/>
                <a:cs typeface="+mn-cs"/>
              </a:defRPr>
            </a:lvl3pPr>
            <a:lvl4pPr marL="648000" indent="-324000" algn="l" defTabSz="914400" rtl="0" eaLnBrk="1" latinLnBrk="0" hangingPunct="1">
              <a:lnSpc>
                <a:spcPct val="100000"/>
              </a:lnSpc>
              <a:spcBef>
                <a:spcPts val="800"/>
              </a:spcBef>
              <a:spcAft>
                <a:spcPts val="0"/>
              </a:spcAft>
              <a:buClr>
                <a:schemeClr val="tx2"/>
              </a:buClr>
              <a:buFont typeface="Arial" panose="020B0604020202020204" pitchFamily="34" charset="0"/>
              <a:buChar char="–"/>
              <a:defRPr sz="2300" kern="1200" spc="70" baseline="0">
                <a:solidFill>
                  <a:schemeClr val="tx1"/>
                </a:solidFill>
                <a:latin typeface="+mn-lt"/>
                <a:ea typeface="+mn-ea"/>
                <a:cs typeface="+mn-cs"/>
              </a:defRPr>
            </a:lvl4pPr>
            <a:lvl5pPr marL="972000" indent="-324000" algn="l" defTabSz="914400" rtl="0" eaLnBrk="1" latinLnBrk="0" hangingPunct="1">
              <a:lnSpc>
                <a:spcPct val="100000"/>
              </a:lnSpc>
              <a:spcBef>
                <a:spcPts val="800"/>
              </a:spcBef>
              <a:spcAft>
                <a:spcPts val="0"/>
              </a:spcAft>
              <a:buClr>
                <a:schemeClr val="tx2"/>
              </a:buClr>
              <a:buFont typeface="Arial" panose="020B0604020202020204" pitchFamily="34" charset="0"/>
              <a:buChar char="–"/>
              <a:defRPr sz="2300" kern="1200" spc="70" baseline="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2" fontAlgn="base">
              <a:spcBef>
                <a:spcPts val="600"/>
              </a:spcBef>
            </a:pPr>
            <a:r>
              <a:rPr lang="en-US" sz="1400" dirty="0" smtClean="0"/>
              <a:t>renewable energy roadmaps, conception and master planning</a:t>
            </a:r>
          </a:p>
          <a:p>
            <a:pPr lvl="2" fontAlgn="base">
              <a:spcBef>
                <a:spcPts val="600"/>
              </a:spcBef>
            </a:pPr>
            <a:r>
              <a:rPr lang="en-US" sz="1400" dirty="0" smtClean="0"/>
              <a:t>feasibility studies and concept designs</a:t>
            </a:r>
          </a:p>
          <a:p>
            <a:pPr lvl="2" fontAlgn="base">
              <a:spcBef>
                <a:spcPts val="600"/>
              </a:spcBef>
            </a:pPr>
            <a:r>
              <a:rPr lang="en-US" sz="1400" dirty="0" smtClean="0"/>
              <a:t>power systems and grid connection studies</a:t>
            </a:r>
          </a:p>
          <a:p>
            <a:pPr lvl="2" fontAlgn="base">
              <a:spcBef>
                <a:spcPts val="600"/>
              </a:spcBef>
            </a:pPr>
            <a:r>
              <a:rPr lang="en-US" sz="1400" dirty="0" smtClean="0"/>
              <a:t>due diligence assessments</a:t>
            </a:r>
          </a:p>
          <a:p>
            <a:pPr lvl="2" fontAlgn="base">
              <a:spcBef>
                <a:spcPts val="600"/>
              </a:spcBef>
            </a:pPr>
            <a:r>
              <a:rPr lang="en-US" sz="1400" dirty="0" smtClean="0"/>
              <a:t>tender and bid responses</a:t>
            </a:r>
          </a:p>
          <a:p>
            <a:pPr lvl="2" fontAlgn="base">
              <a:spcBef>
                <a:spcPts val="600"/>
              </a:spcBef>
            </a:pPr>
            <a:r>
              <a:rPr lang="en-US" sz="1400" dirty="0" smtClean="0"/>
              <a:t>planning and environmental approvals</a:t>
            </a:r>
          </a:p>
          <a:p>
            <a:pPr lvl="2" fontAlgn="base">
              <a:spcBef>
                <a:spcPts val="600"/>
              </a:spcBef>
            </a:pPr>
            <a:r>
              <a:rPr lang="en-US" sz="1400" dirty="0" smtClean="0"/>
              <a:t>front-end engineering design including power systems modelling, integration design and control design and interface specification</a:t>
            </a:r>
          </a:p>
          <a:p>
            <a:pPr lvl="2" fontAlgn="base">
              <a:spcBef>
                <a:spcPts val="600"/>
              </a:spcBef>
            </a:pPr>
            <a:r>
              <a:rPr lang="en-US" sz="1400" dirty="0" smtClean="0"/>
              <a:t>detailed designs, technical specification, procurement and factory testing</a:t>
            </a:r>
          </a:p>
          <a:p>
            <a:pPr marL="0" lvl="2" indent="0" fontAlgn="base">
              <a:spcBef>
                <a:spcPts val="600"/>
              </a:spcBef>
              <a:buNone/>
            </a:pPr>
            <a:endParaRPr lang="en-US" sz="1400" dirty="0" smtClean="0"/>
          </a:p>
        </p:txBody>
      </p:sp>
      <p:sp>
        <p:nvSpPr>
          <p:cNvPr id="7" name="Content Placeholder 4"/>
          <p:cNvSpPr txBox="1">
            <a:spLocks/>
          </p:cNvSpPr>
          <p:nvPr/>
        </p:nvSpPr>
        <p:spPr>
          <a:xfrm>
            <a:off x="4788024" y="2817432"/>
            <a:ext cx="4104456" cy="3419880"/>
          </a:xfrm>
          <a:prstGeom prst="rect">
            <a:avLst/>
          </a:prstGeom>
        </p:spPr>
        <p:txBody>
          <a:bodyPr vert="horz" lIns="36000" tIns="36000" rIns="36000" bIns="36000" rtlCol="0">
            <a:noAutofit/>
          </a:bodyPr>
          <a:lstStyle>
            <a:lvl1pPr marL="0" indent="0" algn="l" defTabSz="914400" rtl="0" eaLnBrk="1" latinLnBrk="0" hangingPunct="1">
              <a:lnSpc>
                <a:spcPct val="100000"/>
              </a:lnSpc>
              <a:spcBef>
                <a:spcPts val="3000"/>
              </a:spcBef>
              <a:spcAft>
                <a:spcPts val="0"/>
              </a:spcAft>
              <a:buFontTx/>
              <a:buNone/>
              <a:defRPr sz="2300" b="1" kern="1200" spc="0" baseline="0">
                <a:solidFill>
                  <a:schemeClr val="tx1"/>
                </a:solidFill>
                <a:latin typeface="+mn-lt"/>
                <a:ea typeface="+mn-ea"/>
                <a:cs typeface="+mn-cs"/>
              </a:defRPr>
            </a:lvl1pPr>
            <a:lvl2pPr marL="0" indent="0" algn="l" defTabSz="914400" rtl="0" eaLnBrk="1" latinLnBrk="0" hangingPunct="1">
              <a:lnSpc>
                <a:spcPct val="100000"/>
              </a:lnSpc>
              <a:spcBef>
                <a:spcPts val="800"/>
              </a:spcBef>
              <a:buFontTx/>
              <a:buNone/>
              <a:defRPr sz="2300" b="0" kern="1200" spc="70" baseline="0">
                <a:solidFill>
                  <a:schemeClr val="tx1"/>
                </a:solidFill>
                <a:latin typeface="+mn-lt"/>
                <a:ea typeface="+mn-ea"/>
                <a:cs typeface="+mn-cs"/>
              </a:defRPr>
            </a:lvl2pPr>
            <a:lvl3pPr marL="324000" indent="-324000" algn="l" defTabSz="914400" rtl="0" eaLnBrk="1" latinLnBrk="0" hangingPunct="1">
              <a:lnSpc>
                <a:spcPct val="100000"/>
              </a:lnSpc>
              <a:spcBef>
                <a:spcPts val="800"/>
              </a:spcBef>
              <a:spcAft>
                <a:spcPts val="0"/>
              </a:spcAft>
              <a:buClr>
                <a:schemeClr val="tx2"/>
              </a:buClr>
              <a:buSzPct val="90000"/>
              <a:buFont typeface="Symbol" panose="05050102010706020507" pitchFamily="18" charset="2"/>
              <a:buChar char=""/>
              <a:defRPr sz="2300" kern="1200" spc="70" baseline="0">
                <a:solidFill>
                  <a:schemeClr val="tx1"/>
                </a:solidFill>
                <a:latin typeface="+mn-lt"/>
                <a:ea typeface="+mn-ea"/>
                <a:cs typeface="+mn-cs"/>
              </a:defRPr>
            </a:lvl3pPr>
            <a:lvl4pPr marL="648000" indent="-324000" algn="l" defTabSz="914400" rtl="0" eaLnBrk="1" latinLnBrk="0" hangingPunct="1">
              <a:lnSpc>
                <a:spcPct val="100000"/>
              </a:lnSpc>
              <a:spcBef>
                <a:spcPts val="800"/>
              </a:spcBef>
              <a:spcAft>
                <a:spcPts val="0"/>
              </a:spcAft>
              <a:buClr>
                <a:schemeClr val="tx2"/>
              </a:buClr>
              <a:buFont typeface="Arial" panose="020B0604020202020204" pitchFamily="34" charset="0"/>
              <a:buChar char="–"/>
              <a:defRPr sz="2300" kern="1200" spc="70" baseline="0">
                <a:solidFill>
                  <a:schemeClr val="tx1"/>
                </a:solidFill>
                <a:latin typeface="+mn-lt"/>
                <a:ea typeface="+mn-ea"/>
                <a:cs typeface="+mn-cs"/>
              </a:defRPr>
            </a:lvl4pPr>
            <a:lvl5pPr marL="972000" indent="-324000" algn="l" defTabSz="914400" rtl="0" eaLnBrk="1" latinLnBrk="0" hangingPunct="1">
              <a:lnSpc>
                <a:spcPct val="100000"/>
              </a:lnSpc>
              <a:spcBef>
                <a:spcPts val="800"/>
              </a:spcBef>
              <a:spcAft>
                <a:spcPts val="0"/>
              </a:spcAft>
              <a:buClr>
                <a:schemeClr val="tx2"/>
              </a:buClr>
              <a:buFont typeface="Arial" panose="020B0604020202020204" pitchFamily="34" charset="0"/>
              <a:buChar char="–"/>
              <a:defRPr sz="2300" kern="1200" spc="70" baseline="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2" fontAlgn="base">
              <a:spcBef>
                <a:spcPts val="600"/>
              </a:spcBef>
            </a:pPr>
            <a:r>
              <a:rPr lang="en-US" sz="1400" dirty="0"/>
              <a:t>control code and HMI (operator screen) design and </a:t>
            </a:r>
            <a:r>
              <a:rPr lang="en-US" sz="1400" dirty="0" smtClean="0"/>
              <a:t>preparation</a:t>
            </a:r>
          </a:p>
          <a:p>
            <a:pPr lvl="2" fontAlgn="base">
              <a:spcBef>
                <a:spcPts val="600"/>
              </a:spcBef>
            </a:pPr>
            <a:r>
              <a:rPr lang="en-US" sz="1400" dirty="0" smtClean="0"/>
              <a:t>owner’s engineer role</a:t>
            </a:r>
          </a:p>
          <a:p>
            <a:pPr lvl="2" fontAlgn="base">
              <a:spcBef>
                <a:spcPts val="600"/>
              </a:spcBef>
            </a:pPr>
            <a:r>
              <a:rPr lang="en-US" sz="1400" dirty="0" smtClean="0"/>
              <a:t>project management of site works including construction, installation, pre-commissioning, unit commissioning, system integration commissioning and initial operation</a:t>
            </a:r>
          </a:p>
          <a:p>
            <a:pPr lvl="2" fontAlgn="base">
              <a:spcBef>
                <a:spcPts val="600"/>
              </a:spcBef>
            </a:pPr>
            <a:r>
              <a:rPr lang="en-US" sz="1400" dirty="0" smtClean="0"/>
              <a:t>asset management plans</a:t>
            </a:r>
          </a:p>
          <a:p>
            <a:pPr lvl="2" fontAlgn="base">
              <a:spcBef>
                <a:spcPts val="600"/>
              </a:spcBef>
            </a:pPr>
            <a:r>
              <a:rPr lang="en-US" sz="1400" dirty="0" smtClean="0"/>
              <a:t>operator training</a:t>
            </a:r>
          </a:p>
          <a:p>
            <a:pPr lvl="2" fontAlgn="base">
              <a:spcBef>
                <a:spcPts val="600"/>
              </a:spcBef>
            </a:pPr>
            <a:r>
              <a:rPr lang="en-US" sz="1400" dirty="0" smtClean="0"/>
              <a:t>remote system support</a:t>
            </a:r>
          </a:p>
          <a:p>
            <a:pPr lvl="2" fontAlgn="base">
              <a:spcBef>
                <a:spcPts val="600"/>
              </a:spcBef>
            </a:pPr>
            <a:r>
              <a:rPr lang="en-US" sz="1400" dirty="0" smtClean="0"/>
              <a:t>web dashboards and app development for mobile devices</a:t>
            </a:r>
            <a:endParaRPr lang="en-AU" sz="1400" dirty="0"/>
          </a:p>
        </p:txBody>
      </p:sp>
    </p:spTree>
    <p:extLst>
      <p:ext uri="{BB962C8B-B14F-4D97-AF65-F5344CB8AC3E}">
        <p14:creationId xmlns:p14="http://schemas.microsoft.com/office/powerpoint/2010/main" val="264201909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AU" dirty="0" smtClean="0"/>
              <a:t>Civil Engineering and Maintenance Building 26 kW</a:t>
            </a:r>
            <a:endParaRPr lang="en-AU"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7038" y="2535238"/>
            <a:ext cx="5748337" cy="178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45798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AU" dirty="0" smtClean="0"/>
              <a:t>Early childhood centre 50 kW</a:t>
            </a:r>
            <a:endParaRPr lang="en-AU"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7675" y="2370138"/>
            <a:ext cx="5707063" cy="2116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51503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AU" dirty="0" smtClean="0"/>
              <a:t>Island Wide Communications Network</a:t>
            </a:r>
            <a:endParaRPr lang="en-AU"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800" y="1604963"/>
            <a:ext cx="8278813" cy="3414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466264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Opening Ceremony</a:t>
            </a:r>
            <a:endParaRPr lang="en-AU"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111205"/>
            <a:ext cx="3805589" cy="2397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23528" y="3850262"/>
            <a:ext cx="3805589" cy="2308324"/>
          </a:xfrm>
          <a:prstGeom prst="rect">
            <a:avLst/>
          </a:prstGeom>
          <a:noFill/>
        </p:spPr>
        <p:txBody>
          <a:bodyPr wrap="square" rtlCol="0">
            <a:spAutoFit/>
          </a:bodyPr>
          <a:lstStyle/>
          <a:p>
            <a:r>
              <a:rPr lang="en-US" dirty="0"/>
              <a:t>Left to Right – Hon. Ted </a:t>
            </a:r>
            <a:r>
              <a:rPr lang="en-US" dirty="0" err="1"/>
              <a:t>Rutun</a:t>
            </a:r>
            <a:r>
              <a:rPr lang="en-US" dirty="0"/>
              <a:t> (Yap Legislature Speaker), Jim Lynch (Deputy Director General, Pacific Department, ADB), Hon. Tony </a:t>
            </a:r>
            <a:r>
              <a:rPr lang="en-US" dirty="0" err="1"/>
              <a:t>Ganngiyan</a:t>
            </a:r>
            <a:r>
              <a:rPr lang="en-US" dirty="0"/>
              <a:t> (Yap Governor), HE Peter Christian (FSM President), James </a:t>
            </a:r>
            <a:r>
              <a:rPr lang="en-US" dirty="0" err="1"/>
              <a:t>Gilmar</a:t>
            </a:r>
            <a:r>
              <a:rPr lang="en-US" dirty="0"/>
              <a:t> (Chairman, YSPSC Board of Directors).</a:t>
            </a:r>
            <a:endParaRPr lang="en-AU"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1059762"/>
            <a:ext cx="3672408" cy="4897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851895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AU" dirty="0" smtClean="0"/>
              <a:t>Integration And Control</a:t>
            </a:r>
            <a:endParaRPr lang="en-AU" dirty="0"/>
          </a:p>
        </p:txBody>
      </p:sp>
      <p:pic>
        <p:nvPicPr>
          <p:cNvPr id="2050" name="Picture 2" descr="C:\Users\haleyd\AppData\Local\Microsoft\Windows\Temporary Internet Files\Content.Outlook\ZUX7DGQT\IMG_337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1640" y="1340768"/>
            <a:ext cx="5976664" cy="4482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476835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AU" dirty="0" smtClean="0"/>
              <a:t>Current performance – 1 hr period</a:t>
            </a:r>
            <a:endParaRPr lang="en-AU"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776" y="1412776"/>
            <a:ext cx="4464496" cy="4290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65820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AU" dirty="0" smtClean="0"/>
              <a:t>Operation</a:t>
            </a:r>
            <a:endParaRPr lang="en-AU" dirty="0"/>
          </a:p>
        </p:txBody>
      </p:sp>
      <p:pic>
        <p:nvPicPr>
          <p:cNvPr id="4099" name="57C2584D-A014-4A5C-9EA0-9E1832EBD75D" descr="AB83F2A5-94A3-4C22-BE95-63F35C5EF051@gatewa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3648" y="1052736"/>
            <a:ext cx="6480720" cy="486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2543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AU" dirty="0" smtClean="0"/>
              <a:t>Hybrid Grid</a:t>
            </a:r>
            <a:endParaRPr lang="en-AU" dirty="0"/>
          </a:p>
        </p:txBody>
      </p:sp>
      <p:pic>
        <p:nvPicPr>
          <p:cNvPr id="6147" name="0D28A4AF-039F-402F-BA6A-23A397A1EAA2" descr="01E4A180-FDA0-40A5-9872-863E08356769@gatewa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1340768"/>
            <a:ext cx="6552728" cy="4900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00708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pic>
        <p:nvPicPr>
          <p:cNvPr id="5123" name="C9F56788-10EC-4036-9B56-0CF0F1333F9D" descr="2A959909-4C38-49F1-9BA0-B8E2259C4DE9@gatewa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3" y="1340768"/>
            <a:ext cx="8262107"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52780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Achievements to date</a:t>
            </a:r>
            <a:endParaRPr lang="en-AU" dirty="0"/>
          </a:p>
        </p:txBody>
      </p:sp>
      <p:sp>
        <p:nvSpPr>
          <p:cNvPr id="3" name="Content Placeholder 2"/>
          <p:cNvSpPr>
            <a:spLocks noGrp="1"/>
          </p:cNvSpPr>
          <p:nvPr>
            <p:ph idx="1"/>
          </p:nvPr>
        </p:nvSpPr>
        <p:spPr>
          <a:xfrm>
            <a:off x="467544" y="1412776"/>
            <a:ext cx="8280000" cy="4824536"/>
          </a:xfrm>
        </p:spPr>
        <p:txBody>
          <a:bodyPr/>
          <a:lstStyle/>
          <a:p>
            <a:pPr marL="171450" indent="-171450">
              <a:spcBef>
                <a:spcPts val="600"/>
              </a:spcBef>
              <a:buFont typeface="Arial" panose="020B0604020202020204" pitchFamily="34" charset="0"/>
              <a:buChar char="•"/>
            </a:pPr>
            <a:r>
              <a:rPr lang="en-AU" sz="1800" b="0" spc="70" dirty="0" smtClean="0"/>
              <a:t>Since </a:t>
            </a:r>
            <a:r>
              <a:rPr lang="en-AU" sz="1800" b="0" spc="70" dirty="0"/>
              <a:t>the commissioning</a:t>
            </a:r>
            <a:r>
              <a:rPr lang="en-AU" sz="1800" spc="70" dirty="0"/>
              <a:t>, no outage </a:t>
            </a:r>
            <a:r>
              <a:rPr lang="en-AU" sz="1800" b="0" spc="70" dirty="0"/>
              <a:t>has been attributed to the introduction of the renewable energy facilities, Wind &amp; Solar.</a:t>
            </a:r>
          </a:p>
          <a:p>
            <a:pPr marL="171450" indent="-171450">
              <a:spcBef>
                <a:spcPts val="600"/>
              </a:spcBef>
              <a:buFont typeface="Arial" panose="020B0604020202020204" pitchFamily="34" charset="0"/>
              <a:buChar char="•"/>
            </a:pPr>
            <a:r>
              <a:rPr lang="en-AU" sz="1800" b="0" spc="70" dirty="0"/>
              <a:t>The reliability was not impacted.</a:t>
            </a:r>
          </a:p>
          <a:p>
            <a:pPr marL="171450" indent="-171450">
              <a:spcBef>
                <a:spcPts val="600"/>
              </a:spcBef>
              <a:buFont typeface="Arial" panose="020B0604020202020204" pitchFamily="34" charset="0"/>
              <a:buChar char="•"/>
            </a:pPr>
            <a:r>
              <a:rPr lang="en-AU" sz="1800" b="0" spc="70" dirty="0"/>
              <a:t>The weather conditions were not </a:t>
            </a:r>
            <a:r>
              <a:rPr lang="en-AU" sz="1800" b="0" spc="70" dirty="0" smtClean="0"/>
              <a:t>favourable </a:t>
            </a:r>
            <a:r>
              <a:rPr lang="en-AU" sz="1800" b="0" spc="70" dirty="0"/>
              <a:t>to produce important renewable energy. A few windy conditions, with a lot of variability of RE have shown that the supervision and control system is </a:t>
            </a:r>
            <a:r>
              <a:rPr lang="en-AU" sz="1800" spc="70" dirty="0"/>
              <a:t>performing as expected</a:t>
            </a:r>
            <a:r>
              <a:rPr lang="en-AU" sz="1800" b="0" spc="70" dirty="0"/>
              <a:t>, curtailing RE if necessary to keep stability and diesel generator(s) under minimum load.</a:t>
            </a:r>
          </a:p>
          <a:p>
            <a:pPr marL="171450" indent="-171450">
              <a:spcBef>
                <a:spcPts val="600"/>
              </a:spcBef>
              <a:buFont typeface="Arial" panose="020B0604020202020204" pitchFamily="34" charset="0"/>
              <a:buChar char="•"/>
            </a:pPr>
            <a:r>
              <a:rPr lang="en-AU" sz="1800" b="0" spc="70" dirty="0"/>
              <a:t>The </a:t>
            </a:r>
            <a:r>
              <a:rPr lang="en-AU" sz="1800" spc="70" dirty="0"/>
              <a:t>Dynamic Spinning Reserve </a:t>
            </a:r>
            <a:r>
              <a:rPr lang="en-AU" sz="1800" b="0" spc="70" dirty="0"/>
              <a:t>plays its role and we can observe the small peak generator coming on line when necessary.</a:t>
            </a:r>
          </a:p>
          <a:p>
            <a:pPr marL="171450" indent="-171450">
              <a:spcBef>
                <a:spcPts val="600"/>
              </a:spcBef>
              <a:buFont typeface="Arial" panose="020B0604020202020204" pitchFamily="34" charset="0"/>
              <a:buChar char="•"/>
            </a:pPr>
            <a:r>
              <a:rPr lang="en-AU" sz="1800" b="0" spc="70" dirty="0"/>
              <a:t>The system reached</a:t>
            </a:r>
            <a:r>
              <a:rPr lang="en-AU" sz="1800" spc="70" dirty="0"/>
              <a:t> 60% of RE penetration </a:t>
            </a:r>
            <a:r>
              <a:rPr lang="en-AU" sz="1800" b="0" spc="70" dirty="0"/>
              <a:t>without any energy storage.</a:t>
            </a:r>
          </a:p>
          <a:p>
            <a:pPr marL="171450" indent="-171450">
              <a:spcBef>
                <a:spcPts val="600"/>
              </a:spcBef>
              <a:buFont typeface="Arial" panose="020B0604020202020204" pitchFamily="34" charset="0"/>
              <a:buChar char="•"/>
            </a:pPr>
            <a:r>
              <a:rPr lang="en-AU" sz="1800" b="0" spc="70" dirty="0"/>
              <a:t>Under particular conditions, the small peak generator connects &amp; disconnects quite often, thus we look forward to the introduction of an Energy Storage System.</a:t>
            </a:r>
          </a:p>
          <a:p>
            <a:pPr marL="171450" indent="-171450">
              <a:spcBef>
                <a:spcPts val="600"/>
              </a:spcBef>
              <a:buFont typeface="Arial" panose="020B0604020202020204" pitchFamily="34" charset="0"/>
              <a:buChar char="•"/>
            </a:pPr>
            <a:r>
              <a:rPr lang="en-AU" sz="1800" b="0" spc="70" dirty="0"/>
              <a:t>The full RE potential will be observed during the trade winds season. At present, the rainy season shows limited RE production in very few occasions.</a:t>
            </a:r>
          </a:p>
          <a:p>
            <a:pPr>
              <a:spcBef>
                <a:spcPts val="600"/>
              </a:spcBef>
            </a:pPr>
            <a:endParaRPr lang="en-AU" sz="1050" b="0" spc="70" dirty="0"/>
          </a:p>
        </p:txBody>
      </p:sp>
    </p:spTree>
    <p:extLst>
      <p:ext uri="{BB962C8B-B14F-4D97-AF65-F5344CB8AC3E}">
        <p14:creationId xmlns:p14="http://schemas.microsoft.com/office/powerpoint/2010/main" val="2964509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AU" sz="2800" dirty="0"/>
              <a:t>Renewables are our future</a:t>
            </a:r>
            <a:endParaRPr lang="en-AU" dirty="0"/>
          </a:p>
        </p:txBody>
      </p:sp>
      <p:sp>
        <p:nvSpPr>
          <p:cNvPr id="4" name="Text Placeholder 2"/>
          <p:cNvSpPr txBox="1">
            <a:spLocks/>
          </p:cNvSpPr>
          <p:nvPr/>
        </p:nvSpPr>
        <p:spPr>
          <a:xfrm>
            <a:off x="1619672" y="4869160"/>
            <a:ext cx="6165058" cy="736456"/>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AU" sz="2800" dirty="0" smtClean="0"/>
              <a:t>Yap State Renewable Energy Transition in Partnership with ADB and FSM</a:t>
            </a:r>
            <a:endParaRPr lang="en-AU" sz="2800" dirty="0"/>
          </a:p>
        </p:txBody>
      </p:sp>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195736" y="1052736"/>
            <a:ext cx="4995576" cy="3741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15540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Diesel Displacement</a:t>
            </a:r>
            <a:endParaRPr lang="en-AU" dirty="0"/>
          </a:p>
        </p:txBody>
      </p:sp>
      <p:sp>
        <p:nvSpPr>
          <p:cNvPr id="3" name="Content Placeholder 2"/>
          <p:cNvSpPr>
            <a:spLocks noGrp="1"/>
          </p:cNvSpPr>
          <p:nvPr>
            <p:ph idx="1"/>
          </p:nvPr>
        </p:nvSpPr>
        <p:spPr/>
        <p:txBody>
          <a:bodyPr/>
          <a:lstStyle/>
          <a:p>
            <a:pPr>
              <a:spcBef>
                <a:spcPts val="600"/>
              </a:spcBef>
            </a:pPr>
            <a:r>
              <a:rPr lang="en-AU" sz="2800" spc="70" dirty="0"/>
              <a:t>Average diesel displacement:</a:t>
            </a:r>
          </a:p>
          <a:p>
            <a:pPr marL="171450" indent="-171450">
              <a:spcBef>
                <a:spcPts val="600"/>
              </a:spcBef>
              <a:buFont typeface="Arial" panose="020B0604020202020204" pitchFamily="34" charset="0"/>
              <a:buChar char="•"/>
            </a:pPr>
            <a:r>
              <a:rPr lang="en-AU" sz="1800" b="0" spc="70" dirty="0"/>
              <a:t>So far, the wind farm has produced </a:t>
            </a:r>
            <a:r>
              <a:rPr lang="en-AU" sz="1800" spc="70" dirty="0"/>
              <a:t>602 MWh</a:t>
            </a:r>
          </a:p>
          <a:p>
            <a:pPr marL="495450" lvl="2" indent="-171450">
              <a:spcBef>
                <a:spcPts val="600"/>
              </a:spcBef>
              <a:buFont typeface="Arial" panose="020B0604020202020204" pitchFamily="34" charset="0"/>
              <a:buChar char="•"/>
            </a:pPr>
            <a:r>
              <a:rPr lang="en-AU" sz="1800" dirty="0"/>
              <a:t>MP1    318.4 MWh</a:t>
            </a:r>
          </a:p>
          <a:p>
            <a:pPr marL="495450" lvl="2" indent="-171450">
              <a:spcBef>
                <a:spcPts val="600"/>
              </a:spcBef>
              <a:buFont typeface="Arial" panose="020B0604020202020204" pitchFamily="34" charset="0"/>
              <a:buChar char="•"/>
            </a:pPr>
            <a:r>
              <a:rPr lang="en-AU" sz="1800" dirty="0"/>
              <a:t>MP2    135.1 MWh</a:t>
            </a:r>
          </a:p>
          <a:p>
            <a:pPr marL="495450" lvl="2" indent="-171450">
              <a:spcBef>
                <a:spcPts val="600"/>
              </a:spcBef>
              <a:buFont typeface="Arial" panose="020B0604020202020204" pitchFamily="34" charset="0"/>
              <a:buChar char="•"/>
            </a:pPr>
            <a:r>
              <a:rPr lang="en-AU" sz="1800" dirty="0"/>
              <a:t>MP3    148.5 MWh</a:t>
            </a:r>
          </a:p>
          <a:p>
            <a:pPr marL="171450" indent="-171450">
              <a:spcBef>
                <a:spcPts val="600"/>
              </a:spcBef>
              <a:buFont typeface="Arial" panose="020B0604020202020204" pitchFamily="34" charset="0"/>
              <a:buChar char="•"/>
            </a:pPr>
            <a:r>
              <a:rPr lang="en-AU" sz="1800" b="0" spc="70" dirty="0"/>
              <a:t>The solar farms (ABD project only, PEC excluded) have produced 264.167 MWh since their installation.</a:t>
            </a:r>
          </a:p>
          <a:p>
            <a:pPr marL="171450" indent="-171450">
              <a:spcBef>
                <a:spcPts val="600"/>
              </a:spcBef>
              <a:buFont typeface="Arial" panose="020B0604020202020204" pitchFamily="34" charset="0"/>
              <a:buChar char="•"/>
            </a:pPr>
            <a:r>
              <a:rPr lang="en-AU" sz="1800" b="0" spc="70" dirty="0"/>
              <a:t>Approximate Diesel Displacement so far:</a:t>
            </a:r>
          </a:p>
          <a:p>
            <a:pPr marL="495450" lvl="2" indent="-171450">
              <a:spcBef>
                <a:spcPts val="600"/>
              </a:spcBef>
              <a:buFont typeface="Arial" panose="020B0604020202020204" pitchFamily="34" charset="0"/>
              <a:buChar char="•"/>
            </a:pPr>
            <a:r>
              <a:rPr lang="en-AU" sz="1800" dirty="0"/>
              <a:t>866167 kWh / 14 =   </a:t>
            </a:r>
            <a:r>
              <a:rPr lang="en-AU" sz="1800" b="1" dirty="0"/>
              <a:t> 61,869 </a:t>
            </a:r>
            <a:r>
              <a:rPr lang="en-AU" sz="1800" dirty="0"/>
              <a:t>US Gall</a:t>
            </a:r>
            <a:r>
              <a:rPr lang="en-AU" sz="1800" dirty="0" smtClean="0"/>
              <a:t>. @ $USD3.9/ gallon - </a:t>
            </a:r>
            <a:r>
              <a:rPr lang="en-AU" sz="1800" b="1" dirty="0" smtClean="0"/>
              <a:t>$USD241,3000</a:t>
            </a:r>
            <a:endParaRPr lang="en-AU" sz="1800" b="1" dirty="0"/>
          </a:p>
          <a:p>
            <a:pPr marL="171450" indent="-171450">
              <a:spcBef>
                <a:spcPts val="600"/>
              </a:spcBef>
              <a:buFont typeface="Arial" panose="020B0604020202020204" pitchFamily="34" charset="0"/>
              <a:buChar char="•"/>
            </a:pPr>
            <a:r>
              <a:rPr lang="en-AU" sz="1800" b="0" spc="70" dirty="0"/>
              <a:t>Diesel displacement in non-wind period </a:t>
            </a:r>
            <a:r>
              <a:rPr lang="en-AU" sz="1800" b="0" spc="70" dirty="0" err="1"/>
              <a:t>ie</a:t>
            </a:r>
            <a:r>
              <a:rPr lang="en-AU" sz="1800" b="0" spc="70" dirty="0"/>
              <a:t> Solar only:</a:t>
            </a:r>
          </a:p>
          <a:p>
            <a:pPr marL="495450" lvl="2" indent="-171450">
              <a:spcBef>
                <a:spcPts val="600"/>
              </a:spcBef>
              <a:buFont typeface="Arial" panose="020B0604020202020204" pitchFamily="34" charset="0"/>
              <a:buChar char="•"/>
            </a:pPr>
            <a:r>
              <a:rPr lang="en-AU" sz="1800" dirty="0"/>
              <a:t>264167 kWh / 14 = 18,869 US Gall</a:t>
            </a:r>
          </a:p>
          <a:p>
            <a:endParaRPr lang="en-AU" sz="1200" dirty="0"/>
          </a:p>
        </p:txBody>
      </p:sp>
    </p:spTree>
    <p:extLst>
      <p:ext uri="{BB962C8B-B14F-4D97-AF65-F5344CB8AC3E}">
        <p14:creationId xmlns:p14="http://schemas.microsoft.com/office/powerpoint/2010/main" val="19285973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Ingredients For Success</a:t>
            </a:r>
            <a:endParaRPr lang="en-AU" dirty="0"/>
          </a:p>
        </p:txBody>
      </p:sp>
      <p:sp>
        <p:nvSpPr>
          <p:cNvPr id="3" name="Content Placeholder 2"/>
          <p:cNvSpPr>
            <a:spLocks noGrp="1"/>
          </p:cNvSpPr>
          <p:nvPr>
            <p:ph idx="1"/>
          </p:nvPr>
        </p:nvSpPr>
        <p:spPr/>
        <p:txBody>
          <a:bodyPr/>
          <a:lstStyle/>
          <a:p>
            <a:pPr marL="342900" indent="-342900">
              <a:spcBef>
                <a:spcPts val="600"/>
              </a:spcBef>
              <a:spcAft>
                <a:spcPts val="600"/>
              </a:spcAft>
              <a:buFont typeface="Arial" panose="020B0604020202020204" pitchFamily="34" charset="0"/>
              <a:buChar char="•"/>
            </a:pPr>
            <a:r>
              <a:rPr lang="en-AU" b="0" spc="70" dirty="0"/>
              <a:t>Commitment from National and State Governments</a:t>
            </a:r>
          </a:p>
          <a:p>
            <a:pPr marL="342900" indent="-342900">
              <a:spcBef>
                <a:spcPts val="600"/>
              </a:spcBef>
              <a:spcAft>
                <a:spcPts val="600"/>
              </a:spcAft>
              <a:buFont typeface="Arial" panose="020B0604020202020204" pitchFamily="34" charset="0"/>
              <a:buChar char="•"/>
            </a:pPr>
            <a:r>
              <a:rPr lang="en-AU" b="0" spc="70" dirty="0"/>
              <a:t>Capable and Competent Executing Agency</a:t>
            </a:r>
          </a:p>
          <a:p>
            <a:pPr marL="666900" lvl="2" indent="-342900">
              <a:spcBef>
                <a:spcPts val="600"/>
              </a:spcBef>
              <a:spcAft>
                <a:spcPts val="600"/>
              </a:spcAft>
              <a:buFont typeface="Arial" panose="020B0604020202020204" pitchFamily="34" charset="0"/>
              <a:buChar char="•"/>
            </a:pPr>
            <a:r>
              <a:rPr lang="en-AU" dirty="0"/>
              <a:t>Executive management</a:t>
            </a:r>
          </a:p>
          <a:p>
            <a:pPr marL="666900" lvl="2" indent="-342900">
              <a:spcBef>
                <a:spcPts val="600"/>
              </a:spcBef>
              <a:spcAft>
                <a:spcPts val="600"/>
              </a:spcAft>
              <a:buFont typeface="Arial" panose="020B0604020202020204" pitchFamily="34" charset="0"/>
              <a:buChar char="•"/>
            </a:pPr>
            <a:r>
              <a:rPr lang="en-AU" dirty="0"/>
              <a:t>Operational management</a:t>
            </a:r>
          </a:p>
          <a:p>
            <a:pPr marL="666900" lvl="2" indent="-342900">
              <a:spcBef>
                <a:spcPts val="600"/>
              </a:spcBef>
              <a:spcAft>
                <a:spcPts val="600"/>
              </a:spcAft>
              <a:buFont typeface="Arial" panose="020B0604020202020204" pitchFamily="34" charset="0"/>
              <a:buChar char="•"/>
            </a:pPr>
            <a:r>
              <a:rPr lang="en-AU" dirty="0" smtClean="0"/>
              <a:t>Operators</a:t>
            </a:r>
          </a:p>
          <a:p>
            <a:pPr marL="342900" indent="-342900">
              <a:spcBef>
                <a:spcPts val="600"/>
              </a:spcBef>
              <a:spcAft>
                <a:spcPts val="600"/>
              </a:spcAft>
              <a:buFont typeface="Arial" panose="020B0604020202020204" pitchFamily="34" charset="0"/>
              <a:buChar char="•"/>
            </a:pPr>
            <a:r>
              <a:rPr lang="en-AU" b="0" spc="70" dirty="0" smtClean="0"/>
              <a:t>Community Engagement</a:t>
            </a:r>
          </a:p>
          <a:p>
            <a:pPr marL="342900" indent="-342900">
              <a:spcBef>
                <a:spcPts val="600"/>
              </a:spcBef>
              <a:spcAft>
                <a:spcPts val="600"/>
              </a:spcAft>
              <a:buFont typeface="Arial" panose="020B0604020202020204" pitchFamily="34" charset="0"/>
              <a:buChar char="•"/>
            </a:pPr>
            <a:r>
              <a:rPr lang="en-AU" b="0" spc="70" dirty="0" smtClean="0"/>
              <a:t>Renewable readiness</a:t>
            </a:r>
          </a:p>
          <a:p>
            <a:pPr marL="342900" indent="-342900">
              <a:spcBef>
                <a:spcPts val="600"/>
              </a:spcBef>
              <a:spcAft>
                <a:spcPts val="600"/>
              </a:spcAft>
              <a:buFont typeface="Arial" panose="020B0604020202020204" pitchFamily="34" charset="0"/>
              <a:buChar char="•"/>
            </a:pPr>
            <a:r>
              <a:rPr lang="en-AU" b="0" spc="70" dirty="0" smtClean="0"/>
              <a:t>Acceptance, Resilience and Preparation for Disruption</a:t>
            </a:r>
          </a:p>
          <a:p>
            <a:pPr marL="342900" indent="-342900">
              <a:spcBef>
                <a:spcPts val="600"/>
              </a:spcBef>
              <a:spcAft>
                <a:spcPts val="600"/>
              </a:spcAft>
              <a:buFont typeface="Arial" panose="020B0604020202020204" pitchFamily="34" charset="0"/>
              <a:buChar char="•"/>
            </a:pPr>
            <a:endParaRPr lang="en-AU" b="0" spc="70" dirty="0"/>
          </a:p>
        </p:txBody>
      </p:sp>
    </p:spTree>
    <p:extLst>
      <p:ext uri="{BB962C8B-B14F-4D97-AF65-F5344CB8AC3E}">
        <p14:creationId xmlns:p14="http://schemas.microsoft.com/office/powerpoint/2010/main" val="29866185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Contacts</a:t>
            </a:r>
            <a:endParaRPr lang="en-AU" dirty="0"/>
          </a:p>
        </p:txBody>
      </p:sp>
      <p:sp>
        <p:nvSpPr>
          <p:cNvPr id="3" name="Text Placeholder 2"/>
          <p:cNvSpPr>
            <a:spLocks noGrp="1"/>
          </p:cNvSpPr>
          <p:nvPr>
            <p:ph type="body" sz="quarter" idx="13"/>
          </p:nvPr>
        </p:nvSpPr>
        <p:spPr/>
        <p:txBody>
          <a:bodyPr/>
          <a:lstStyle/>
          <a:p>
            <a:r>
              <a:rPr lang="en-AU" dirty="0" smtClean="0"/>
              <a:t>Dean Haley – Senior Project Manager</a:t>
            </a:r>
          </a:p>
          <a:p>
            <a:pPr lvl="1"/>
            <a:r>
              <a:rPr lang="en-AU" dirty="0" smtClean="0"/>
              <a:t>E: dean.haleyl@entura.com.au   </a:t>
            </a:r>
          </a:p>
          <a:p>
            <a:pPr lvl="1"/>
            <a:r>
              <a:rPr lang="en-AU" dirty="0" smtClean="0"/>
              <a:t>P: +61 (0)407 515 447</a:t>
            </a:r>
          </a:p>
        </p:txBody>
      </p:sp>
    </p:spTree>
    <p:extLst>
      <p:ext uri="{BB962C8B-B14F-4D97-AF65-F5344CB8AC3E}">
        <p14:creationId xmlns:p14="http://schemas.microsoft.com/office/powerpoint/2010/main" val="2428156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AU" dirty="0" smtClean="0"/>
              <a:t>Presenter - Dean HAley</a:t>
            </a:r>
            <a:endParaRPr lang="en-AU"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55576" y="1196752"/>
            <a:ext cx="1440160" cy="1840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411760" y="1196752"/>
            <a:ext cx="6480720" cy="3693319"/>
          </a:xfrm>
          <a:prstGeom prst="rect">
            <a:avLst/>
          </a:prstGeom>
          <a:noFill/>
        </p:spPr>
        <p:txBody>
          <a:bodyPr wrap="square" rtlCol="0">
            <a:spAutoFit/>
          </a:bodyPr>
          <a:lstStyle/>
          <a:p>
            <a:pPr marL="285750" indent="-285750">
              <a:buFont typeface="Arial" panose="020B0604020202020204" pitchFamily="34" charset="0"/>
              <a:buChar char="•"/>
            </a:pPr>
            <a:r>
              <a:rPr lang="en-AU" dirty="0" smtClean="0"/>
              <a:t>Renewable Energy Engineer with Entura</a:t>
            </a:r>
          </a:p>
          <a:p>
            <a:pPr marL="285750" indent="-285750">
              <a:buFont typeface="Arial" panose="020B0604020202020204" pitchFamily="34" charset="0"/>
              <a:buChar char="•"/>
            </a:pPr>
            <a:r>
              <a:rPr lang="en-AU" dirty="0"/>
              <a:t>Entura were awarded the Design and Construction Supervision (DSC) contract on 29th April </a:t>
            </a:r>
            <a:r>
              <a:rPr lang="en-AU" dirty="0" smtClean="0"/>
              <a:t>2014</a:t>
            </a:r>
            <a:endParaRPr lang="en-AU" dirty="0"/>
          </a:p>
          <a:p>
            <a:pPr marL="285750" indent="-285750">
              <a:buFont typeface="Arial" panose="020B0604020202020204" pitchFamily="34" charset="0"/>
              <a:buChar char="•"/>
            </a:pPr>
            <a:r>
              <a:rPr lang="en-AU" dirty="0" smtClean="0"/>
              <a:t>My role in this project was YREDP Team Leader</a:t>
            </a:r>
          </a:p>
          <a:p>
            <a:pPr marL="285750" indent="-285750">
              <a:buFont typeface="Arial" panose="020B0604020202020204" pitchFamily="34" charset="0"/>
              <a:buChar char="•"/>
            </a:pPr>
            <a:r>
              <a:rPr lang="en-AU" dirty="0" smtClean="0"/>
              <a:t>Implementing Agency – Yap State Public Service Corporation (YSPSC)</a:t>
            </a:r>
          </a:p>
          <a:p>
            <a:pPr marL="742950" lvl="1" indent="-285750">
              <a:buFont typeface="Arial" panose="020B0604020202020204" pitchFamily="34" charset="0"/>
              <a:buChar char="•"/>
            </a:pPr>
            <a:r>
              <a:rPr lang="en-AU" dirty="0" smtClean="0"/>
              <a:t>Faustino  Yangmog – General Manager</a:t>
            </a:r>
          </a:p>
          <a:p>
            <a:pPr marL="742950" lvl="1" indent="-285750">
              <a:buFont typeface="Arial" panose="020B0604020202020204" pitchFamily="34" charset="0"/>
              <a:buChar char="•"/>
            </a:pPr>
            <a:r>
              <a:rPr lang="en-AU" dirty="0" smtClean="0"/>
              <a:t>Victor Nabeyan – Assistant General Manager and PMU Project Manager</a:t>
            </a:r>
          </a:p>
          <a:p>
            <a:pPr marL="742950" lvl="1" indent="-285750">
              <a:buFont typeface="Arial" panose="020B0604020202020204" pitchFamily="34" charset="0"/>
              <a:buChar char="•"/>
            </a:pPr>
            <a:r>
              <a:rPr lang="en-AU" dirty="0" smtClean="0"/>
              <a:t>Vincent Bouet – YSPSC Chief Engineer</a:t>
            </a:r>
          </a:p>
          <a:p>
            <a:pPr marL="285750" indent="-285750">
              <a:buFont typeface="Arial" panose="020B0604020202020204" pitchFamily="34" charset="0"/>
              <a:buChar char="•"/>
            </a:pPr>
            <a:r>
              <a:rPr lang="en-AU" dirty="0" smtClean="0"/>
              <a:t>Funding Agency  - ADB</a:t>
            </a:r>
          </a:p>
          <a:p>
            <a:pPr marL="742950" lvl="1" indent="-285750">
              <a:buFont typeface="Arial" panose="020B0604020202020204" pitchFamily="34" charset="0"/>
              <a:buChar char="•"/>
            </a:pPr>
            <a:r>
              <a:rPr lang="en-AU" dirty="0" smtClean="0"/>
              <a:t>Energy Specialist - Mike Trainor</a:t>
            </a:r>
          </a:p>
          <a:p>
            <a:pPr marL="742950" lvl="1" indent="-285750">
              <a:buFont typeface="Arial" panose="020B0604020202020204" pitchFamily="34" charset="0"/>
              <a:buChar char="•"/>
            </a:pPr>
            <a:endParaRPr lang="en-AU" dirty="0" smtClean="0"/>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4836754"/>
            <a:ext cx="1656184" cy="13629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3888" y="4980043"/>
            <a:ext cx="4914900" cy="1076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076777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AU" dirty="0" smtClean="0"/>
              <a:t>National Energy Policy</a:t>
            </a:r>
            <a:endParaRPr lang="en-AU"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1415372"/>
            <a:ext cx="4824536" cy="47196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279286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AU" dirty="0" smtClean="0"/>
              <a:t>Yap State Energy Action Plan</a:t>
            </a:r>
            <a:endParaRPr lang="en-AU" dirty="0"/>
          </a:p>
        </p:txBody>
      </p:sp>
      <p:sp>
        <p:nvSpPr>
          <p:cNvPr id="3" name="Content Placeholder 2"/>
          <p:cNvSpPr>
            <a:spLocks noGrp="1"/>
          </p:cNvSpPr>
          <p:nvPr>
            <p:ph idx="1"/>
          </p:nvPr>
        </p:nvSpPr>
        <p:spPr/>
        <p:txBody>
          <a:bodyPr/>
          <a:lstStyle/>
          <a:p>
            <a:pPr marL="342900" indent="-342900">
              <a:buFont typeface="Arial" panose="020B0604020202020204" pitchFamily="34" charset="0"/>
              <a:buChar char="•"/>
            </a:pPr>
            <a:r>
              <a:rPr lang="en-AU" sz="1800" dirty="0"/>
              <a:t>The National Vision statement for Energy </a:t>
            </a:r>
            <a:r>
              <a:rPr lang="en-AU" sz="1800" dirty="0" smtClean="0"/>
              <a:t>is</a:t>
            </a:r>
          </a:p>
          <a:p>
            <a:pPr marL="666900" lvl="2" indent="-342900">
              <a:buFont typeface="Arial" panose="020B0604020202020204" pitchFamily="34" charset="0"/>
              <a:buChar char="•"/>
            </a:pPr>
            <a:r>
              <a:rPr lang="en-AU" sz="1800" dirty="0" smtClean="0"/>
              <a:t>To </a:t>
            </a:r>
            <a:r>
              <a:rPr lang="en-AU" sz="1800" dirty="0"/>
              <a:t>improve the life and livelihood of all FSM citizens with affordable, reliable and environmentally sound energy</a:t>
            </a:r>
            <a:r>
              <a:rPr lang="en-AU" sz="1800" dirty="0" smtClean="0"/>
              <a:t>.</a:t>
            </a:r>
          </a:p>
          <a:p>
            <a:pPr marL="342900" lvl="1" indent="-342900">
              <a:buFont typeface="Arial" panose="020B0604020202020204" pitchFamily="34" charset="0"/>
              <a:buChar char="•"/>
            </a:pPr>
            <a:r>
              <a:rPr lang="en-AU" sz="1800" b="1" spc="0" dirty="0"/>
              <a:t>The National Objective for Energy </a:t>
            </a:r>
            <a:r>
              <a:rPr lang="en-AU" sz="1800" b="1" spc="0" dirty="0" smtClean="0"/>
              <a:t>is</a:t>
            </a:r>
          </a:p>
          <a:p>
            <a:pPr marL="666900" lvl="2" indent="-342900">
              <a:buFont typeface="Arial" panose="020B0604020202020204" pitchFamily="34" charset="0"/>
              <a:buChar char="•"/>
            </a:pPr>
            <a:r>
              <a:rPr lang="en-AU" sz="1800" dirty="0"/>
              <a:t>To promote the sustainable socio-economic development of FSM through the provision and utilization of cost-effective, safe, reliable and sustainable energy services. </a:t>
            </a:r>
          </a:p>
          <a:p>
            <a:pPr marL="342900" lvl="1" indent="-342900">
              <a:buFont typeface="Arial" panose="020B0604020202020204" pitchFamily="34" charset="0"/>
              <a:buChar char="•"/>
            </a:pPr>
            <a:r>
              <a:rPr lang="en-AU" sz="1800" b="1" dirty="0" smtClean="0"/>
              <a:t>Yap </a:t>
            </a:r>
            <a:r>
              <a:rPr lang="en-AU" sz="1800" b="1" dirty="0"/>
              <a:t>State’s Energy Action </a:t>
            </a:r>
            <a:r>
              <a:rPr lang="en-AU" sz="1800" b="1" dirty="0" smtClean="0"/>
              <a:t>Plans</a:t>
            </a:r>
          </a:p>
          <a:p>
            <a:pPr marL="666900" lvl="2" indent="-342900">
              <a:buFont typeface="Arial" panose="020B0604020202020204" pitchFamily="34" charset="0"/>
              <a:buChar char="•"/>
            </a:pPr>
            <a:r>
              <a:rPr lang="en-AU" sz="1800" dirty="0"/>
              <a:t>To become less dependent on imported sources of energy by having an increased share of renewable energy sources </a:t>
            </a:r>
            <a:endParaRPr lang="en-AU" sz="1800" b="0" dirty="0" smtClean="0"/>
          </a:p>
          <a:p>
            <a:pPr marL="990900" lvl="3" indent="-342900">
              <a:buFont typeface="Arial" panose="020B0604020202020204" pitchFamily="34" charset="0"/>
              <a:buChar char="•"/>
            </a:pPr>
            <a:r>
              <a:rPr lang="en-AU" sz="1800" b="1" dirty="0" smtClean="0"/>
              <a:t>30</a:t>
            </a:r>
            <a:r>
              <a:rPr lang="en-AU" sz="1800" b="1" dirty="0"/>
              <a:t>%</a:t>
            </a:r>
            <a:r>
              <a:rPr lang="en-AU" sz="1800" b="0" dirty="0"/>
              <a:t> of energy coming from renewable sources by </a:t>
            </a:r>
            <a:r>
              <a:rPr lang="en-AU" sz="1800" b="1" dirty="0" smtClean="0"/>
              <a:t>2020</a:t>
            </a:r>
          </a:p>
          <a:p>
            <a:pPr marL="990900" lvl="3" indent="-342900">
              <a:buFont typeface="Arial" panose="020B0604020202020204" pitchFamily="34" charset="0"/>
              <a:buChar char="•"/>
            </a:pPr>
            <a:r>
              <a:rPr lang="en-AU" sz="1800" b="1" dirty="0" smtClean="0"/>
              <a:t>50</a:t>
            </a:r>
            <a:r>
              <a:rPr lang="en-AU" sz="1800" b="1" dirty="0"/>
              <a:t>% </a:t>
            </a:r>
            <a:r>
              <a:rPr lang="en-AU" sz="1800" b="0" dirty="0"/>
              <a:t>improvement in energy efficiency by </a:t>
            </a:r>
            <a:r>
              <a:rPr lang="en-AU" sz="1800" b="1" dirty="0" smtClean="0"/>
              <a:t>2020 </a:t>
            </a:r>
          </a:p>
          <a:p>
            <a:pPr marL="990900" lvl="3" indent="-342900">
              <a:buFont typeface="Arial" panose="020B0604020202020204" pitchFamily="34" charset="0"/>
              <a:buChar char="•"/>
            </a:pPr>
            <a:r>
              <a:rPr lang="en-AU" sz="1800" b="1" dirty="0" smtClean="0"/>
              <a:t>50% </a:t>
            </a:r>
            <a:r>
              <a:rPr lang="en-AU" sz="1800" dirty="0"/>
              <a:t>of energy coming from renewable sources by </a:t>
            </a:r>
            <a:r>
              <a:rPr lang="en-AU" sz="1800" b="1" dirty="0" smtClean="0"/>
              <a:t>2030</a:t>
            </a:r>
            <a:endParaRPr lang="en-AU" sz="1800" b="1" dirty="0"/>
          </a:p>
        </p:txBody>
      </p:sp>
    </p:spTree>
    <p:extLst>
      <p:ext uri="{BB962C8B-B14F-4D97-AF65-F5344CB8AC3E}">
        <p14:creationId xmlns:p14="http://schemas.microsoft.com/office/powerpoint/2010/main" val="6025034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38" y="445345"/>
            <a:ext cx="9139524" cy="6224015"/>
          </a:xfrm>
          <a:prstGeom prst="rect">
            <a:avLst/>
          </a:prstGeom>
        </p:spPr>
      </p:pic>
    </p:spTree>
    <p:extLst>
      <p:ext uri="{BB962C8B-B14F-4D97-AF65-F5344CB8AC3E}">
        <p14:creationId xmlns:p14="http://schemas.microsoft.com/office/powerpoint/2010/main" val="474499978"/>
      </p:ext>
    </p:extLst>
  </p:cSld>
  <p:clrMapOvr>
    <a:masterClrMapping/>
  </p:clrMapOvr>
  <p:timing>
    <p:tnLst>
      <p:par>
        <p:cTn id="1" dur="indefinite" restart="never" nodeType="tmRoot"/>
      </p:par>
    </p:tnLst>
  </p:timing>
</p:sld>
</file>

<file path=ppt/theme/theme1.xml><?xml version="1.0" encoding="utf-8"?>
<a:theme xmlns:a="http://schemas.openxmlformats.org/drawingml/2006/main" name="Entura PPT template">
  <a:themeElements>
    <a:clrScheme name="Entura PPT">
      <a:dk1>
        <a:srgbClr val="474646"/>
      </a:dk1>
      <a:lt1>
        <a:sysClr val="window" lastClr="FFFFFF"/>
      </a:lt1>
      <a:dk2>
        <a:srgbClr val="E42313"/>
      </a:dk2>
      <a:lt2>
        <a:srgbClr val="ECECEC"/>
      </a:lt2>
      <a:accent1>
        <a:srgbClr val="831F82"/>
      </a:accent1>
      <a:accent2>
        <a:srgbClr val="91224F"/>
      </a:accent2>
      <a:accent3>
        <a:srgbClr val="BC153A"/>
      </a:accent3>
      <a:accent4>
        <a:srgbClr val="E42313"/>
      </a:accent4>
      <a:accent5>
        <a:srgbClr val="4C236D"/>
      </a:accent5>
      <a:accent6>
        <a:srgbClr val="6C1F77"/>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ntura PPT Template.potx" id="{6157C154-7E9D-4002-A34A-4018F7C30C55}" vid="{D883F970-89ED-43D5-A0D6-AC046861A8F4}"/>
    </a:ext>
  </a:extLst>
</a:theme>
</file>

<file path=ppt/theme/theme2.xml><?xml version="1.0" encoding="utf-8"?>
<a:theme xmlns:a="http://schemas.openxmlformats.org/drawingml/2006/main" name="Content Slides Grey">
  <a:themeElements>
    <a:clrScheme name="Entura PPT">
      <a:dk1>
        <a:srgbClr val="474646"/>
      </a:dk1>
      <a:lt1>
        <a:sysClr val="window" lastClr="FFFFFF"/>
      </a:lt1>
      <a:dk2>
        <a:srgbClr val="E42313"/>
      </a:dk2>
      <a:lt2>
        <a:srgbClr val="ECECEC"/>
      </a:lt2>
      <a:accent1>
        <a:srgbClr val="831F82"/>
      </a:accent1>
      <a:accent2>
        <a:srgbClr val="91224F"/>
      </a:accent2>
      <a:accent3>
        <a:srgbClr val="BC153A"/>
      </a:accent3>
      <a:accent4>
        <a:srgbClr val="E42313"/>
      </a:accent4>
      <a:accent5>
        <a:srgbClr val="4C236D"/>
      </a:accent5>
      <a:accent6>
        <a:srgbClr val="6C1F77"/>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ntura PPT Template.potx" id="{6157C154-7E9D-4002-A34A-4018F7C30C55}" vid="{FE51BFED-3F29-4F3C-9485-DAA06A95F20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Custodian xmlns="ae060008-f42d-414a-a6c5-3d0761c398a5">
      <UserInfo>
        <DisplayName>Kel Parker</DisplayName>
        <AccountId>67</AccountId>
        <AccountType/>
      </UserInfo>
    </Custodian>
    <Next_x0020_Review_x0020_Date xmlns="ae060008-f42d-414a-a6c5-3d0761c398a5">2021-04-22T14:00:00+00:00</Next_x0020_Review_x0020_Date>
    <kef7ba1038b74a9d9a4fcd2c04a2cc8c xmlns="990a1fb3-c016-46d6-bff5-dedba8f68345">
      <Terms xmlns="http://schemas.microsoft.com/office/infopath/2007/PartnerControls">
        <TermInfo xmlns="http://schemas.microsoft.com/office/infopath/2007/PartnerControls">
          <TermName xmlns="http://schemas.microsoft.com/office/infopath/2007/PartnerControls">Template</TermName>
          <TermId xmlns="http://schemas.microsoft.com/office/infopath/2007/PartnerControls">c35902e3-f728-45ed-a2bb-c02491dd4828</TermId>
        </TermInfo>
      </Terms>
    </kef7ba1038b74a9d9a4fcd2c04a2cc8c>
    <Owner xmlns="ae060008-f42d-414a-a6c5-3d0761c398a5">
      <UserInfo>
        <DisplayName>Fabio Menezes</DisplayName>
        <AccountId>726</AccountId>
        <AccountType/>
      </UserInfo>
    </Owner>
    <Last_x0020_Reviewed xmlns="ae060008-f42d-414a-a6c5-3d0761c398a5">2018-04-22T14:00:00+00:00</Last_x0020_Reviewed>
    <_dlc_DocId xmlns="d3085c2e-697b-494d-8100-bf10262d131f">ENTADM-3C71F</_dlc_DocId>
    <Approved_x0020_By xmlns="ae060008-f42d-414a-a6c5-3d0761c398a5">
      <UserInfo>
        <DisplayName>Fabio Menezes</DisplayName>
        <AccountId>726</AccountId>
        <AccountType/>
      </UserInfo>
    </Approved_x0020_By>
    <_dlc_DocIdUrl xmlns="d3085c2e-697b-494d-8100-bf10262d131f">
      <Url>http://enturadm/op/ControlledDocuments/_layouts/DocIdRedir.aspx?ID=ENTADM-3C71F</Url>
      <Description>ENTADM-3C71F</Description>
    </_dlc_DocIdUrl>
    <TaxCatchAll xmlns="d3085c2e-697b-494d-8100-bf10262d131f">
      <Value>166</Value>
    </TaxCatchAll>
    <AverageRating xmlns="http://schemas.microsoft.com/sharepoint/v3" xsi:nil="true"/>
    <Sub_x0020_Category xmlns="ae060008-f42d-414a-a6c5-3d0761c398a5" xsi:nil="true"/>
    <Review_x0020_Cycle xmlns="ae060008-f42d-414a-a6c5-3d0761c398a5">36</Review_x0020_Cycle>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529468C4E7E11D47BF51D45BE8FE447C" ma:contentTypeVersion="21" ma:contentTypeDescription="Create a new document." ma:contentTypeScope="" ma:versionID="cc055b008ff5a1e3c1737aa8bee73baa">
  <xsd:schema xmlns:xsd="http://www.w3.org/2001/XMLSchema" xmlns:xs="http://www.w3.org/2001/XMLSchema" xmlns:p="http://schemas.microsoft.com/office/2006/metadata/properties" xmlns:ns1="http://schemas.microsoft.com/sharepoint/v3" xmlns:ns2="d3085c2e-697b-494d-8100-bf10262d131f" xmlns:ns3="ae060008-f42d-414a-a6c5-3d0761c398a5" xmlns:ns4="990a1fb3-c016-46d6-bff5-dedba8f68345" targetNamespace="http://schemas.microsoft.com/office/2006/metadata/properties" ma:root="true" ma:fieldsID="1acb64a2eeeaf7b56bb0709dd2bab0a0" ns1:_="" ns2:_="" ns3:_="" ns4:_="">
    <xsd:import namespace="http://schemas.microsoft.com/sharepoint/v3"/>
    <xsd:import namespace="d3085c2e-697b-494d-8100-bf10262d131f"/>
    <xsd:import namespace="ae060008-f42d-414a-a6c5-3d0761c398a5"/>
    <xsd:import namespace="990a1fb3-c016-46d6-bff5-dedba8f68345"/>
    <xsd:element name="properties">
      <xsd:complexType>
        <xsd:sequence>
          <xsd:element name="documentManagement">
            <xsd:complexType>
              <xsd:all>
                <xsd:element ref="ns1:AverageRating" minOccurs="0"/>
                <xsd:element ref="ns1:RatingCount" minOccurs="0"/>
                <xsd:element ref="ns3:Custodian"/>
                <xsd:element ref="ns3:Owner"/>
                <xsd:element ref="ns3:Approved_x0020_By"/>
                <xsd:element ref="ns3:Last_x0020_Reviewed"/>
                <xsd:element ref="ns3:Sub_x0020_Category" minOccurs="0"/>
                <xsd:element ref="ns3:Review_x0020_Cycle"/>
                <xsd:element ref="ns3:Next_x0020_Review_x0020_Date"/>
                <xsd:element ref="ns2:_dlc_DocId" minOccurs="0"/>
                <xsd:element ref="ns2:_dlc_DocIdUrl" minOccurs="0"/>
                <xsd:element ref="ns2:_dlc_DocIdPersistId" minOccurs="0"/>
                <xsd:element ref="ns2:TaxCatchAll" minOccurs="0"/>
                <xsd:element ref="ns4:kef7ba1038b74a9d9a4fcd2c04a2cc8c"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2" nillable="true" ma:displayName="Rating (0-5)" ma:decimals="2" ma:description="Average value of all the ratings that have been submitted" ma:indexed="true" ma:internalName="AverageRating" ma:readOnly="true">
      <xsd:simpleType>
        <xsd:restriction base="dms:Number"/>
      </xsd:simpleType>
    </xsd:element>
    <xsd:element name="RatingCount" ma:index="3" nillable="true" ma:displayName="Number of Ratings" ma:decimals="0" ma:description="Number of ratings submitted" ma:internalName="RatingCount" ma:readOnly="true">
      <xsd:simpleType>
        <xsd:restriction base="dms:Number"/>
      </xsd:simpleType>
    </xsd:element>
  </xsd:schema>
  <xsd:schema xmlns:xsd="http://www.w3.org/2001/XMLSchema" xmlns:xs="http://www.w3.org/2001/XMLSchema" xmlns:dms="http://schemas.microsoft.com/office/2006/documentManagement/types" xmlns:pc="http://schemas.microsoft.com/office/infopath/2007/PartnerControls" targetNamespace="d3085c2e-697b-494d-8100-bf10262d131f" elementFormDefault="qualified">
    <xsd:import namespace="http://schemas.microsoft.com/office/2006/documentManagement/types"/>
    <xsd:import namespace="http://schemas.microsoft.com/office/infopath/2007/PartnerControls"/>
    <xsd:element name="_dlc_DocId" ma:index="16" nillable="true" ma:displayName="Document ID Value" ma:description="The value of the document ID assigned to this item." ma:internalName="_dlc_DocId" ma:readOnly="true">
      <xsd:simpleType>
        <xsd:restriction base="dms:Text"/>
      </xsd:simpleType>
    </xsd:element>
    <xsd:element name="_dlc_DocIdUrl" ma:index="17"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8" nillable="true" ma:displayName="Persist ID" ma:description="Keep ID on add." ma:hidden="true" ma:internalName="_dlc_DocIdPersistId" ma:readOnly="true">
      <xsd:simpleType>
        <xsd:restriction base="dms:Boolean"/>
      </xsd:simpleType>
    </xsd:element>
    <xsd:element name="TaxCatchAll" ma:index="20" nillable="true" ma:displayName="Taxonomy Catch All Column" ma:hidden="true" ma:list="{82ba3f05-054d-4d3b-b889-4da09c9da1f8}" ma:internalName="TaxCatchAll" ma:showField="CatchAllData" ma:web="d3085c2e-697b-494d-8100-bf10262d131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e060008-f42d-414a-a6c5-3d0761c398a5" elementFormDefault="qualified">
    <xsd:import namespace="http://schemas.microsoft.com/office/2006/documentManagement/types"/>
    <xsd:import namespace="http://schemas.microsoft.com/office/infopath/2007/PartnerControls"/>
    <xsd:element name="Custodian" ma:index="5" ma:displayName="Custodian" ma:list="UserInfo" ma:SharePointGroup="0" ma:internalName="Custodian" ma:showField="ImnName">
      <xsd:complexType>
        <xsd:complexContent>
          <xsd:extension base="dms:User">
            <xsd:sequence>
              <xsd:element name="UserInfo" minOccurs="0" maxOccurs="unbounded">
                <xsd:complexType>
                  <xsd:sequence>
                    <xsd:element name="DisplayName" type="xsd:string" minOccurs="0"/>
                    <xsd:element name="AccountId" type="dms:UserId" minOccurs="0"/>
                    <xsd:element name="AccountType" type="xsd:string" minOccurs="0"/>
                  </xsd:sequence>
                </xsd:complexType>
              </xsd:element>
            </xsd:sequence>
          </xsd:extension>
        </xsd:complexContent>
      </xsd:complexType>
    </xsd:element>
    <xsd:element name="Owner" ma:index="6" ma:displayName="Owner" ma:list="UserInfo" ma:SharePointGroup="0" ma:internalName="Owner" ma:showField="ImnName">
      <xsd:complexType>
        <xsd:complexContent>
          <xsd:extension base="dms:User">
            <xsd:sequence>
              <xsd:element name="UserInfo" minOccurs="0" maxOccurs="unbounded">
                <xsd:complexType>
                  <xsd:sequence>
                    <xsd:element name="DisplayName" type="xsd:string" minOccurs="0"/>
                    <xsd:element name="AccountId" type="dms:UserId" minOccurs="0"/>
                    <xsd:element name="AccountType" type="xsd:string" minOccurs="0"/>
                  </xsd:sequence>
                </xsd:complexType>
              </xsd:element>
            </xsd:sequence>
          </xsd:extension>
        </xsd:complexContent>
      </xsd:complexType>
    </xsd:element>
    <xsd:element name="Approved_x0020_By" ma:index="7" ma:displayName="Approved By" ma:list="UserInfo" ma:SharePointGroup="0" ma:internalName="Approved_x0020_By" ma:showField="ImnName">
      <xsd:complexType>
        <xsd:complexContent>
          <xsd:extension base="dms:User">
            <xsd:sequence>
              <xsd:element name="UserInfo" minOccurs="0" maxOccurs="unbounded">
                <xsd:complexType>
                  <xsd:sequence>
                    <xsd:element name="DisplayName" type="xsd:string" minOccurs="0"/>
                    <xsd:element name="AccountId" type="dms:UserId" minOccurs="0"/>
                    <xsd:element name="AccountType" type="xsd:string" minOccurs="0"/>
                  </xsd:sequence>
                </xsd:complexType>
              </xsd:element>
            </xsd:sequence>
          </xsd:extension>
        </xsd:complexContent>
      </xsd:complexType>
    </xsd:element>
    <xsd:element name="Last_x0020_Reviewed" ma:index="8" ma:displayName="Last Reviewed" ma:format="DateOnly" ma:internalName="Last_x0020_Reviewed">
      <xsd:simpleType>
        <xsd:restriction base="dms:DateTime"/>
      </xsd:simpleType>
    </xsd:element>
    <xsd:element name="Sub_x0020_Category" ma:index="9" nillable="true" ma:displayName="Sub Category" ma:internalName="Sub_x0020_Category">
      <xsd:simpleType>
        <xsd:restriction base="dms:Text">
          <xsd:maxLength value="255"/>
        </xsd:restriction>
      </xsd:simpleType>
    </xsd:element>
    <xsd:element name="Review_x0020_Cycle" ma:index="10" ma:displayName="Review Cycle" ma:default="3" ma:format="RadioButtons" ma:internalName="Review_x0020_Cycle">
      <xsd:simpleType>
        <xsd:restriction base="dms:Choice">
          <xsd:enumeration value="3"/>
          <xsd:enumeration value="6"/>
          <xsd:enumeration value="12"/>
          <xsd:enumeration value="24"/>
          <xsd:enumeration value="36"/>
        </xsd:restriction>
      </xsd:simpleType>
    </xsd:element>
    <xsd:element name="Next_x0020_Review_x0020_Date" ma:index="11" ma:displayName="Next Review Date" ma:format="DateOnly" ma:internalName="Next_x0020_Review_x0020_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990a1fb3-c016-46d6-bff5-dedba8f68345" elementFormDefault="qualified">
    <xsd:import namespace="http://schemas.microsoft.com/office/2006/documentManagement/types"/>
    <xsd:import namespace="http://schemas.microsoft.com/office/infopath/2007/PartnerControls"/>
    <xsd:element name="kef7ba1038b74a9d9a4fcd2c04a2cc8c" ma:index="22" ma:taxonomy="true" ma:internalName="kef7ba1038b74a9d9a4fcd2c04a2cc8c" ma:taxonomyFieldName="Controlled_x0020_Document_x0020_Type" ma:displayName="Controlled Document Type" ma:default="" ma:fieldId="{4ef7ba10-38b7-4a9d-9a4f-cd2c04a2cc8c}" ma:sspId="43891d11-637d-4a3e-90ec-be7b5f9ee745" ma:termSetId="769f80be-5b14-464e-a594-098816b7cbde"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9"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A95F364-527B-4531-A90F-34A47F3ED021}">
  <ds:schemaRefs>
    <ds:schemaRef ds:uri="http://schemas.microsoft.com/sharepoint/events"/>
  </ds:schemaRefs>
</ds:datastoreItem>
</file>

<file path=customXml/itemProps2.xml><?xml version="1.0" encoding="utf-8"?>
<ds:datastoreItem xmlns:ds="http://schemas.openxmlformats.org/officeDocument/2006/customXml" ds:itemID="{F148591B-3AD2-4265-8E72-8DC948AE7AA3}">
  <ds:schemaRefs>
    <ds:schemaRef ds:uri="http://schemas.microsoft.com/sharepoint/v3/contenttype/forms"/>
  </ds:schemaRefs>
</ds:datastoreItem>
</file>

<file path=customXml/itemProps3.xml><?xml version="1.0" encoding="utf-8"?>
<ds:datastoreItem xmlns:ds="http://schemas.openxmlformats.org/officeDocument/2006/customXml" ds:itemID="{1992D9F7-C48C-4B60-98FB-5BCF37B275FC}">
  <ds:schemaRefs>
    <ds:schemaRef ds:uri="http://schemas.microsoft.com/office/infopath/2007/PartnerControls"/>
    <ds:schemaRef ds:uri="http://schemas.microsoft.com/office/2006/documentManagement/types"/>
    <ds:schemaRef ds:uri="http://purl.org/dc/elements/1.1/"/>
    <ds:schemaRef ds:uri="http://schemas.microsoft.com/office/2006/metadata/properties"/>
    <ds:schemaRef ds:uri="http://schemas.microsoft.com/sharepoint/v3"/>
    <ds:schemaRef ds:uri="http://purl.org/dc/terms/"/>
    <ds:schemaRef ds:uri="d3085c2e-697b-494d-8100-bf10262d131f"/>
    <ds:schemaRef ds:uri="http://schemas.openxmlformats.org/package/2006/metadata/core-properties"/>
    <ds:schemaRef ds:uri="http://purl.org/dc/dcmitype/"/>
    <ds:schemaRef ds:uri="990a1fb3-c016-46d6-bff5-dedba8f68345"/>
    <ds:schemaRef ds:uri="ae060008-f42d-414a-a6c5-3d0761c398a5"/>
    <ds:schemaRef ds:uri="http://www.w3.org/XML/1998/namespace"/>
  </ds:schemaRefs>
</ds:datastoreItem>
</file>

<file path=customXml/itemProps4.xml><?xml version="1.0" encoding="utf-8"?>
<ds:datastoreItem xmlns:ds="http://schemas.openxmlformats.org/officeDocument/2006/customXml" ds:itemID="{CE1BCA47-F6BD-487E-AAAF-0596E7BB5B7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d3085c2e-697b-494d-8100-bf10262d131f"/>
    <ds:schemaRef ds:uri="ae060008-f42d-414a-a6c5-3d0761c398a5"/>
    <ds:schemaRef ds:uri="990a1fb3-c016-46d6-bff5-dedba8f6834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Entura%20PPT%20template</Template>
  <TotalTime>957</TotalTime>
  <Words>1597</Words>
  <Application>Microsoft Office PowerPoint</Application>
  <PresentationFormat>On-screen Show (4:3)</PresentationFormat>
  <Paragraphs>185</Paragraphs>
  <Slides>52</Slides>
  <Notes>5</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52</vt:i4>
      </vt:variant>
    </vt:vector>
  </HeadingPairs>
  <TitlesOfParts>
    <vt:vector size="57" baseType="lpstr">
      <vt:lpstr>Arial</vt:lpstr>
      <vt:lpstr>Calibri</vt:lpstr>
      <vt:lpstr>Symbol</vt:lpstr>
      <vt:lpstr>Entura PPT template</vt:lpstr>
      <vt:lpstr>Content Slides Grey</vt:lpstr>
      <vt:lpstr>Yap Renewable Energy Development Project</vt:lpstr>
      <vt:lpstr>About Entura</vt:lpstr>
      <vt:lpstr>solutions across the whole lifecycle </vt:lpstr>
      <vt:lpstr>Hybrid renewables</vt:lpstr>
      <vt:lpstr>Renewables are our future</vt:lpstr>
      <vt:lpstr>Presenter - Dean HAley</vt:lpstr>
      <vt:lpstr>National Energy Policy</vt:lpstr>
      <vt:lpstr>Yap State Energy Action Plan</vt:lpstr>
      <vt:lpstr>PowerPoint Presentation</vt:lpstr>
      <vt:lpstr>The Entura Team</vt:lpstr>
      <vt:lpstr>Working Collaboratively with yspsc</vt:lpstr>
      <vt:lpstr>Yap located in the caroline islands</vt:lpstr>
      <vt:lpstr>Yap - A Traditional Island capable of modern transition</vt:lpstr>
      <vt:lpstr>A Modern fully Integrated Hybrid  RE Power System</vt:lpstr>
      <vt:lpstr>Scope Of Works</vt:lpstr>
      <vt:lpstr>Combining Resources to reduce variability</vt:lpstr>
      <vt:lpstr>Power System Studies – Grid Stability</vt:lpstr>
      <vt:lpstr>RE Integration</vt:lpstr>
      <vt:lpstr>Automated Integration and Control System</vt:lpstr>
      <vt:lpstr>Original Power House</vt:lpstr>
      <vt:lpstr>Removal of Redundant Diesel Generators</vt:lpstr>
      <vt:lpstr>Replace With New High Speed Diesel Generators</vt:lpstr>
      <vt:lpstr>High speed Diesels</vt:lpstr>
      <vt:lpstr>Replace redundant Switchgear with New MV Switchgear</vt:lpstr>
      <vt:lpstr>Upgrade to the fuel Storage and Transfer System including Installation of New Day Tanks</vt:lpstr>
      <vt:lpstr>Power House Commissioning</vt:lpstr>
      <vt:lpstr>Community consultation</vt:lpstr>
      <vt:lpstr>Wind Power</vt:lpstr>
      <vt:lpstr>Wind turbine Site identification and identification of constraints</vt:lpstr>
      <vt:lpstr>Identification and Protection of Historical Sites for preservation &amp; Environmental Safeguards</vt:lpstr>
      <vt:lpstr>Windfarm Site Clearance</vt:lpstr>
      <vt:lpstr>PowerPoint Presentation</vt:lpstr>
      <vt:lpstr>Windfarm Construction</vt:lpstr>
      <vt:lpstr>Solar PV</vt:lpstr>
      <vt:lpstr>Existing PEC Solar 200 kw</vt:lpstr>
      <vt:lpstr>Sports Complex 194.5KW</vt:lpstr>
      <vt:lpstr>Solar Installation by YSPSC</vt:lpstr>
      <vt:lpstr>Public Safety Building 25kW</vt:lpstr>
      <vt:lpstr>Water Treatment Plant 13 KW</vt:lpstr>
      <vt:lpstr>Civil Engineering and Maintenance Building 26 kW</vt:lpstr>
      <vt:lpstr>Early childhood centre 50 kW</vt:lpstr>
      <vt:lpstr>Island Wide Communications Network</vt:lpstr>
      <vt:lpstr>Opening Ceremony</vt:lpstr>
      <vt:lpstr>Integration And Control</vt:lpstr>
      <vt:lpstr>Current performance – 1 hr period</vt:lpstr>
      <vt:lpstr>Operation</vt:lpstr>
      <vt:lpstr>Hybrid Grid</vt:lpstr>
      <vt:lpstr>PowerPoint Presentation</vt:lpstr>
      <vt:lpstr>Achievements to date</vt:lpstr>
      <vt:lpstr>Diesel Displacement</vt:lpstr>
      <vt:lpstr>Ingredients For Success</vt:lpstr>
      <vt:lpstr>Contacts</vt:lpstr>
    </vt:vector>
  </TitlesOfParts>
  <Company>Hydro Tasmania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instructions</dc:title>
  <dc:creator>Dean Haley</dc:creator>
  <cp:lastModifiedBy>Reena Suliana</cp:lastModifiedBy>
  <cp:revision>57</cp:revision>
  <dcterms:created xsi:type="dcterms:W3CDTF">2018-07-11T20:58:06Z</dcterms:created>
  <dcterms:modified xsi:type="dcterms:W3CDTF">2018-08-16T23:40:54Z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rolled Document Type">
    <vt:lpwstr>166;#Template|c35902e3-f728-45ed-a2bb-c02491dd4828</vt:lpwstr>
  </property>
  <property fmtid="{D5CDD505-2E9C-101B-9397-08002B2CF9AE}" pid="3" name="ContentTypeId">
    <vt:lpwstr>0x010100529468C4E7E11D47BF51D45BE8FE447C</vt:lpwstr>
  </property>
  <property fmtid="{D5CDD505-2E9C-101B-9397-08002B2CF9AE}" pid="4" name="_dlc_DocIdItemGuid">
    <vt:lpwstr>5730b19e-ace1-4fd7-879f-6d98077bad4f</vt:lpwstr>
  </property>
</Properties>
</file>