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tif" ContentType="image/tiff"/>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67" r:id="rId4"/>
    <p:sldId id="268"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59" r:id="rId19"/>
    <p:sldId id="260" r:id="rId20"/>
    <p:sldId id="261" r:id="rId21"/>
    <p:sldId id="262" r:id="rId22"/>
    <p:sldId id="263" r:id="rId23"/>
    <p:sldId id="264" r:id="rId24"/>
    <p:sldId id="316" r:id="rId25"/>
    <p:sldId id="265" r:id="rId26"/>
    <p:sldId id="266"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9" d="100"/>
          <a:sy n="69" d="100"/>
        </p:scale>
        <p:origin x="-25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DA7E31-5103-7642-AA41-AEBD74024D03}" type="datetimeFigureOut">
              <a:rPr lang="en-US" smtClean="0"/>
              <a:t>30/7/17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00948-DF0E-EB4A-9338-75642FC7D10D}" type="slidenum">
              <a:rPr lang="en-US" smtClean="0"/>
              <a:t>‹#›</a:t>
            </a:fld>
            <a:endParaRPr lang="en-US"/>
          </a:p>
        </p:txBody>
      </p:sp>
    </p:spTree>
    <p:extLst>
      <p:ext uri="{BB962C8B-B14F-4D97-AF65-F5344CB8AC3E}">
        <p14:creationId xmlns:p14="http://schemas.microsoft.com/office/powerpoint/2010/main" val="958085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DA7E31-5103-7642-AA41-AEBD74024D03}" type="datetimeFigureOut">
              <a:rPr lang="en-US" smtClean="0"/>
              <a:t>30/7/17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00948-DF0E-EB4A-9338-75642FC7D10D}" type="slidenum">
              <a:rPr lang="en-US" smtClean="0"/>
              <a:t>‹#›</a:t>
            </a:fld>
            <a:endParaRPr lang="en-US"/>
          </a:p>
        </p:txBody>
      </p:sp>
    </p:spTree>
    <p:extLst>
      <p:ext uri="{BB962C8B-B14F-4D97-AF65-F5344CB8AC3E}">
        <p14:creationId xmlns:p14="http://schemas.microsoft.com/office/powerpoint/2010/main" val="2230364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DA7E31-5103-7642-AA41-AEBD74024D03}" type="datetimeFigureOut">
              <a:rPr lang="en-US" smtClean="0"/>
              <a:t>30/7/17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00948-DF0E-EB4A-9338-75642FC7D10D}" type="slidenum">
              <a:rPr lang="en-US" smtClean="0"/>
              <a:t>‹#›</a:t>
            </a:fld>
            <a:endParaRPr lang="en-US"/>
          </a:p>
        </p:txBody>
      </p:sp>
    </p:spTree>
    <p:extLst>
      <p:ext uri="{BB962C8B-B14F-4D97-AF65-F5344CB8AC3E}">
        <p14:creationId xmlns:p14="http://schemas.microsoft.com/office/powerpoint/2010/main" val="3884490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DA7E31-5103-7642-AA41-AEBD74024D03}" type="datetimeFigureOut">
              <a:rPr lang="en-US" smtClean="0"/>
              <a:t>30/7/17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00948-DF0E-EB4A-9338-75642FC7D10D}" type="slidenum">
              <a:rPr lang="en-US" smtClean="0"/>
              <a:t>‹#›</a:t>
            </a:fld>
            <a:endParaRPr lang="en-US"/>
          </a:p>
        </p:txBody>
      </p:sp>
    </p:spTree>
    <p:extLst>
      <p:ext uri="{BB962C8B-B14F-4D97-AF65-F5344CB8AC3E}">
        <p14:creationId xmlns:p14="http://schemas.microsoft.com/office/powerpoint/2010/main" val="3727636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DA7E31-5103-7642-AA41-AEBD74024D03}" type="datetimeFigureOut">
              <a:rPr lang="en-US" smtClean="0"/>
              <a:t>30/7/17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00948-DF0E-EB4A-9338-75642FC7D10D}" type="slidenum">
              <a:rPr lang="en-US" smtClean="0"/>
              <a:t>‹#›</a:t>
            </a:fld>
            <a:endParaRPr lang="en-US"/>
          </a:p>
        </p:txBody>
      </p:sp>
    </p:spTree>
    <p:extLst>
      <p:ext uri="{BB962C8B-B14F-4D97-AF65-F5344CB8AC3E}">
        <p14:creationId xmlns:p14="http://schemas.microsoft.com/office/powerpoint/2010/main" val="3244379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DA7E31-5103-7642-AA41-AEBD74024D03}" type="datetimeFigureOut">
              <a:rPr lang="en-US" smtClean="0"/>
              <a:t>30/7/17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300948-DF0E-EB4A-9338-75642FC7D10D}" type="slidenum">
              <a:rPr lang="en-US" smtClean="0"/>
              <a:t>‹#›</a:t>
            </a:fld>
            <a:endParaRPr lang="en-US"/>
          </a:p>
        </p:txBody>
      </p:sp>
    </p:spTree>
    <p:extLst>
      <p:ext uri="{BB962C8B-B14F-4D97-AF65-F5344CB8AC3E}">
        <p14:creationId xmlns:p14="http://schemas.microsoft.com/office/powerpoint/2010/main" val="4045681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DA7E31-5103-7642-AA41-AEBD74024D03}" type="datetimeFigureOut">
              <a:rPr lang="en-US" smtClean="0"/>
              <a:t>30/7/17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300948-DF0E-EB4A-9338-75642FC7D10D}" type="slidenum">
              <a:rPr lang="en-US" smtClean="0"/>
              <a:t>‹#›</a:t>
            </a:fld>
            <a:endParaRPr lang="en-US"/>
          </a:p>
        </p:txBody>
      </p:sp>
    </p:spTree>
    <p:extLst>
      <p:ext uri="{BB962C8B-B14F-4D97-AF65-F5344CB8AC3E}">
        <p14:creationId xmlns:p14="http://schemas.microsoft.com/office/powerpoint/2010/main" val="461345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DA7E31-5103-7642-AA41-AEBD74024D03}" type="datetimeFigureOut">
              <a:rPr lang="en-US" smtClean="0"/>
              <a:t>30/7/17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300948-DF0E-EB4A-9338-75642FC7D10D}" type="slidenum">
              <a:rPr lang="en-US" smtClean="0"/>
              <a:t>‹#›</a:t>
            </a:fld>
            <a:endParaRPr lang="en-US"/>
          </a:p>
        </p:txBody>
      </p:sp>
    </p:spTree>
    <p:extLst>
      <p:ext uri="{BB962C8B-B14F-4D97-AF65-F5344CB8AC3E}">
        <p14:creationId xmlns:p14="http://schemas.microsoft.com/office/powerpoint/2010/main" val="4092133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DA7E31-5103-7642-AA41-AEBD74024D03}" type="datetimeFigureOut">
              <a:rPr lang="en-US" smtClean="0"/>
              <a:t>30/7/17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300948-DF0E-EB4A-9338-75642FC7D10D}" type="slidenum">
              <a:rPr lang="en-US" smtClean="0"/>
              <a:t>‹#›</a:t>
            </a:fld>
            <a:endParaRPr lang="en-US"/>
          </a:p>
        </p:txBody>
      </p:sp>
    </p:spTree>
    <p:extLst>
      <p:ext uri="{BB962C8B-B14F-4D97-AF65-F5344CB8AC3E}">
        <p14:creationId xmlns:p14="http://schemas.microsoft.com/office/powerpoint/2010/main" val="2205407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DA7E31-5103-7642-AA41-AEBD74024D03}" type="datetimeFigureOut">
              <a:rPr lang="en-US" smtClean="0"/>
              <a:t>30/7/17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300948-DF0E-EB4A-9338-75642FC7D10D}" type="slidenum">
              <a:rPr lang="en-US" smtClean="0"/>
              <a:t>‹#›</a:t>
            </a:fld>
            <a:endParaRPr lang="en-US"/>
          </a:p>
        </p:txBody>
      </p:sp>
    </p:spTree>
    <p:extLst>
      <p:ext uri="{BB962C8B-B14F-4D97-AF65-F5344CB8AC3E}">
        <p14:creationId xmlns:p14="http://schemas.microsoft.com/office/powerpoint/2010/main" val="2470469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DA7E31-5103-7642-AA41-AEBD74024D03}" type="datetimeFigureOut">
              <a:rPr lang="en-US" smtClean="0"/>
              <a:t>30/7/17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300948-DF0E-EB4A-9338-75642FC7D10D}" type="slidenum">
              <a:rPr lang="en-US" smtClean="0"/>
              <a:t>‹#›</a:t>
            </a:fld>
            <a:endParaRPr lang="en-US"/>
          </a:p>
        </p:txBody>
      </p:sp>
    </p:spTree>
    <p:extLst>
      <p:ext uri="{BB962C8B-B14F-4D97-AF65-F5344CB8AC3E}">
        <p14:creationId xmlns:p14="http://schemas.microsoft.com/office/powerpoint/2010/main" val="8390410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DA7E31-5103-7642-AA41-AEBD74024D03}" type="datetimeFigureOut">
              <a:rPr lang="en-US" smtClean="0"/>
              <a:t>30/7/17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300948-DF0E-EB4A-9338-75642FC7D10D}" type="slidenum">
              <a:rPr lang="en-US" smtClean="0"/>
              <a:t>‹#›</a:t>
            </a:fld>
            <a:endParaRPr lang="en-US"/>
          </a:p>
        </p:txBody>
      </p:sp>
    </p:spTree>
    <p:extLst>
      <p:ext uri="{BB962C8B-B14F-4D97-AF65-F5344CB8AC3E}">
        <p14:creationId xmlns:p14="http://schemas.microsoft.com/office/powerpoint/2010/main" val="1145012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Grid Connected PV Overview</a:t>
            </a:r>
            <a:endParaRPr lang="en-US" dirty="0"/>
          </a:p>
        </p:txBody>
      </p:sp>
      <p:sp>
        <p:nvSpPr>
          <p:cNvPr id="3" name="Subtitle 2"/>
          <p:cNvSpPr>
            <a:spLocks noGrp="1"/>
          </p:cNvSpPr>
          <p:nvPr>
            <p:ph type="subTitle" idx="1"/>
          </p:nvPr>
        </p:nvSpPr>
        <p:spPr/>
        <p:txBody>
          <a:bodyPr/>
          <a:lstStyle/>
          <a:p>
            <a:endParaRPr lang="en-US"/>
          </a:p>
        </p:txBody>
      </p:sp>
      <p:pic>
        <p:nvPicPr>
          <p:cNvPr id="4" name="Picture 203" descr="PPA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1291" y="412371"/>
            <a:ext cx="1085889" cy="10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534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spcBef>
                <a:spcPts val="0"/>
              </a:spcBef>
              <a:buClrTx/>
              <a:buSzTx/>
              <a:buNone/>
            </a:pPr>
            <a:endParaRPr lang="en-US" dirty="0" smtClean="0"/>
          </a:p>
          <a:p>
            <a:pPr marL="0" indent="0">
              <a:spcBef>
                <a:spcPts val="0"/>
              </a:spcBef>
              <a:buClrTx/>
              <a:buSzTx/>
              <a:buNone/>
            </a:pPr>
            <a:endParaRPr lang="en-US" dirty="0"/>
          </a:p>
          <a:p>
            <a:pPr marL="0" indent="0">
              <a:spcBef>
                <a:spcPts val="0"/>
              </a:spcBef>
              <a:buClrTx/>
              <a:buSzTx/>
              <a:buNone/>
            </a:pPr>
            <a:r>
              <a:rPr lang="en-US" dirty="0" smtClean="0"/>
              <a:t>With two or three </a:t>
            </a:r>
            <a:r>
              <a:rPr lang="en-US" dirty="0"/>
              <a:t>widely separated large solar farms of roughly equal size (more than 5 km separation) 30% to 40% of the noon time load can generally come from solar without stability issues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59889474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0"/>
            <a:ext cx="7650048" cy="1223962"/>
          </a:xfrm>
        </p:spPr>
        <p:txBody>
          <a:bodyPr>
            <a:normAutofit fontScale="90000"/>
          </a:bodyPr>
          <a:lstStyle/>
          <a:p>
            <a:r>
              <a:rPr lang="en-US" dirty="0" smtClean="0">
                <a:solidFill>
                  <a:srgbClr val="0000FF"/>
                </a:solidFill>
              </a:rPr>
              <a:t>Solar Array Distribution on Tarawa</a:t>
            </a:r>
            <a:endParaRPr lang="en-US" dirty="0">
              <a:solidFill>
                <a:srgbClr val="0000FF"/>
              </a:solidFill>
            </a:endParaRPr>
          </a:p>
        </p:txBody>
      </p:sp>
      <p:pic>
        <p:nvPicPr>
          <p:cNvPr id="6" name="Content Placeholder 5" descr="Tarawa-map1.jpg"/>
          <p:cNvPicPr>
            <a:picLocks noGrp="1" noChangeAspect="1"/>
          </p:cNvPicPr>
          <p:nvPr>
            <p:ph idx="1"/>
          </p:nvPr>
        </p:nvPicPr>
        <p:blipFill rotWithShape="1">
          <a:blip r:embed="rId2">
            <a:extLst>
              <a:ext uri="{28A0092B-C50C-407E-A947-70E740481C1C}">
                <a14:useLocalDpi xmlns:a14="http://schemas.microsoft.com/office/drawing/2010/main" val="0"/>
              </a:ext>
            </a:extLst>
          </a:blip>
          <a:srcRect l="-50114" t="-6515" r="-65696" b="-16936"/>
          <a:stretch/>
        </p:blipFill>
        <p:spPr>
          <a:xfrm>
            <a:off x="1311845" y="1424422"/>
            <a:ext cx="7940675" cy="4498801"/>
          </a:xfrm>
        </p:spPr>
      </p:pic>
      <p:sp>
        <p:nvSpPr>
          <p:cNvPr id="3" name="TextBox 2"/>
          <p:cNvSpPr txBox="1"/>
          <p:nvPr/>
        </p:nvSpPr>
        <p:spPr>
          <a:xfrm>
            <a:off x="439173" y="2825104"/>
            <a:ext cx="2712890" cy="1200329"/>
          </a:xfrm>
          <a:prstGeom prst="rect">
            <a:avLst/>
          </a:prstGeom>
          <a:noFill/>
        </p:spPr>
        <p:txBody>
          <a:bodyPr wrap="none" rtlCol="0">
            <a:spAutoFit/>
          </a:bodyPr>
          <a:lstStyle/>
          <a:p>
            <a:r>
              <a:rPr lang="en-US" dirty="0" err="1" smtClean="0"/>
              <a:t>Bonriki</a:t>
            </a:r>
            <a:r>
              <a:rPr lang="en-US" dirty="0" smtClean="0"/>
              <a:t>  500 kWp</a:t>
            </a:r>
          </a:p>
          <a:p>
            <a:r>
              <a:rPr lang="en-US" dirty="0" err="1" smtClean="0"/>
              <a:t>Bikenibeu</a:t>
            </a:r>
            <a:r>
              <a:rPr lang="en-US" dirty="0" smtClean="0"/>
              <a:t> = 400kWp</a:t>
            </a:r>
          </a:p>
          <a:p>
            <a:r>
              <a:rPr lang="en-US" dirty="0" smtClean="0"/>
              <a:t>Betio/Bairiki 548 kWp</a:t>
            </a:r>
          </a:p>
          <a:p>
            <a:endParaRPr lang="en-US" dirty="0"/>
          </a:p>
        </p:txBody>
      </p:sp>
    </p:spTree>
    <p:extLst>
      <p:ext uri="{BB962C8B-B14F-4D97-AF65-F5344CB8AC3E}">
        <p14:creationId xmlns:p14="http://schemas.microsoft.com/office/powerpoint/2010/main" val="209941426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584" y="535918"/>
            <a:ext cx="7498080" cy="57150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With a large number of small scale solar installations spread over the entire load area, over 50% of the noon time load can usually come from solar without stability issues though there should be significant spinning reserve on line.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75701227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533400"/>
            <a:ext cx="7498080" cy="57150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Why are many dispersed generators less likely to cause stability problems than a few large solar arrays?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40289343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762000"/>
            <a:ext cx="7498080" cy="48006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Simply because the shadow of the clouds hit panels in different locations at different times. The more dispersed the locations of panels feeding the grid, the less effect there will be on the overall output from the solar.</a:t>
            </a:r>
            <a:endParaRPr lang="en-US" dirty="0"/>
          </a:p>
        </p:txBody>
      </p:sp>
    </p:spTree>
    <p:extLst>
      <p:ext uri="{BB962C8B-B14F-4D97-AF65-F5344CB8AC3E}">
        <p14:creationId xmlns:p14="http://schemas.microsoft.com/office/powerpoint/2010/main" val="136789459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685800"/>
            <a:ext cx="7498080" cy="5562600"/>
          </a:xfrm>
        </p:spPr>
        <p:txBody>
          <a:bodyPr/>
          <a:lstStyle/>
          <a:p>
            <a:pPr marL="82296" indent="0" algn="ctr">
              <a:buNone/>
            </a:pPr>
            <a:endParaRPr lang="en-US" dirty="0" smtClean="0"/>
          </a:p>
          <a:p>
            <a:pPr marL="82296" indent="0" algn="ctr">
              <a:buNone/>
            </a:pPr>
            <a:endParaRPr lang="en-US" dirty="0"/>
          </a:p>
          <a:p>
            <a:pPr marL="82296" indent="0" algn="ctr">
              <a:buNone/>
            </a:pPr>
            <a:endParaRPr lang="en-US" dirty="0" smtClean="0"/>
          </a:p>
          <a:p>
            <a:pPr marL="82296" indent="0" algn="ctr">
              <a:buNone/>
            </a:pPr>
            <a:r>
              <a:rPr lang="en-US" dirty="0" smtClean="0"/>
              <a:t>Planning for increased solar generation on the grid</a:t>
            </a:r>
          </a:p>
          <a:p>
            <a:pPr marL="82296" indent="0" algn="ctr">
              <a:buNone/>
            </a:pPr>
            <a:endParaRPr lang="en-US" dirty="0"/>
          </a:p>
        </p:txBody>
      </p:sp>
    </p:spTree>
    <p:extLst>
      <p:ext uri="{BB962C8B-B14F-4D97-AF65-F5344CB8AC3E}">
        <p14:creationId xmlns:p14="http://schemas.microsoft.com/office/powerpoint/2010/main" val="77949868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40768"/>
            <a:ext cx="7498080" cy="4831432"/>
          </a:xfrm>
        </p:spPr>
        <p:txBody>
          <a:bodyPr>
            <a:normAutofit fontScale="92500" lnSpcReduction="10000"/>
          </a:bodyPr>
          <a:lstStyle/>
          <a:p>
            <a:pPr marL="82296" indent="0">
              <a:buNone/>
            </a:pPr>
            <a:r>
              <a:rPr lang="en-US" dirty="0" smtClean="0"/>
              <a:t>Because of the problems associated with solar variability when solar is concentrated in a few areas, planning a number of dispersed arrays rather than a few very large arrays that are close together is preferable.</a:t>
            </a:r>
          </a:p>
          <a:p>
            <a:pPr marL="82296" indent="0">
              <a:buNone/>
            </a:pPr>
            <a:endParaRPr lang="en-US" dirty="0"/>
          </a:p>
          <a:p>
            <a:pPr marL="82296" indent="0">
              <a:buNone/>
            </a:pPr>
            <a:r>
              <a:rPr lang="en-US" dirty="0" smtClean="0"/>
              <a:t>Also smaller arrays may allow using the existing grid system and avoid the construction of new transmission lines from the solar array</a:t>
            </a:r>
          </a:p>
          <a:p>
            <a:pPr marL="82296" indent="0">
              <a:buNone/>
            </a:pPr>
            <a:endParaRPr lang="en-US" dirty="0"/>
          </a:p>
          <a:p>
            <a:pPr marL="82296" indent="0">
              <a:buNone/>
            </a:pPr>
            <a:endParaRPr lang="en-US" dirty="0"/>
          </a:p>
        </p:txBody>
      </p:sp>
    </p:spTree>
    <p:extLst>
      <p:ext uri="{BB962C8B-B14F-4D97-AF65-F5344CB8AC3E}">
        <p14:creationId xmlns:p14="http://schemas.microsoft.com/office/powerpoint/2010/main" val="416664970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1556792"/>
            <a:ext cx="6664784" cy="4691608"/>
          </a:xfrm>
        </p:spPr>
        <p:txBody>
          <a:bodyPr/>
          <a:lstStyle/>
          <a:p>
            <a:pPr marL="82296" indent="0">
              <a:buNone/>
            </a:pPr>
            <a:r>
              <a:rPr lang="en-US" dirty="0" smtClean="0"/>
              <a:t>Also consider mixing roof top installations on government buildings (e.g. schools, warehouses, etc.) with larger ground mounted arrays.</a:t>
            </a:r>
          </a:p>
          <a:p>
            <a:pPr marL="82296" indent="0">
              <a:buNone/>
            </a:pPr>
            <a:endParaRPr lang="en-US" dirty="0"/>
          </a:p>
          <a:p>
            <a:pPr marL="82296" indent="0">
              <a:buNone/>
            </a:pPr>
            <a:r>
              <a:rPr lang="en-US" dirty="0" smtClean="0"/>
              <a:t>Encourage (but control) small scale private solar that feeds into the grid</a:t>
            </a:r>
            <a:endParaRPr lang="en-US" dirty="0"/>
          </a:p>
        </p:txBody>
      </p:sp>
    </p:spTree>
    <p:extLst>
      <p:ext uri="{BB962C8B-B14F-4D97-AF65-F5344CB8AC3E}">
        <p14:creationId xmlns:p14="http://schemas.microsoft.com/office/powerpoint/2010/main" val="35240496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00FF"/>
                </a:solidFill>
              </a:rPr>
              <a:t>Types of Grid Connected Solar</a:t>
            </a:r>
            <a:endParaRPr lang="en-US" dirty="0">
              <a:solidFill>
                <a:srgbClr val="0000FF"/>
              </a:solidFill>
            </a:endParaRPr>
          </a:p>
        </p:txBody>
      </p:sp>
      <p:sp>
        <p:nvSpPr>
          <p:cNvPr id="3" name="Content Placeholder 2"/>
          <p:cNvSpPr>
            <a:spLocks noGrp="1"/>
          </p:cNvSpPr>
          <p:nvPr>
            <p:ph idx="1"/>
          </p:nvPr>
        </p:nvSpPr>
        <p:spPr>
          <a:xfrm>
            <a:off x="457200" y="1600200"/>
            <a:ext cx="8229600" cy="3921169"/>
          </a:xfrm>
        </p:spPr>
        <p:txBody>
          <a:bodyPr>
            <a:normAutofit lnSpcReduction="10000"/>
          </a:bodyPr>
          <a:lstStyle/>
          <a:p>
            <a:pPr marL="82296" indent="0">
              <a:buNone/>
            </a:pPr>
            <a:endParaRPr lang="en-US" dirty="0" smtClean="0"/>
          </a:p>
          <a:p>
            <a:pPr marL="82296" indent="0">
              <a:buNone/>
            </a:pPr>
            <a:endParaRPr lang="en-US" dirty="0"/>
          </a:p>
          <a:p>
            <a:pPr marL="82296" indent="0">
              <a:buNone/>
            </a:pPr>
            <a:endParaRPr lang="en-US" dirty="0" smtClean="0"/>
          </a:p>
          <a:p>
            <a:pPr marL="82296" indent="0" algn="ctr">
              <a:buNone/>
            </a:pPr>
            <a:r>
              <a:rPr lang="en-US" b="1" dirty="0" smtClean="0"/>
              <a:t>Solar Thermal </a:t>
            </a:r>
            <a:r>
              <a:rPr lang="en-US" b="1" dirty="0" smtClean="0"/>
              <a:t>Generation</a:t>
            </a:r>
          </a:p>
          <a:p>
            <a:pPr marL="82296" indent="0" algn="ctr">
              <a:buNone/>
            </a:pPr>
            <a:endParaRPr lang="en-US" dirty="0"/>
          </a:p>
          <a:p>
            <a:pPr marL="82296" indent="0" algn="ctr">
              <a:buNone/>
            </a:pPr>
            <a:r>
              <a:rPr lang="en-US" dirty="0" smtClean="0"/>
              <a:t>Uses concentrated sunlight to generate heat that is used to generate electricity </a:t>
            </a:r>
            <a:endParaRPr lang="en-US" dirty="0"/>
          </a:p>
        </p:txBody>
      </p:sp>
    </p:spTree>
    <p:extLst>
      <p:ext uri="{BB962C8B-B14F-4D97-AF65-F5344CB8AC3E}">
        <p14:creationId xmlns:p14="http://schemas.microsoft.com/office/powerpoint/2010/main" val="312216785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428895"/>
            <a:ext cx="7498080" cy="5791200"/>
          </a:xfrm>
        </p:spPr>
        <p:txBody>
          <a:bodyPr/>
          <a:lstStyle/>
          <a:p>
            <a:pPr marL="82296" indent="0" algn="ctr">
              <a:buNone/>
            </a:pPr>
            <a:r>
              <a:rPr lang="en-US" b="1" dirty="0" smtClean="0">
                <a:solidFill>
                  <a:srgbClr val="0000FF"/>
                </a:solidFill>
              </a:rPr>
              <a:t>Power Tower Array</a:t>
            </a:r>
            <a:endParaRPr lang="en-US" b="1" dirty="0">
              <a:solidFill>
                <a:srgbClr val="0000FF"/>
              </a:solidFill>
            </a:endParaRPr>
          </a:p>
        </p:txBody>
      </p:sp>
      <p:pic>
        <p:nvPicPr>
          <p:cNvPr id="4" name="Picture 3" descr="power-tower.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2060848"/>
            <a:ext cx="5067300" cy="3238500"/>
          </a:xfrm>
          <a:prstGeom prst="rect">
            <a:avLst/>
          </a:prstGeom>
        </p:spPr>
      </p:pic>
    </p:spTree>
    <p:extLst>
      <p:ext uri="{BB962C8B-B14F-4D97-AF65-F5344CB8AC3E}">
        <p14:creationId xmlns:p14="http://schemas.microsoft.com/office/powerpoint/2010/main" val="321879092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7498080" cy="1143000"/>
          </a:xfrm>
        </p:spPr>
        <p:txBody>
          <a:bodyPr/>
          <a:lstStyle/>
          <a:p>
            <a:pPr algn="ctr"/>
            <a:r>
              <a:rPr lang="en-US" dirty="0" smtClean="0">
                <a:solidFill>
                  <a:srgbClr val="0000FF"/>
                </a:solidFill>
              </a:rPr>
              <a:t>Solar on the Grid Experience</a:t>
            </a:r>
            <a:endParaRPr lang="en-US" dirty="0">
              <a:solidFill>
                <a:srgbClr val="0000FF"/>
              </a:solidFill>
            </a:endParaRPr>
          </a:p>
        </p:txBody>
      </p:sp>
      <p:sp>
        <p:nvSpPr>
          <p:cNvPr id="3" name="Content Placeholder 2"/>
          <p:cNvSpPr>
            <a:spLocks noGrp="1"/>
          </p:cNvSpPr>
          <p:nvPr>
            <p:ph idx="1"/>
          </p:nvPr>
        </p:nvSpPr>
        <p:spPr>
          <a:xfrm>
            <a:off x="762000" y="1417638"/>
            <a:ext cx="7498080" cy="48006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600" dirty="0" smtClean="0"/>
              <a:t>Over 30 years of commercial experience</a:t>
            </a:r>
          </a:p>
          <a:p>
            <a:pPr marL="0" marR="0" lvl="0" indent="0" defTabSz="914400" eaLnBrk="1" fontAlgn="auto" latinLnBrk="0" hangingPunct="1">
              <a:lnSpc>
                <a:spcPct val="100000"/>
              </a:lnSpc>
              <a:spcBef>
                <a:spcPts val="0"/>
              </a:spcBef>
              <a:spcAft>
                <a:spcPts val="0"/>
              </a:spcAft>
              <a:buClrTx/>
              <a:buSzTx/>
              <a:buFontTx/>
              <a:buNone/>
              <a:tabLst/>
              <a:defRPr/>
            </a:pPr>
            <a:endParaRPr lang="en-US" sz="2600" dirty="0"/>
          </a:p>
          <a:p>
            <a:pPr marL="0" marR="0" lvl="0" indent="0" defTabSz="914400" eaLnBrk="1" fontAlgn="auto" latinLnBrk="0" hangingPunct="1">
              <a:lnSpc>
                <a:spcPct val="100000"/>
              </a:lnSpc>
              <a:spcBef>
                <a:spcPts val="0"/>
              </a:spcBef>
              <a:spcAft>
                <a:spcPts val="0"/>
              </a:spcAft>
              <a:buClrTx/>
              <a:buSzTx/>
              <a:buFontTx/>
              <a:buNone/>
              <a:tabLst/>
              <a:defRPr/>
            </a:pPr>
            <a:r>
              <a:rPr lang="en-US" sz="2600" dirty="0" smtClean="0"/>
              <a:t>Over 1000 GW of solar panel capacity is estimated to be installed and connected to the grid in the world with most of the capacity in Europe, Ja</a:t>
            </a:r>
            <a:r>
              <a:rPr lang="en-US" sz="2600" dirty="0"/>
              <a:t>p</a:t>
            </a:r>
            <a:r>
              <a:rPr lang="en-US" sz="2600" dirty="0" smtClean="0"/>
              <a:t>an, USA,  Australia, India</a:t>
            </a:r>
            <a:r>
              <a:rPr lang="en-US" sz="2600" dirty="0"/>
              <a:t> </a:t>
            </a:r>
            <a:r>
              <a:rPr lang="en-US" sz="2600" dirty="0" smtClean="0"/>
              <a:t>and China.</a:t>
            </a:r>
          </a:p>
          <a:p>
            <a:pPr marL="0" marR="0" lvl="0" indent="0" defTabSz="914400" eaLnBrk="1" fontAlgn="auto" latinLnBrk="0" hangingPunct="1">
              <a:lnSpc>
                <a:spcPct val="100000"/>
              </a:lnSpc>
              <a:spcBef>
                <a:spcPts val="0"/>
              </a:spcBef>
              <a:spcAft>
                <a:spcPts val="0"/>
              </a:spcAft>
              <a:buClrTx/>
              <a:buSzTx/>
              <a:buFontTx/>
              <a:buNone/>
              <a:tabLst/>
              <a:defRPr/>
            </a:pPr>
            <a:endParaRPr lang="en-US" sz="2600"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sz="2600" dirty="0" smtClean="0"/>
              <a:t>Over 50 MW of grid connected solar is installed or committed in the Pacific Islands</a:t>
            </a:r>
            <a:endParaRPr lang="en-US" sz="2600" dirty="0"/>
          </a:p>
        </p:txBody>
      </p:sp>
    </p:spTree>
    <p:extLst>
      <p:ext uri="{BB962C8B-B14F-4D97-AF65-F5344CB8AC3E}">
        <p14:creationId xmlns:p14="http://schemas.microsoft.com/office/powerpoint/2010/main" val="324536359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olartower.jpg"/>
          <p:cNvPicPr>
            <a:picLocks noGrp="1" noChangeAspect="1"/>
          </p:cNvPicPr>
          <p:nvPr>
            <p:ph idx="1"/>
          </p:nvPr>
        </p:nvPicPr>
        <p:blipFill>
          <a:blip r:embed="rId2">
            <a:extLst>
              <a:ext uri="{28A0092B-C50C-407E-A947-70E740481C1C}">
                <a14:useLocalDpi xmlns:a14="http://schemas.microsoft.com/office/drawing/2010/main" val="0"/>
              </a:ext>
            </a:extLst>
          </a:blip>
          <a:srcRect t="1990" b="1990"/>
          <a:stretch>
            <a:fillRect/>
          </a:stretch>
        </p:blipFill>
        <p:spPr>
          <a:xfrm>
            <a:off x="899592" y="1292696"/>
            <a:ext cx="7498080" cy="4800600"/>
          </a:xfrm>
        </p:spPr>
      </p:pic>
    </p:spTree>
    <p:extLst>
      <p:ext uri="{BB962C8B-B14F-4D97-AF65-F5344CB8AC3E}">
        <p14:creationId xmlns:p14="http://schemas.microsoft.com/office/powerpoint/2010/main" val="103094391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260648"/>
            <a:ext cx="8928992" cy="5638800"/>
          </a:xfrm>
        </p:spPr>
        <p:txBody>
          <a:bodyPr/>
          <a:lstStyle/>
          <a:p>
            <a:pPr marL="82296" indent="0" algn="ctr">
              <a:buNone/>
            </a:pPr>
            <a:r>
              <a:rPr lang="en-US" b="1" dirty="0" smtClean="0">
                <a:solidFill>
                  <a:srgbClr val="0000FF"/>
                </a:solidFill>
              </a:rPr>
              <a:t>Tracking Parabolic Concentrator Unit </a:t>
            </a:r>
            <a:endParaRPr lang="en-US" dirty="0">
              <a:solidFill>
                <a:srgbClr val="0000FF"/>
              </a:solidFill>
            </a:endParaRPr>
          </a:p>
        </p:txBody>
      </p:sp>
      <p:pic>
        <p:nvPicPr>
          <p:cNvPr id="4" name="Picture 3" descr="dish.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2209800"/>
            <a:ext cx="4635500" cy="2273300"/>
          </a:xfrm>
          <a:prstGeom prst="rect">
            <a:avLst/>
          </a:prstGeom>
        </p:spPr>
      </p:pic>
    </p:spTree>
    <p:extLst>
      <p:ext uri="{BB962C8B-B14F-4D97-AF65-F5344CB8AC3E}">
        <p14:creationId xmlns:p14="http://schemas.microsoft.com/office/powerpoint/2010/main" val="333732742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olar-parabolic-concentrator-500x500.jpg"/>
          <p:cNvPicPr>
            <a:picLocks noGrp="1" noChangeAspect="1"/>
          </p:cNvPicPr>
          <p:nvPr>
            <p:ph idx="1"/>
          </p:nvPr>
        </p:nvPicPr>
        <p:blipFill>
          <a:blip r:embed="rId2">
            <a:extLst>
              <a:ext uri="{28A0092B-C50C-407E-A947-70E740481C1C}">
                <a14:useLocalDpi xmlns:a14="http://schemas.microsoft.com/office/drawing/2010/main" val="0"/>
              </a:ext>
            </a:extLst>
          </a:blip>
          <a:srcRect t="7387" b="7387"/>
          <a:stretch>
            <a:fillRect/>
          </a:stretch>
        </p:blipFill>
        <p:spPr>
          <a:xfrm>
            <a:off x="838200" y="1292696"/>
            <a:ext cx="7498080" cy="4800600"/>
          </a:xfrm>
        </p:spPr>
      </p:pic>
    </p:spTree>
    <p:extLst>
      <p:ext uri="{BB962C8B-B14F-4D97-AF65-F5344CB8AC3E}">
        <p14:creationId xmlns:p14="http://schemas.microsoft.com/office/powerpoint/2010/main" val="101110731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262" y="10587"/>
            <a:ext cx="8568952" cy="5715000"/>
          </a:xfrm>
        </p:spPr>
        <p:txBody>
          <a:bodyPr/>
          <a:lstStyle/>
          <a:p>
            <a:pPr marL="82296" indent="0" algn="ctr">
              <a:buNone/>
            </a:pPr>
            <a:r>
              <a:rPr lang="en-US" b="1" dirty="0" smtClean="0">
                <a:solidFill>
                  <a:srgbClr val="0000FF"/>
                </a:solidFill>
              </a:rPr>
              <a:t>Semi-tracking parabolic</a:t>
            </a:r>
          </a:p>
          <a:p>
            <a:pPr marL="82296" indent="0" algn="ctr">
              <a:buNone/>
            </a:pPr>
            <a:r>
              <a:rPr lang="en-US" b="1" dirty="0" smtClean="0">
                <a:solidFill>
                  <a:srgbClr val="0000FF"/>
                </a:solidFill>
              </a:rPr>
              <a:t>Solar concentrator array</a:t>
            </a:r>
            <a:endParaRPr lang="en-US" b="1" dirty="0">
              <a:solidFill>
                <a:srgbClr val="0000FF"/>
              </a:solidFill>
            </a:endParaRPr>
          </a:p>
        </p:txBody>
      </p:sp>
      <p:pic>
        <p:nvPicPr>
          <p:cNvPr id="5" name="Picture 4" descr="Solar Thermal Pla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196752"/>
            <a:ext cx="7416824" cy="4928443"/>
          </a:xfrm>
          <a:prstGeom prst="rect">
            <a:avLst/>
          </a:prstGeom>
        </p:spPr>
      </p:pic>
    </p:spTree>
    <p:extLst>
      <p:ext uri="{BB962C8B-B14F-4D97-AF65-F5344CB8AC3E}">
        <p14:creationId xmlns:p14="http://schemas.microsoft.com/office/powerpoint/2010/main" val="265641320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Solar thermal generation is not appropriate for utilities in the Pacific because:</a:t>
            </a:r>
          </a:p>
          <a:p>
            <a:pPr marL="514350" indent="-514350">
              <a:buAutoNum type="arabicPeriod"/>
            </a:pPr>
            <a:r>
              <a:rPr lang="en-US" dirty="0" smtClean="0"/>
              <a:t>There is zero heat output when a cloud comes across the sun and partly cloudy conditions are the norm in the Pacific</a:t>
            </a:r>
          </a:p>
          <a:p>
            <a:pPr marL="514350" indent="-514350">
              <a:buAutoNum type="arabicPeriod"/>
            </a:pPr>
            <a:r>
              <a:rPr lang="en-US" dirty="0" smtClean="0"/>
              <a:t>Very high tech with complicated heat transfer systems and sun tracking required</a:t>
            </a:r>
          </a:p>
          <a:p>
            <a:pPr marL="514350" indent="-514350">
              <a:buAutoNum type="arabicPeriod"/>
            </a:pPr>
            <a:r>
              <a:rPr lang="en-US" dirty="0" smtClean="0"/>
              <a:t>Cost more than other options</a:t>
            </a:r>
            <a:endParaRPr lang="en-US" dirty="0"/>
          </a:p>
        </p:txBody>
      </p:sp>
    </p:spTree>
    <p:extLst>
      <p:ext uri="{BB962C8B-B14F-4D97-AF65-F5344CB8AC3E}">
        <p14:creationId xmlns:p14="http://schemas.microsoft.com/office/powerpoint/2010/main" val="2573924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dirty="0" smtClean="0"/>
              <a:t>Photovoltaics</a:t>
            </a:r>
            <a:endParaRPr lang="en-US" dirty="0"/>
          </a:p>
        </p:txBody>
      </p:sp>
    </p:spTree>
    <p:extLst>
      <p:ext uri="{BB962C8B-B14F-4D97-AF65-F5344CB8AC3E}">
        <p14:creationId xmlns:p14="http://schemas.microsoft.com/office/powerpoint/2010/main" val="286478174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404664"/>
            <a:ext cx="7498080" cy="5715000"/>
          </a:xfrm>
        </p:spPr>
        <p:txBody>
          <a:bodyPr/>
          <a:lstStyle/>
          <a:p>
            <a:pPr marL="82296" indent="0" algn="ctr">
              <a:buNone/>
            </a:pPr>
            <a:r>
              <a:rPr lang="en-US" b="1" dirty="0" smtClean="0">
                <a:solidFill>
                  <a:srgbClr val="0000FF"/>
                </a:solidFill>
              </a:rPr>
              <a:t>Large Solar Photovoltaic Array</a:t>
            </a:r>
            <a:endParaRPr lang="en-US" b="1" dirty="0">
              <a:solidFill>
                <a:srgbClr val="0000FF"/>
              </a:solidFill>
            </a:endParaRPr>
          </a:p>
        </p:txBody>
      </p:sp>
      <p:pic>
        <p:nvPicPr>
          <p:cNvPr id="2" name="Picture 1" descr="Tonga 1.3MW-arra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1850"/>
            <a:ext cx="9144000" cy="4858413"/>
          </a:xfrm>
          <a:prstGeom prst="rect">
            <a:avLst/>
          </a:prstGeom>
        </p:spPr>
      </p:pic>
    </p:spTree>
    <p:extLst>
      <p:ext uri="{BB962C8B-B14F-4D97-AF65-F5344CB8AC3E}">
        <p14:creationId xmlns:p14="http://schemas.microsoft.com/office/powerpoint/2010/main" val="405874726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Niue school.JPG"/>
          <p:cNvPicPr>
            <a:picLocks noGrp="1" noChangeAspect="1"/>
          </p:cNvPicPr>
          <p:nvPr>
            <p:ph idx="1"/>
          </p:nvPr>
        </p:nvPicPr>
        <p:blipFill>
          <a:blip r:embed="rId2">
            <a:extLst>
              <a:ext uri="{28A0092B-C50C-407E-A947-70E740481C1C}">
                <a14:useLocalDpi xmlns:a14="http://schemas.microsoft.com/office/drawing/2010/main" val="0"/>
              </a:ext>
            </a:extLst>
          </a:blip>
          <a:srcRect t="5085" b="5085"/>
          <a:stretch>
            <a:fillRect/>
          </a:stretch>
        </p:blipFill>
        <p:spPr>
          <a:xfrm>
            <a:off x="838200" y="1412776"/>
            <a:ext cx="7497763" cy="4835624"/>
          </a:xfrm>
        </p:spPr>
      </p:pic>
      <p:sp>
        <p:nvSpPr>
          <p:cNvPr id="5" name="TextBox 4"/>
          <p:cNvSpPr txBox="1"/>
          <p:nvPr/>
        </p:nvSpPr>
        <p:spPr>
          <a:xfrm>
            <a:off x="1115616" y="468194"/>
            <a:ext cx="6264696" cy="584776"/>
          </a:xfrm>
          <a:prstGeom prst="rect">
            <a:avLst/>
          </a:prstGeom>
          <a:noFill/>
        </p:spPr>
        <p:txBody>
          <a:bodyPr wrap="square" rtlCol="0">
            <a:spAutoFit/>
          </a:bodyPr>
          <a:lstStyle/>
          <a:p>
            <a:pPr algn="ctr"/>
            <a:r>
              <a:rPr lang="en-US" sz="3200" b="1" dirty="0" smtClean="0">
                <a:solidFill>
                  <a:srgbClr val="0000FF"/>
                </a:solidFill>
              </a:rPr>
              <a:t>School Roof Installation</a:t>
            </a:r>
            <a:endParaRPr lang="en-US" sz="3200" b="1" dirty="0">
              <a:solidFill>
                <a:srgbClr val="0000FF"/>
              </a:solidFill>
            </a:endParaRPr>
          </a:p>
        </p:txBody>
      </p:sp>
    </p:spTree>
    <p:extLst>
      <p:ext uri="{BB962C8B-B14F-4D97-AF65-F5344CB8AC3E}">
        <p14:creationId xmlns:p14="http://schemas.microsoft.com/office/powerpoint/2010/main" val="206813549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FF00"/>
                </a:solidFill>
              </a:rPr>
              <a:t>Rooftop installation at power plant</a:t>
            </a:r>
            <a:endParaRPr lang="en-US" dirty="0">
              <a:solidFill>
                <a:srgbClr val="FFFF00"/>
              </a:solidFill>
            </a:endParaRPr>
          </a:p>
        </p:txBody>
      </p:sp>
      <p:pic>
        <p:nvPicPr>
          <p:cNvPr id="4" name="Content Placeholder 3" descr="Rooftop commercial.JPG"/>
          <p:cNvPicPr>
            <a:picLocks noGrp="1" noChangeAspect="1"/>
          </p:cNvPicPr>
          <p:nvPr>
            <p:ph idx="1"/>
          </p:nvPr>
        </p:nvPicPr>
        <p:blipFill>
          <a:blip r:embed="rId2">
            <a:extLst>
              <a:ext uri="{28A0092B-C50C-407E-A947-70E740481C1C}">
                <a14:useLocalDpi xmlns:a14="http://schemas.microsoft.com/office/drawing/2010/main" val="0"/>
              </a:ext>
            </a:extLst>
          </a:blip>
          <a:srcRect t="6113" b="6113"/>
          <a:stretch>
            <a:fillRect/>
          </a:stretch>
        </p:blipFill>
        <p:spPr/>
      </p:pic>
    </p:spTree>
    <p:extLst>
      <p:ext uri="{BB962C8B-B14F-4D97-AF65-F5344CB8AC3E}">
        <p14:creationId xmlns:p14="http://schemas.microsoft.com/office/powerpoint/2010/main" val="192480259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533400"/>
            <a:ext cx="7498080" cy="5791200"/>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algn="ctr" defTabSz="914400" eaLnBrk="1" fontAlgn="auto" latinLnBrk="0" hangingPunct="1">
              <a:lnSpc>
                <a:spcPct val="100000"/>
              </a:lnSpc>
              <a:spcBef>
                <a:spcPts val="0"/>
              </a:spcBef>
              <a:spcAft>
                <a:spcPts val="0"/>
              </a:spcAft>
              <a:buClrTx/>
              <a:buSzTx/>
              <a:buFontTx/>
              <a:buNone/>
              <a:tabLst/>
              <a:defRPr/>
            </a:pPr>
            <a:endParaRPr lang="en-US" i="1" dirty="0"/>
          </a:p>
          <a:p>
            <a:pPr marL="0" marR="0" lvl="0" indent="0" algn="ctr" defTabSz="914400" eaLnBrk="1" fontAlgn="auto" latinLnBrk="0" hangingPunct="1">
              <a:lnSpc>
                <a:spcPct val="100000"/>
              </a:lnSpc>
              <a:spcBef>
                <a:spcPts val="0"/>
              </a:spcBef>
              <a:spcAft>
                <a:spcPts val="0"/>
              </a:spcAft>
              <a:buClrTx/>
              <a:buSzTx/>
              <a:buFontTx/>
              <a:buNone/>
              <a:tabLst/>
              <a:defRPr/>
            </a:pPr>
            <a:r>
              <a:rPr lang="en-US" i="1" dirty="0" smtClean="0"/>
              <a:t>Advantages of installing a few large arrays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365760" indent="0">
              <a:spcBef>
                <a:spcPts val="0"/>
              </a:spcBef>
              <a:buClrTx/>
              <a:buSzTx/>
              <a:buNone/>
            </a:pPr>
            <a:r>
              <a:rPr lang="en-US" dirty="0"/>
              <a:t>Construction management is </a:t>
            </a:r>
            <a:r>
              <a:rPr lang="en-US" dirty="0" smtClean="0"/>
              <a:t>simplified.  All </a:t>
            </a:r>
            <a:r>
              <a:rPr lang="en-US" dirty="0"/>
              <a:t>components are installed in just a few </a:t>
            </a:r>
            <a:r>
              <a:rPr lang="en-US" dirty="0" smtClean="0"/>
              <a:t>locations</a:t>
            </a:r>
          </a:p>
          <a:p>
            <a:pPr marL="365760" indent="0">
              <a:spcBef>
                <a:spcPts val="0"/>
              </a:spcBef>
              <a:buClrTx/>
              <a:buSzTx/>
              <a:buNone/>
            </a:pPr>
            <a:endParaRPr lang="en-US" dirty="0"/>
          </a:p>
          <a:p>
            <a:pPr marL="365760" marR="0" lvl="0" indent="0" defTabSz="914400" eaLnBrk="1" fontAlgn="auto" latinLnBrk="0" hangingPunct="1">
              <a:lnSpc>
                <a:spcPct val="100000"/>
              </a:lnSpc>
              <a:spcBef>
                <a:spcPts val="0"/>
              </a:spcBef>
              <a:spcAft>
                <a:spcPts val="0"/>
              </a:spcAft>
              <a:buClrTx/>
              <a:buSzTx/>
              <a:buFontTx/>
              <a:buNone/>
              <a:tabLst/>
              <a:defRPr/>
            </a:pPr>
            <a:r>
              <a:rPr lang="en-US" dirty="0" smtClean="0"/>
              <a:t>Ease of management and maintenance. Everything is easily accessed and system O&amp;M management is simplified</a:t>
            </a:r>
          </a:p>
          <a:p>
            <a:pPr marL="365760" marR="0" lvl="0" indent="0" defTabSz="914400" eaLnBrk="1" fontAlgn="auto" latinLnBrk="0" hangingPunct="1">
              <a:lnSpc>
                <a:spcPct val="100000"/>
              </a:lnSpc>
              <a:spcBef>
                <a:spcPts val="0"/>
              </a:spcBef>
              <a:spcAft>
                <a:spcPts val="0"/>
              </a:spcAft>
              <a:buClrTx/>
              <a:buSzTx/>
              <a:buFontTx/>
              <a:buNone/>
              <a:tabLst/>
              <a:defRPr/>
            </a:pPr>
            <a:endParaRPr lang="en-US" sz="3000" dirty="0"/>
          </a:p>
          <a:p>
            <a:pPr marL="0" marR="0" lvl="0" indent="0" defTabSz="914400" eaLnBrk="1" fontAlgn="auto" latinLnBrk="0" hangingPunct="1">
              <a:lnSpc>
                <a:spcPct val="100000"/>
              </a:lnSpc>
              <a:spcBef>
                <a:spcPts val="0"/>
              </a:spcBef>
              <a:spcAft>
                <a:spcPts val="0"/>
              </a:spcAft>
              <a:buClrTx/>
              <a:buSzTx/>
              <a:buFontTx/>
              <a:buNone/>
              <a:tabLst/>
              <a:defRPr/>
            </a:pPr>
            <a:endParaRPr lang="en-US" sz="2000" dirty="0"/>
          </a:p>
          <a:p>
            <a:pPr marL="0" marR="0" lvl="0" indent="0" defTabSz="914400" eaLnBrk="1" fontAlgn="auto" latinLnBrk="0" hangingPunct="1">
              <a:lnSpc>
                <a:spcPct val="100000"/>
              </a:lnSpc>
              <a:spcBef>
                <a:spcPts val="0"/>
              </a:spcBef>
              <a:spcAft>
                <a:spcPts val="0"/>
              </a:spcAft>
              <a:buClrTx/>
              <a:buSzTx/>
              <a:buFontTx/>
              <a:buNone/>
              <a:tabLst/>
              <a:defRPr/>
            </a:pPr>
            <a:endParaRPr lang="en-US" sz="2000" dirty="0"/>
          </a:p>
        </p:txBody>
      </p:sp>
      <p:sp>
        <p:nvSpPr>
          <p:cNvPr id="2" name="TextBox 1"/>
          <p:cNvSpPr txBox="1"/>
          <p:nvPr/>
        </p:nvSpPr>
        <p:spPr>
          <a:xfrm>
            <a:off x="643095" y="385800"/>
            <a:ext cx="7967505" cy="553998"/>
          </a:xfrm>
          <a:prstGeom prst="rect">
            <a:avLst/>
          </a:prstGeom>
          <a:noFill/>
        </p:spPr>
        <p:txBody>
          <a:bodyPr wrap="square" rtlCol="0">
            <a:spAutoFit/>
          </a:bodyPr>
          <a:lstStyle/>
          <a:p>
            <a:pPr algn="ctr"/>
            <a:r>
              <a:rPr lang="en-US" sz="3000" b="1" dirty="0" smtClean="0">
                <a:solidFill>
                  <a:srgbClr val="0000FF"/>
                </a:solidFill>
              </a:rPr>
              <a:t>Utility Owned Large Arrays</a:t>
            </a:r>
            <a:endParaRPr lang="en-US" sz="3000" b="1" dirty="0">
              <a:solidFill>
                <a:srgbClr val="0000FF"/>
              </a:solidFill>
            </a:endParaRPr>
          </a:p>
        </p:txBody>
      </p:sp>
    </p:spTree>
    <p:extLst>
      <p:ext uri="{BB962C8B-B14F-4D97-AF65-F5344CB8AC3E}">
        <p14:creationId xmlns:p14="http://schemas.microsoft.com/office/powerpoint/2010/main" val="312623080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381000"/>
            <a:ext cx="7498080" cy="5715000"/>
          </a:xfr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smtClean="0">
                <a:solidFill>
                  <a:srgbClr val="0000FF"/>
                </a:solidFill>
              </a:rPr>
              <a:t>Variability of solar input</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sz="2400"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Output from the solar installation that rapidly varies is caused by the passage of clouds over the solar generators. If generation is by a large array, the cloud will simultaneously reduce the solar generation of all the solar panels. </a:t>
            </a:r>
          </a:p>
          <a:p>
            <a:pPr marL="0" marR="0" lvl="0" indent="0" defTabSz="914400" eaLnBrk="1" fontAlgn="auto" latinLnBrk="0" hangingPunct="1">
              <a:lnSpc>
                <a:spcPct val="100000"/>
              </a:lnSpc>
              <a:spcBef>
                <a:spcPts val="0"/>
              </a:spcBef>
              <a:spcAft>
                <a:spcPts val="0"/>
              </a:spcAft>
              <a:buClrTx/>
              <a:buSzTx/>
              <a:buFontTx/>
              <a:buNone/>
              <a:tabLst/>
              <a:defRPr/>
            </a:pPr>
            <a:endParaRPr lang="en-US" sz="2400" dirty="0"/>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If generation is dispersed over a wide area, the cloud will only affect a few panels at a time and overall solar generation will change more slowly and with lower variation.</a:t>
            </a:r>
            <a:endParaRPr lang="en-US" sz="2400" dirty="0"/>
          </a:p>
        </p:txBody>
      </p:sp>
    </p:spTree>
    <p:extLst>
      <p:ext uri="{BB962C8B-B14F-4D97-AF65-F5344CB8AC3E}">
        <p14:creationId xmlns:p14="http://schemas.microsoft.com/office/powerpoint/2010/main" val="74063454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219200"/>
            <a:ext cx="7498080" cy="4800600"/>
          </a:xfrm>
        </p:spPr>
        <p:txBody>
          <a:bodyPr/>
          <a:lstStyle/>
          <a:p>
            <a:pPr marL="0" lvl="0" indent="0">
              <a:spcBef>
                <a:spcPts val="0"/>
              </a:spcBef>
              <a:buClrTx/>
              <a:buSzTx/>
              <a:buNone/>
              <a:defRPr/>
            </a:pPr>
            <a:r>
              <a:rPr lang="en-US" sz="2800" dirty="0"/>
              <a:t>May be lower in per kW cost – but also may </a:t>
            </a:r>
            <a:r>
              <a:rPr lang="en-US" sz="2800" dirty="0" smtClean="0"/>
              <a:t>be more costly </a:t>
            </a:r>
            <a:r>
              <a:rPr lang="en-US" sz="2800" dirty="0"/>
              <a:t>due </a:t>
            </a:r>
            <a:r>
              <a:rPr lang="en-US" sz="2800" dirty="0" smtClean="0"/>
              <a:t>to </a:t>
            </a:r>
            <a:r>
              <a:rPr lang="en-US" sz="2800" dirty="0"/>
              <a:t>added land costs. </a:t>
            </a:r>
          </a:p>
          <a:p>
            <a:pPr marL="0" lvl="0" indent="0">
              <a:spcBef>
                <a:spcPts val="0"/>
              </a:spcBef>
              <a:buClrTx/>
              <a:buSzTx/>
              <a:buNone/>
              <a:defRPr/>
            </a:pPr>
            <a:endParaRPr lang="en-US" sz="2800" dirty="0"/>
          </a:p>
          <a:p>
            <a:pPr marL="0" lvl="0" indent="0">
              <a:spcBef>
                <a:spcPts val="0"/>
              </a:spcBef>
              <a:buClrTx/>
              <a:buSzTx/>
              <a:buNone/>
              <a:defRPr/>
            </a:pPr>
            <a:r>
              <a:rPr lang="en-US" sz="2800" dirty="0"/>
              <a:t>Generally easier to get finance for a large array than for multiple small arrays</a:t>
            </a:r>
          </a:p>
          <a:p>
            <a:pPr marL="0" lvl="0" indent="0">
              <a:spcBef>
                <a:spcPts val="0"/>
              </a:spcBef>
              <a:buClrTx/>
              <a:buSzTx/>
              <a:buNone/>
              <a:defRPr/>
            </a:pPr>
            <a:endParaRPr lang="en-US" sz="2800" dirty="0"/>
          </a:p>
          <a:p>
            <a:pPr marL="0" lvl="0" indent="0">
              <a:spcBef>
                <a:spcPts val="0"/>
              </a:spcBef>
              <a:buClrTx/>
              <a:buSzTx/>
              <a:buNone/>
              <a:defRPr/>
            </a:pPr>
            <a:r>
              <a:rPr lang="en-US" sz="2800" dirty="0"/>
              <a:t>Large PV arrays look impressive and provide for good PR to government and customers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412030309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980728"/>
            <a:ext cx="7498080" cy="4846712"/>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i="1"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sz="2800" i="1" dirty="0" smtClean="0"/>
              <a:t>Disadvantages of a few large arrays close together</a:t>
            </a:r>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p>
          <a:p>
            <a:pPr marL="0" marR="0" lvl="0" indent="0" defTabSz="914400" eaLnBrk="1" fontAlgn="auto" latinLnBrk="0" hangingPunct="1">
              <a:lnSpc>
                <a:spcPct val="100000"/>
              </a:lnSpc>
              <a:spcBef>
                <a:spcPts val="0"/>
              </a:spcBef>
              <a:spcAft>
                <a:spcPts val="0"/>
              </a:spcAft>
              <a:buClrTx/>
              <a:buSzTx/>
              <a:buFontTx/>
              <a:buNone/>
              <a:tabLst/>
              <a:defRPr/>
            </a:pPr>
            <a:r>
              <a:rPr lang="en-US" sz="2800" dirty="0" smtClean="0"/>
              <a:t>More difficult to maintain grid stability on partly cloudy days</a:t>
            </a:r>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p>
          <a:p>
            <a:pPr marL="0" marR="0" lvl="0" indent="0" defTabSz="914400" eaLnBrk="1" fontAlgn="auto" latinLnBrk="0" hangingPunct="1">
              <a:lnSpc>
                <a:spcPct val="100000"/>
              </a:lnSpc>
              <a:spcBef>
                <a:spcPts val="0"/>
              </a:spcBef>
              <a:spcAft>
                <a:spcPts val="0"/>
              </a:spcAft>
              <a:buClrTx/>
              <a:buSzTx/>
              <a:buFontTx/>
              <a:buNone/>
              <a:tabLst/>
              <a:defRPr/>
            </a:pPr>
            <a:r>
              <a:rPr lang="en-US" sz="2800" dirty="0" smtClean="0"/>
              <a:t>Higher environmental cost due to large land areas cleared for solar arrays</a:t>
            </a:r>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p>
          <a:p>
            <a:pPr marL="0" marR="0" lvl="0" indent="0" defTabSz="914400" eaLnBrk="1" fontAlgn="auto" latinLnBrk="0" hangingPunct="1">
              <a:lnSpc>
                <a:spcPct val="100000"/>
              </a:lnSpc>
              <a:spcBef>
                <a:spcPts val="0"/>
              </a:spcBef>
              <a:spcAft>
                <a:spcPts val="0"/>
              </a:spcAft>
              <a:buClrTx/>
              <a:buSzTx/>
              <a:buFontTx/>
              <a:buNone/>
              <a:tabLst/>
              <a:defRPr/>
            </a:pPr>
            <a:r>
              <a:rPr lang="en-US" sz="2800" dirty="0" smtClean="0"/>
              <a:t>Have a sharp noon time peak</a:t>
            </a:r>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p:txBody>
      </p:sp>
    </p:spTree>
    <p:extLst>
      <p:ext uri="{BB962C8B-B14F-4D97-AF65-F5344CB8AC3E}">
        <p14:creationId xmlns:p14="http://schemas.microsoft.com/office/powerpoint/2010/main" val="353997514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rgbClr val="0000FF"/>
                </a:solidFill>
              </a:rPr>
              <a:t>IPP Provided Solar</a:t>
            </a:r>
            <a:endParaRPr lang="en-US" sz="3600" dirty="0">
              <a:solidFill>
                <a:srgbClr val="0000FF"/>
              </a:solidFill>
            </a:endParaRPr>
          </a:p>
        </p:txBody>
      </p:sp>
      <p:sp>
        <p:nvSpPr>
          <p:cNvPr id="3" name="Content Placeholder 2"/>
          <p:cNvSpPr>
            <a:spLocks noGrp="1"/>
          </p:cNvSpPr>
          <p:nvPr>
            <p:ph idx="1"/>
          </p:nvPr>
        </p:nvSpPr>
        <p:spPr>
          <a:xfrm>
            <a:off x="838200" y="1524000"/>
            <a:ext cx="7498080" cy="4800600"/>
          </a:xfrm>
        </p:spPr>
        <p:txBody>
          <a:bodyPr/>
          <a:lstStyle/>
          <a:p>
            <a:pPr marL="82296" indent="0">
              <a:buNone/>
            </a:pPr>
            <a:endParaRPr lang="en-US" dirty="0" smtClean="0"/>
          </a:p>
          <a:p>
            <a:pPr marL="82296" indent="0">
              <a:buNone/>
            </a:pPr>
            <a:endParaRPr lang="en-US" dirty="0"/>
          </a:p>
          <a:p>
            <a:pPr marL="82296" indent="0">
              <a:buNone/>
            </a:pPr>
            <a:r>
              <a:rPr lang="en-US" dirty="0" smtClean="0"/>
              <a:t>Independent Power Producers may install solar arrays and sell the power (using a PPA or Power Purchase Agreement) to the utility</a:t>
            </a:r>
            <a:endParaRPr lang="en-US" dirty="0"/>
          </a:p>
        </p:txBody>
      </p:sp>
    </p:spTree>
    <p:extLst>
      <p:ext uri="{BB962C8B-B14F-4D97-AF65-F5344CB8AC3E}">
        <p14:creationId xmlns:p14="http://schemas.microsoft.com/office/powerpoint/2010/main" val="276043527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838200"/>
            <a:ext cx="7498080" cy="5334000"/>
          </a:xfrm>
        </p:spPr>
        <p:txBody>
          <a:bodyPr>
            <a:normAutofit fontScale="92500"/>
          </a:bodyPr>
          <a:lstStyle/>
          <a:p>
            <a:pPr marL="82296" indent="0">
              <a:buNone/>
            </a:pPr>
            <a:endParaRPr lang="en-US" i="1" dirty="0" smtClean="0"/>
          </a:p>
          <a:p>
            <a:pPr marL="82296" indent="0">
              <a:buNone/>
            </a:pPr>
            <a:r>
              <a:rPr lang="en-US" i="1" dirty="0" smtClean="0"/>
              <a:t>Advantages of IPP solar generation</a:t>
            </a:r>
          </a:p>
          <a:p>
            <a:pPr marL="82296" indent="0">
              <a:buNone/>
            </a:pPr>
            <a:endParaRPr lang="en-US" i="1" dirty="0"/>
          </a:p>
          <a:p>
            <a:pPr marL="82296" indent="0">
              <a:buNone/>
            </a:pPr>
            <a:r>
              <a:rPr lang="en-US" dirty="0" smtClean="0"/>
              <a:t>No large capital outlay required by the utility</a:t>
            </a:r>
          </a:p>
          <a:p>
            <a:pPr marL="82296" indent="0">
              <a:buNone/>
            </a:pPr>
            <a:endParaRPr lang="en-US" dirty="0"/>
          </a:p>
          <a:p>
            <a:pPr marL="82296" indent="0">
              <a:buNone/>
            </a:pPr>
            <a:r>
              <a:rPr lang="en-US" dirty="0" smtClean="0"/>
              <a:t>All land acquisition, financing and construction is typically provided by the IPP as well as all operating and maintenance costs</a:t>
            </a:r>
          </a:p>
          <a:p>
            <a:pPr marL="82296" indent="0">
              <a:buNone/>
            </a:pPr>
            <a:endParaRPr lang="en-US" dirty="0"/>
          </a:p>
          <a:p>
            <a:pPr marL="82296" indent="0">
              <a:buNone/>
            </a:pPr>
            <a:r>
              <a:rPr lang="en-US" dirty="0" smtClean="0"/>
              <a:t>Predetermined long term cost of energy</a:t>
            </a:r>
            <a:endParaRPr lang="en-US" dirty="0"/>
          </a:p>
        </p:txBody>
      </p:sp>
    </p:spTree>
    <p:extLst>
      <p:ext uri="{BB962C8B-B14F-4D97-AF65-F5344CB8AC3E}">
        <p14:creationId xmlns:p14="http://schemas.microsoft.com/office/powerpoint/2010/main" val="79013843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584" y="685800"/>
            <a:ext cx="7498080" cy="5562600"/>
          </a:xfrm>
        </p:spPr>
        <p:txBody>
          <a:bodyPr/>
          <a:lstStyle/>
          <a:p>
            <a:pPr marL="82296" indent="0">
              <a:buNone/>
            </a:pPr>
            <a:endParaRPr lang="en-US" sz="2400" i="1" dirty="0" smtClean="0"/>
          </a:p>
          <a:p>
            <a:pPr marL="82296" indent="0">
              <a:buNone/>
            </a:pPr>
            <a:endParaRPr lang="en-US" sz="2400" i="1" dirty="0"/>
          </a:p>
          <a:p>
            <a:pPr marL="82296" indent="0" algn="ctr">
              <a:buNone/>
            </a:pPr>
            <a:r>
              <a:rPr lang="en-US" sz="2600" i="1" dirty="0" smtClean="0"/>
              <a:t>Disadvantages of IPP based solar generation</a:t>
            </a:r>
          </a:p>
          <a:p>
            <a:pPr marL="82296" indent="0">
              <a:buNone/>
            </a:pPr>
            <a:r>
              <a:rPr lang="en-US" sz="2600" dirty="0" smtClean="0"/>
              <a:t>Utility is forced to purchase all the power generated by the IPP or pay a penalty for throttling power at times when having the solar input causes problems</a:t>
            </a:r>
          </a:p>
          <a:p>
            <a:pPr marL="82296" indent="0">
              <a:buNone/>
            </a:pPr>
            <a:endParaRPr lang="en-US" sz="2600" dirty="0"/>
          </a:p>
          <a:p>
            <a:pPr marL="82296" indent="0">
              <a:buNone/>
            </a:pPr>
            <a:r>
              <a:rPr lang="en-US" sz="2600" dirty="0" smtClean="0"/>
              <a:t>Less flexibility in system design and operating characteristics than for a utility owned system</a:t>
            </a:r>
            <a:endParaRPr lang="en-US" sz="2600" dirty="0"/>
          </a:p>
        </p:txBody>
      </p:sp>
    </p:spTree>
    <p:extLst>
      <p:ext uri="{BB962C8B-B14F-4D97-AF65-F5344CB8AC3E}">
        <p14:creationId xmlns:p14="http://schemas.microsoft.com/office/powerpoint/2010/main" val="141266174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584" y="762000"/>
            <a:ext cx="7498080" cy="5486400"/>
          </a:xfrm>
        </p:spPr>
        <p:txBody>
          <a:bodyPr/>
          <a:lstStyle/>
          <a:p>
            <a:pPr marL="82296" indent="0">
              <a:buNone/>
            </a:pPr>
            <a:endParaRPr lang="en-US" sz="2800" dirty="0" smtClean="0"/>
          </a:p>
          <a:p>
            <a:pPr marL="82296" indent="0">
              <a:buNone/>
            </a:pPr>
            <a:endParaRPr lang="en-US" sz="2800" dirty="0"/>
          </a:p>
          <a:p>
            <a:pPr marL="82296" indent="0">
              <a:buNone/>
            </a:pPr>
            <a:r>
              <a:rPr lang="en-US" sz="2800" dirty="0" smtClean="0"/>
              <a:t>Lower cost finance may be available to the utility than to the IPP making actual solar power generation cheaper for the utility than for the IPP</a:t>
            </a:r>
          </a:p>
          <a:p>
            <a:pPr marL="82296" indent="0">
              <a:buNone/>
            </a:pPr>
            <a:endParaRPr lang="en-US" sz="2800" dirty="0"/>
          </a:p>
          <a:p>
            <a:pPr marL="82296" indent="0">
              <a:buNone/>
            </a:pPr>
            <a:r>
              <a:rPr lang="en-US" sz="2800" dirty="0" smtClean="0"/>
              <a:t>The IPP has to make a profit and that becomes part of the power charge and may result in lower profits for the utility or higher costs to the consumer</a:t>
            </a:r>
            <a:endParaRPr lang="en-US" sz="2800" dirty="0"/>
          </a:p>
        </p:txBody>
      </p:sp>
    </p:spTree>
    <p:extLst>
      <p:ext uri="{BB962C8B-B14F-4D97-AF65-F5344CB8AC3E}">
        <p14:creationId xmlns:p14="http://schemas.microsoft.com/office/powerpoint/2010/main" val="351979564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799" y="81740"/>
            <a:ext cx="7498080" cy="6371595"/>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smtClean="0">
                <a:solidFill>
                  <a:srgbClr val="0000FF"/>
                </a:solidFill>
              </a:rPr>
              <a:t>Advantages of dispersed roof mounted arrays</a:t>
            </a:r>
          </a:p>
          <a:p>
            <a:pPr marL="0" marR="0" lvl="0" indent="0" defTabSz="914400" eaLnBrk="1" fontAlgn="auto" latinLnBrk="0" hangingPunct="1">
              <a:lnSpc>
                <a:spcPct val="100000"/>
              </a:lnSpc>
              <a:spcBef>
                <a:spcPts val="0"/>
              </a:spcBef>
              <a:spcAft>
                <a:spcPts val="0"/>
              </a:spcAft>
              <a:buClrTx/>
              <a:buSzTx/>
              <a:buFontTx/>
              <a:buNone/>
              <a:tabLst/>
              <a:defRPr/>
            </a:pPr>
            <a:endParaRPr lang="en-US" sz="2400" i="1" dirty="0"/>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Few problems with grid stability due to solar variations</a:t>
            </a:r>
          </a:p>
          <a:p>
            <a:pPr marL="0" marR="0" lvl="0" indent="0" defTabSz="914400" eaLnBrk="1" fontAlgn="auto" latinLnBrk="0" hangingPunct="1">
              <a:lnSpc>
                <a:spcPct val="100000"/>
              </a:lnSpc>
              <a:spcBef>
                <a:spcPts val="0"/>
              </a:spcBef>
              <a:spcAft>
                <a:spcPts val="0"/>
              </a:spcAft>
              <a:buClrTx/>
              <a:buSzTx/>
              <a:buFontTx/>
              <a:buNone/>
              <a:tabLst/>
              <a:defRPr/>
            </a:pPr>
            <a:endParaRPr lang="en-US" sz="2400" dirty="0"/>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The failure of one installation does not seriously reduce the solar input</a:t>
            </a:r>
          </a:p>
          <a:p>
            <a:pPr marL="0" marR="0" lvl="0" indent="0" defTabSz="914400" eaLnBrk="1" fontAlgn="auto" latinLnBrk="0" hangingPunct="1">
              <a:lnSpc>
                <a:spcPct val="100000"/>
              </a:lnSpc>
              <a:spcBef>
                <a:spcPts val="0"/>
              </a:spcBef>
              <a:spcAft>
                <a:spcPts val="0"/>
              </a:spcAft>
              <a:buClrTx/>
              <a:buSzTx/>
              <a:buFontTx/>
              <a:buNone/>
              <a:tabLst/>
              <a:defRPr/>
            </a:pPr>
            <a:endParaRPr lang="en-US" sz="2400" dirty="0"/>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Can be roof mounted with no land cost</a:t>
            </a:r>
          </a:p>
          <a:p>
            <a:pPr marL="0" lvl="0" indent="0">
              <a:spcBef>
                <a:spcPts val="0"/>
              </a:spcBef>
              <a:buClrTx/>
              <a:buSzTx/>
              <a:buNone/>
              <a:defRPr/>
            </a:pPr>
            <a:endParaRPr lang="en-US" sz="2400" dirty="0" smtClean="0"/>
          </a:p>
          <a:p>
            <a:pPr marL="0" lvl="0" indent="0">
              <a:spcBef>
                <a:spcPts val="0"/>
              </a:spcBef>
              <a:buClrTx/>
              <a:buSzTx/>
              <a:buNone/>
              <a:defRPr/>
            </a:pPr>
            <a:r>
              <a:rPr lang="en-US" sz="2400" dirty="0" smtClean="0"/>
              <a:t>No </a:t>
            </a:r>
            <a:r>
              <a:rPr lang="en-US" sz="2400" dirty="0"/>
              <a:t>special transmission lines needed, feed in can be through the existing grid</a:t>
            </a:r>
          </a:p>
          <a:p>
            <a:pPr marL="0" lvl="0" indent="0">
              <a:spcBef>
                <a:spcPts val="0"/>
              </a:spcBef>
              <a:buClrTx/>
              <a:buSzTx/>
              <a:buNone/>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69855607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lvl="0" indent="0">
              <a:spcBef>
                <a:spcPts val="0"/>
              </a:spcBef>
              <a:buClrTx/>
              <a:buSzTx/>
              <a:buNone/>
              <a:defRPr/>
            </a:pPr>
            <a:endParaRPr lang="en-US" sz="2400" dirty="0" smtClean="0"/>
          </a:p>
          <a:p>
            <a:pPr marL="0" lvl="0" indent="0">
              <a:spcBef>
                <a:spcPts val="0"/>
              </a:spcBef>
              <a:buClrTx/>
              <a:buSzTx/>
              <a:buNone/>
              <a:defRPr/>
            </a:pPr>
            <a:r>
              <a:rPr lang="en-US" sz="2400" dirty="0" smtClean="0"/>
              <a:t>All </a:t>
            </a:r>
            <a:r>
              <a:rPr lang="en-US" sz="2400" dirty="0"/>
              <a:t>installations </a:t>
            </a:r>
            <a:r>
              <a:rPr lang="en-US" sz="2400" dirty="0" smtClean="0"/>
              <a:t>can </a:t>
            </a:r>
            <a:r>
              <a:rPr lang="en-US" sz="2400" dirty="0"/>
              <a:t>be made using identical low power, modular components thereby simplifying spare parts and training requirements</a:t>
            </a:r>
          </a:p>
          <a:p>
            <a:pPr marL="0" lvl="0" indent="0">
              <a:spcBef>
                <a:spcPts val="0"/>
              </a:spcBef>
              <a:buClrTx/>
              <a:buSzTx/>
              <a:buNone/>
              <a:defRPr/>
            </a:pPr>
            <a:endParaRPr lang="en-US" sz="2400" dirty="0"/>
          </a:p>
          <a:p>
            <a:pPr marL="0" lvl="0" indent="0">
              <a:spcBef>
                <a:spcPts val="0"/>
              </a:spcBef>
              <a:buClrTx/>
              <a:buSzTx/>
              <a:buNone/>
              <a:defRPr/>
            </a:pPr>
            <a:r>
              <a:rPr lang="en-US" sz="2400" dirty="0"/>
              <a:t>Easier for the power system to absorb a series of small generators than a single large system</a:t>
            </a:r>
          </a:p>
          <a:p>
            <a:pPr marL="0" lvl="0" indent="0">
              <a:spcBef>
                <a:spcPts val="0"/>
              </a:spcBef>
              <a:buClrTx/>
              <a:buSzTx/>
              <a:buNone/>
              <a:defRPr/>
            </a:pPr>
            <a:endParaRPr lang="en-US" sz="2400" dirty="0"/>
          </a:p>
          <a:p>
            <a:pPr marL="0" lvl="0" indent="0">
              <a:spcBef>
                <a:spcPts val="0"/>
              </a:spcBef>
              <a:buClrTx/>
              <a:buSzTx/>
              <a:buNone/>
              <a:defRPr/>
            </a:pPr>
            <a:r>
              <a:rPr lang="en-US" sz="2400" dirty="0" smtClean="0"/>
              <a:t>Distribution </a:t>
            </a:r>
            <a:r>
              <a:rPr lang="en-US" sz="2400" dirty="0"/>
              <a:t>losses are reduced because </a:t>
            </a:r>
            <a:r>
              <a:rPr lang="en-US" sz="2400" dirty="0" smtClean="0"/>
              <a:t>most if not all of the </a:t>
            </a:r>
            <a:r>
              <a:rPr lang="en-US" sz="2400" dirty="0"/>
              <a:t>load is </a:t>
            </a:r>
            <a:r>
              <a:rPr lang="en-US" sz="2400" dirty="0" smtClean="0"/>
              <a:t>near </a:t>
            </a:r>
            <a:r>
              <a:rPr lang="en-US" sz="2400" dirty="0"/>
              <a:t>the site of the generator</a:t>
            </a:r>
          </a:p>
          <a:p>
            <a:endParaRPr lang="en-US" dirty="0"/>
          </a:p>
        </p:txBody>
      </p:sp>
    </p:spTree>
    <p:extLst>
      <p:ext uri="{BB962C8B-B14F-4D97-AF65-F5344CB8AC3E}">
        <p14:creationId xmlns:p14="http://schemas.microsoft.com/office/powerpoint/2010/main" val="344216336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6101" y="116632"/>
            <a:ext cx="7498080" cy="5854824"/>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dirty="0" smtClean="0">
                <a:solidFill>
                  <a:srgbClr val="0000FF"/>
                </a:solidFill>
              </a:rPr>
              <a:t>Disadvantages of many small roof mounted dispersed arrays</a:t>
            </a:r>
          </a:p>
          <a:p>
            <a:pPr marL="0" marR="0" lvl="0" indent="0" defTabSz="914400" eaLnBrk="1" fontAlgn="auto" latinLnBrk="0" hangingPunct="1">
              <a:lnSpc>
                <a:spcPct val="100000"/>
              </a:lnSpc>
              <a:spcBef>
                <a:spcPts val="0"/>
              </a:spcBef>
              <a:spcAft>
                <a:spcPts val="0"/>
              </a:spcAft>
              <a:buClrTx/>
              <a:buSzTx/>
              <a:buFontTx/>
              <a:buNone/>
              <a:tabLst/>
              <a:defRPr/>
            </a:pPr>
            <a:endParaRPr lang="en-US" sz="2400"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Requires a more complex system for monitoring such as through the cell phone system, the Internet or by using smart meters</a:t>
            </a:r>
          </a:p>
          <a:p>
            <a:pPr marL="0" marR="0" lvl="0" indent="0" defTabSz="914400" eaLnBrk="1" fontAlgn="auto" latinLnBrk="0" hangingPunct="1">
              <a:lnSpc>
                <a:spcPct val="100000"/>
              </a:lnSpc>
              <a:spcBef>
                <a:spcPts val="0"/>
              </a:spcBef>
              <a:spcAft>
                <a:spcPts val="0"/>
              </a:spcAft>
              <a:buClrTx/>
              <a:buSzTx/>
              <a:buFontTx/>
              <a:buNone/>
              <a:tabLst/>
              <a:defRPr/>
            </a:pPr>
            <a:endParaRPr lang="en-US" sz="2400"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Roofs may need to be rehabilitated before installation of panels</a:t>
            </a:r>
          </a:p>
          <a:p>
            <a:pPr marL="0" marR="0" lvl="0" indent="0" defTabSz="914400" eaLnBrk="1" fontAlgn="auto" latinLnBrk="0" hangingPunct="1">
              <a:lnSpc>
                <a:spcPct val="100000"/>
              </a:lnSpc>
              <a:spcBef>
                <a:spcPts val="0"/>
              </a:spcBef>
              <a:spcAft>
                <a:spcPts val="0"/>
              </a:spcAft>
              <a:buClrTx/>
              <a:buSzTx/>
              <a:buFontTx/>
              <a:buNone/>
              <a:tabLst/>
              <a:defRPr/>
            </a:pPr>
            <a:endParaRPr lang="en-US" sz="2400" dirty="0"/>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More difficult to access panel wiring after installation</a:t>
            </a:r>
          </a:p>
          <a:p>
            <a:pPr marL="0" marR="0" lvl="0" indent="0" defTabSz="914400" eaLnBrk="1" fontAlgn="auto" latinLnBrk="0" hangingPunct="1">
              <a:lnSpc>
                <a:spcPct val="100000"/>
              </a:lnSpc>
              <a:spcBef>
                <a:spcPts val="0"/>
              </a:spcBef>
              <a:spcAft>
                <a:spcPts val="0"/>
              </a:spcAft>
              <a:buClrTx/>
              <a:buSzTx/>
              <a:buFontTx/>
              <a:buNone/>
              <a:tabLst/>
              <a:defRPr/>
            </a:pPr>
            <a:endParaRPr lang="en-US" sz="2400" dirty="0"/>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May be more difficult to finance</a:t>
            </a:r>
          </a:p>
          <a:p>
            <a:pPr marL="0" marR="0" lvl="0" indent="0" defTabSz="914400" eaLnBrk="1" fontAlgn="auto" latinLnBrk="0" hangingPunct="1">
              <a:lnSpc>
                <a:spcPct val="100000"/>
              </a:lnSpc>
              <a:spcBef>
                <a:spcPts val="0"/>
              </a:spcBef>
              <a:spcAft>
                <a:spcPts val="0"/>
              </a:spcAft>
              <a:buClrTx/>
              <a:buSzTx/>
              <a:buFontTx/>
              <a:buNone/>
              <a:tabLst/>
              <a:defRPr/>
            </a:pPr>
            <a:endParaRPr lang="en-US" sz="2400"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86092725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2926"/>
            <a:ext cx="7498080" cy="1143000"/>
          </a:xfrm>
        </p:spPr>
        <p:txBody>
          <a:bodyPr/>
          <a:lstStyle/>
          <a:p>
            <a:endParaRPr lang="en-US" dirty="0"/>
          </a:p>
        </p:txBody>
      </p:sp>
      <p:sp>
        <p:nvSpPr>
          <p:cNvPr id="3" name="Content Placeholder 2"/>
          <p:cNvSpPr>
            <a:spLocks noGrp="1"/>
          </p:cNvSpPr>
          <p:nvPr>
            <p:ph idx="1"/>
          </p:nvPr>
        </p:nvSpPr>
        <p:spPr>
          <a:xfrm>
            <a:off x="838200" y="1417638"/>
            <a:ext cx="7498080" cy="4800600"/>
          </a:xfrm>
        </p:spPr>
        <p:txBody>
          <a:bodyPr>
            <a:normAutofit/>
          </a:bodyPr>
          <a:lstStyle/>
          <a:p>
            <a:pPr marL="0" indent="0">
              <a:spcBef>
                <a:spcPts val="0"/>
              </a:spcBef>
              <a:buClrTx/>
              <a:buSzTx/>
              <a:buNone/>
              <a:defRPr/>
            </a:pPr>
            <a:r>
              <a:rPr lang="en-US" sz="2400" dirty="0"/>
              <a:t>Must deal with many site owners instead of just a few.  </a:t>
            </a:r>
            <a:r>
              <a:rPr lang="en-US" sz="2400" dirty="0" smtClean="0"/>
              <a:t>This </a:t>
            </a:r>
            <a:r>
              <a:rPr lang="en-US" sz="2400" dirty="0"/>
              <a:t>problem is minimized if only government owned building roofs are used</a:t>
            </a:r>
            <a:r>
              <a:rPr lang="en-US" sz="2400" dirty="0" smtClean="0"/>
              <a:t>.</a:t>
            </a:r>
          </a:p>
          <a:p>
            <a:pPr marL="0" indent="0">
              <a:spcBef>
                <a:spcPts val="0"/>
              </a:spcBef>
              <a:buClrTx/>
              <a:buSzTx/>
              <a:buNone/>
              <a:defRPr/>
            </a:pPr>
            <a:endParaRPr lang="en-US" sz="2400" dirty="0" smtClean="0"/>
          </a:p>
          <a:p>
            <a:pPr marL="0" indent="0">
              <a:spcBef>
                <a:spcPts val="0"/>
              </a:spcBef>
              <a:buClrTx/>
              <a:buSzTx/>
              <a:buNone/>
              <a:defRPr/>
            </a:pPr>
            <a:endParaRPr lang="en-US" sz="2400" dirty="0"/>
          </a:p>
          <a:p>
            <a:pPr marL="0" lvl="0" indent="0" defTabSz="914400">
              <a:spcBef>
                <a:spcPts val="0"/>
              </a:spcBef>
              <a:buNone/>
              <a:defRPr/>
            </a:pPr>
            <a:r>
              <a:rPr lang="en-US" sz="2400" dirty="0"/>
              <a:t>Installers of solar always </a:t>
            </a:r>
            <a:r>
              <a:rPr lang="en-US" sz="2400" dirty="0" smtClean="0"/>
              <a:t>advise </a:t>
            </a:r>
            <a:r>
              <a:rPr lang="en-US" sz="2400" dirty="0"/>
              <a:t>facing </a:t>
            </a:r>
            <a:r>
              <a:rPr lang="en-US" sz="2400" dirty="0" smtClean="0"/>
              <a:t>panels </a:t>
            </a:r>
            <a:r>
              <a:rPr lang="en-US" sz="2400" dirty="0"/>
              <a:t>toward the equator and at a tilt equal to the latitude or 10º which ever is greater</a:t>
            </a:r>
            <a:r>
              <a:rPr lang="en-US" sz="2400" dirty="0" smtClean="0"/>
              <a:t>. When using roof top solar, there is little control over either the direction the panels are facing or their tilt.  Is this a problem? </a:t>
            </a:r>
            <a:endParaRPr lang="en-US" sz="2400" baseline="30000" dirty="0"/>
          </a:p>
        </p:txBody>
      </p:sp>
    </p:spTree>
    <p:extLst>
      <p:ext uri="{BB962C8B-B14F-4D97-AF65-F5344CB8AC3E}">
        <p14:creationId xmlns:p14="http://schemas.microsoft.com/office/powerpoint/2010/main" val="23933916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88640"/>
            <a:ext cx="8610160" cy="5715000"/>
          </a:xfr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smtClean="0">
                <a:solidFill>
                  <a:srgbClr val="0000FF"/>
                </a:solidFill>
              </a:rPr>
              <a:t>Grid stability issues with</a:t>
            </a:r>
          </a:p>
          <a:p>
            <a:pPr marL="0" marR="0" lvl="0" indent="0" algn="ctr" defTabSz="914400" eaLnBrk="1" fontAlgn="auto" latinLnBrk="0" hangingPunct="1">
              <a:lnSpc>
                <a:spcPct val="100000"/>
              </a:lnSpc>
              <a:spcBef>
                <a:spcPts val="0"/>
              </a:spcBef>
              <a:spcAft>
                <a:spcPts val="0"/>
              </a:spcAft>
              <a:buClrTx/>
              <a:buSzTx/>
              <a:buFontTx/>
              <a:buNone/>
              <a:tabLst/>
              <a:defRPr/>
            </a:pPr>
            <a:r>
              <a:rPr lang="en-US" b="1" dirty="0" smtClean="0">
                <a:solidFill>
                  <a:srgbClr val="0000FF"/>
                </a:solidFill>
              </a:rPr>
              <a:t>grid-connected solar</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dirty="0">
              <a:solidFill>
                <a:srgbClr val="FFFF00"/>
              </a:solidFill>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US" sz="2400"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Grid stability issues are mostly determined by the speed and depth of power demand changes. </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2400" dirty="0"/>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If the engines that are on line cannot keep up with the load changes, the system may trip off line or there may be voltage or frequency variations that exceed system standards</a:t>
            </a:r>
          </a:p>
        </p:txBody>
      </p:sp>
    </p:spTree>
    <p:extLst>
      <p:ext uri="{BB962C8B-B14F-4D97-AF65-F5344CB8AC3E}">
        <p14:creationId xmlns:p14="http://schemas.microsoft.com/office/powerpoint/2010/main" val="122523157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59227"/>
            <a:ext cx="7498080" cy="1143000"/>
          </a:xfrm>
        </p:spPr>
        <p:txBody>
          <a:bodyPr/>
          <a:lstStyle/>
          <a:p>
            <a:endParaRPr lang="en-US"/>
          </a:p>
        </p:txBody>
      </p:sp>
      <p:sp>
        <p:nvSpPr>
          <p:cNvPr id="3" name="Content Placeholder 2"/>
          <p:cNvSpPr>
            <a:spLocks noGrp="1"/>
          </p:cNvSpPr>
          <p:nvPr>
            <p:ph idx="1"/>
          </p:nvPr>
        </p:nvSpPr>
        <p:spPr>
          <a:xfrm>
            <a:off x="914400" y="1402227"/>
            <a:ext cx="7498080" cy="48006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600" dirty="0" smtClean="0"/>
              <a:t>It is not a problem, it is a benefit!</a:t>
            </a:r>
          </a:p>
          <a:p>
            <a:pPr marL="0" marR="0" lvl="0" indent="0" defTabSz="914400" eaLnBrk="1" fontAlgn="auto" latinLnBrk="0" hangingPunct="1">
              <a:lnSpc>
                <a:spcPct val="100000"/>
              </a:lnSpc>
              <a:spcBef>
                <a:spcPts val="0"/>
              </a:spcBef>
              <a:spcAft>
                <a:spcPts val="0"/>
              </a:spcAft>
              <a:buClrTx/>
              <a:buSzTx/>
              <a:buFontTx/>
              <a:buNone/>
              <a:tabLst/>
              <a:defRPr/>
            </a:pPr>
            <a:endParaRPr lang="en-US" sz="2600" dirty="0"/>
          </a:p>
          <a:p>
            <a:pPr marL="0" marR="0" lvl="0" indent="0" defTabSz="914400" eaLnBrk="1" fontAlgn="auto" latinLnBrk="0" hangingPunct="1">
              <a:lnSpc>
                <a:spcPct val="100000"/>
              </a:lnSpc>
              <a:spcBef>
                <a:spcPts val="0"/>
              </a:spcBef>
              <a:spcAft>
                <a:spcPts val="0"/>
              </a:spcAft>
              <a:buClrTx/>
              <a:buSzTx/>
              <a:buFontTx/>
              <a:buNone/>
              <a:tabLst/>
              <a:defRPr/>
            </a:pPr>
            <a:r>
              <a:rPr lang="en-US" sz="2600" dirty="0" smtClean="0"/>
              <a:t>The output from the combined solar installations that have a random direction and tilt will be much more even over the day than if all panels have the same direction and tilt. This both better matches the daytime load curve and reduces the solar fluctuations over the day. In tropical islands the reduction in output due to tilt or direction that is not optimal is only a few percent</a:t>
            </a:r>
            <a:endParaRPr lang="en-US" sz="2600" dirty="0"/>
          </a:p>
        </p:txBody>
      </p:sp>
    </p:spTree>
    <p:extLst>
      <p:ext uri="{BB962C8B-B14F-4D97-AF65-F5344CB8AC3E}">
        <p14:creationId xmlns:p14="http://schemas.microsoft.com/office/powerpoint/2010/main" val="215138982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66" y="294330"/>
            <a:ext cx="7498080" cy="1143000"/>
          </a:xfrm>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564" y="2057400"/>
            <a:ext cx="7930243" cy="3581400"/>
          </a:xfrm>
        </p:spPr>
      </p:pic>
    </p:spTree>
    <p:extLst>
      <p:ext uri="{BB962C8B-B14F-4D97-AF65-F5344CB8AC3E}">
        <p14:creationId xmlns:p14="http://schemas.microsoft.com/office/powerpoint/2010/main" val="1631110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300" dirty="0" smtClean="0">
                <a:solidFill>
                  <a:srgbClr val="0000FF"/>
                </a:solidFill>
              </a:rPr>
              <a:t>Metering of customers having a roof top solar installation</a:t>
            </a:r>
            <a:endParaRPr lang="en-US" sz="3300" dirty="0">
              <a:solidFill>
                <a:srgbClr val="0000FF"/>
              </a:solidFill>
            </a:endParaRPr>
          </a:p>
        </p:txBody>
      </p:sp>
      <p:sp>
        <p:nvSpPr>
          <p:cNvPr id="3" name="Content Placeholder 2"/>
          <p:cNvSpPr>
            <a:spLocks noGrp="1"/>
          </p:cNvSpPr>
          <p:nvPr>
            <p:ph idx="1"/>
          </p:nvPr>
        </p:nvSpPr>
        <p:spPr>
          <a:xfrm>
            <a:off x="609600" y="1447800"/>
            <a:ext cx="8324088" cy="4800600"/>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Options: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457200" marR="0" lvl="0" indent="0" defTabSz="914400" eaLnBrk="1" fontAlgn="auto" latinLnBrk="0" hangingPunct="1">
              <a:lnSpc>
                <a:spcPct val="100000"/>
              </a:lnSpc>
              <a:spcBef>
                <a:spcPts val="0"/>
              </a:spcBef>
              <a:spcAft>
                <a:spcPts val="0"/>
              </a:spcAft>
              <a:buClrTx/>
              <a:buSzTx/>
              <a:buFontTx/>
              <a:buNone/>
              <a:tabLst/>
              <a:defRPr/>
            </a:pPr>
            <a:r>
              <a:rPr lang="en-US" sz="2400" dirty="0" smtClean="0"/>
              <a:t>One meter that runs backward when solar generates more than the customer uses (cannot be used with prepayment meters)</a:t>
            </a:r>
          </a:p>
          <a:p>
            <a:pPr marL="457200" marR="0" lvl="0" indent="0" defTabSz="914400" eaLnBrk="1" fontAlgn="auto" latinLnBrk="0" hangingPunct="1">
              <a:lnSpc>
                <a:spcPct val="100000"/>
              </a:lnSpc>
              <a:spcBef>
                <a:spcPts val="0"/>
              </a:spcBef>
              <a:spcAft>
                <a:spcPts val="0"/>
              </a:spcAft>
              <a:buClrTx/>
              <a:buSzTx/>
              <a:buFontTx/>
              <a:buNone/>
              <a:tabLst/>
              <a:defRPr/>
            </a:pPr>
            <a:endParaRPr lang="en-US" sz="2400" dirty="0"/>
          </a:p>
          <a:p>
            <a:pPr marL="457200" marR="0" lvl="0" indent="0" defTabSz="914400" eaLnBrk="1" fontAlgn="auto" latinLnBrk="0" hangingPunct="1">
              <a:lnSpc>
                <a:spcPct val="100000"/>
              </a:lnSpc>
              <a:spcBef>
                <a:spcPts val="0"/>
              </a:spcBef>
              <a:spcAft>
                <a:spcPts val="0"/>
              </a:spcAft>
              <a:buClrTx/>
              <a:buSzTx/>
              <a:buFontTx/>
              <a:buNone/>
              <a:tabLst/>
              <a:defRPr/>
            </a:pPr>
            <a:r>
              <a:rPr lang="en-US" sz="2400" dirty="0" smtClean="0"/>
              <a:t>Two separate meters, one for the solar and one for the total amount used</a:t>
            </a:r>
          </a:p>
          <a:p>
            <a:pPr marL="457200" marR="0" lvl="0" indent="0" defTabSz="914400" eaLnBrk="1" fontAlgn="auto" latinLnBrk="0" hangingPunct="1">
              <a:lnSpc>
                <a:spcPct val="100000"/>
              </a:lnSpc>
              <a:spcBef>
                <a:spcPts val="0"/>
              </a:spcBef>
              <a:spcAft>
                <a:spcPts val="0"/>
              </a:spcAft>
              <a:buClrTx/>
              <a:buSzTx/>
              <a:buFontTx/>
              <a:buNone/>
              <a:tabLst/>
              <a:defRPr/>
            </a:pPr>
            <a:endParaRPr lang="en-US" sz="2400" dirty="0"/>
          </a:p>
          <a:p>
            <a:pPr marL="457200" marR="0" lvl="0" indent="0" defTabSz="914400" eaLnBrk="1" fontAlgn="auto" latinLnBrk="0" hangingPunct="1">
              <a:lnSpc>
                <a:spcPct val="100000"/>
              </a:lnSpc>
              <a:spcBef>
                <a:spcPts val="0"/>
              </a:spcBef>
              <a:spcAft>
                <a:spcPts val="0"/>
              </a:spcAft>
              <a:buClrTx/>
              <a:buSzTx/>
              <a:buFontTx/>
              <a:buNone/>
              <a:tabLst/>
              <a:defRPr/>
            </a:pPr>
            <a:r>
              <a:rPr lang="en-US" sz="2400" dirty="0" smtClean="0"/>
              <a:t>A smart meter that measures both solar and total use and sends the data to a central location</a:t>
            </a:r>
            <a:endParaRPr lang="en-US" sz="2400" dirty="0"/>
          </a:p>
        </p:txBody>
      </p:sp>
    </p:spTree>
    <p:extLst>
      <p:ext uri="{BB962C8B-B14F-4D97-AF65-F5344CB8AC3E}">
        <p14:creationId xmlns:p14="http://schemas.microsoft.com/office/powerpoint/2010/main" val="254579135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764704"/>
            <a:ext cx="7498080" cy="5056402"/>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algn="ctr" defTabSz="914400" eaLnBrk="1" fontAlgn="auto" latinLnBrk="0" hangingPunct="1">
              <a:lnSpc>
                <a:spcPct val="100000"/>
              </a:lnSpc>
              <a:spcBef>
                <a:spcPts val="0"/>
              </a:spcBef>
              <a:spcAft>
                <a:spcPts val="0"/>
              </a:spcAft>
              <a:buClrTx/>
              <a:buSzTx/>
              <a:buFontTx/>
              <a:buNone/>
              <a:tabLst/>
              <a:defRPr/>
            </a:pPr>
            <a:r>
              <a:rPr lang="en-US" i="1" dirty="0" smtClean="0"/>
              <a:t>Two separate meters are recommended</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i="1" dirty="0" smtClean="0"/>
          </a:p>
          <a:p>
            <a:pPr marL="457200" marR="0" lvl="0" indent="0" defTabSz="914400" eaLnBrk="1" fontAlgn="auto" latinLnBrk="0" hangingPunct="1">
              <a:lnSpc>
                <a:spcPct val="100000"/>
              </a:lnSpc>
              <a:spcBef>
                <a:spcPts val="0"/>
              </a:spcBef>
              <a:spcAft>
                <a:spcPts val="0"/>
              </a:spcAft>
              <a:buClrTx/>
              <a:buSzTx/>
              <a:buFontTx/>
              <a:buNone/>
              <a:tabLst/>
              <a:defRPr/>
            </a:pPr>
            <a:r>
              <a:rPr lang="en-US" sz="2400" dirty="0" smtClean="0"/>
              <a:t>Connect the solar on the grid side of the existing meter and install a new meter that shows the amount of solar electricity sent to the grid</a:t>
            </a:r>
          </a:p>
          <a:p>
            <a:pPr marL="457200" marR="0" lvl="0" indent="0" defTabSz="914400" eaLnBrk="1" fontAlgn="auto" latinLnBrk="0" hangingPunct="1">
              <a:lnSpc>
                <a:spcPct val="100000"/>
              </a:lnSpc>
              <a:spcBef>
                <a:spcPts val="0"/>
              </a:spcBef>
              <a:spcAft>
                <a:spcPts val="0"/>
              </a:spcAft>
              <a:buClrTx/>
              <a:buSzTx/>
              <a:buFontTx/>
              <a:buNone/>
              <a:tabLst/>
              <a:defRPr/>
            </a:pPr>
            <a:endParaRPr lang="en-US" sz="2400" dirty="0"/>
          </a:p>
          <a:p>
            <a:pPr marL="457200" marR="0" lvl="0" indent="0" defTabSz="914400" eaLnBrk="1" fontAlgn="auto" latinLnBrk="0" hangingPunct="1">
              <a:lnSpc>
                <a:spcPct val="100000"/>
              </a:lnSpc>
              <a:spcBef>
                <a:spcPts val="0"/>
              </a:spcBef>
              <a:spcAft>
                <a:spcPts val="0"/>
              </a:spcAft>
              <a:buClrTx/>
              <a:buSzTx/>
              <a:buFontTx/>
              <a:buNone/>
              <a:tabLst/>
              <a:defRPr/>
            </a:pPr>
            <a:r>
              <a:rPr lang="en-US" sz="2400" dirty="0" smtClean="0"/>
              <a:t>Leaving the existing meter in place measures the total energy used by the customer while the other meter measures the solar that is generated</a:t>
            </a:r>
            <a:endParaRPr lang="en-US" sz="2400" dirty="0"/>
          </a:p>
        </p:txBody>
      </p:sp>
    </p:spTree>
    <p:extLst>
      <p:ext uri="{BB962C8B-B14F-4D97-AF65-F5344CB8AC3E}">
        <p14:creationId xmlns:p14="http://schemas.microsoft.com/office/powerpoint/2010/main" val="8301038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lvl="0" indent="0">
              <a:spcBef>
                <a:spcPts val="0"/>
              </a:spcBef>
              <a:buClrTx/>
              <a:buSzTx/>
              <a:buNone/>
            </a:pPr>
            <a:endParaRPr lang="en-US" dirty="0" smtClean="0"/>
          </a:p>
          <a:p>
            <a:pPr marL="0" lvl="0" indent="0">
              <a:spcBef>
                <a:spcPts val="0"/>
              </a:spcBef>
              <a:buClrTx/>
              <a:buSzTx/>
              <a:buNone/>
            </a:pPr>
            <a:endParaRPr lang="en-US" dirty="0" smtClean="0"/>
          </a:p>
          <a:p>
            <a:pPr marL="0" lvl="0" indent="0">
              <a:spcBef>
                <a:spcPts val="0"/>
              </a:spcBef>
              <a:buClrTx/>
              <a:buSzTx/>
              <a:buNone/>
            </a:pPr>
            <a:r>
              <a:rPr lang="en-US" sz="2600" dirty="0" smtClean="0"/>
              <a:t>Subtracting the solar </a:t>
            </a:r>
            <a:r>
              <a:rPr lang="en-US" sz="2600" dirty="0"/>
              <a:t>meter reading from </a:t>
            </a:r>
            <a:r>
              <a:rPr lang="en-US" sz="2600" dirty="0" smtClean="0"/>
              <a:t>the main </a:t>
            </a:r>
            <a:r>
              <a:rPr lang="en-US" sz="2600" dirty="0"/>
              <a:t>meter </a:t>
            </a:r>
            <a:r>
              <a:rPr lang="en-US" sz="2600" dirty="0" smtClean="0"/>
              <a:t>reading gives </a:t>
            </a:r>
            <a:r>
              <a:rPr lang="en-US" sz="2600" dirty="0"/>
              <a:t>the net amount </a:t>
            </a:r>
            <a:r>
              <a:rPr lang="en-US" sz="2600" dirty="0" smtClean="0"/>
              <a:t>owed. If the number is negative, then some sort of credit or payment is usually given for the excess solar electricity that was generated</a:t>
            </a:r>
            <a:endParaRPr lang="en-US" sz="2600" dirty="0"/>
          </a:p>
        </p:txBody>
      </p:sp>
    </p:spTree>
    <p:extLst>
      <p:ext uri="{BB962C8B-B14F-4D97-AF65-F5344CB8AC3E}">
        <p14:creationId xmlns:p14="http://schemas.microsoft.com/office/powerpoint/2010/main" val="290098718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00FF"/>
                </a:solidFill>
              </a:rPr>
              <a:t>Connection Arrangement</a:t>
            </a:r>
            <a:endParaRPr lang="en-US" dirty="0">
              <a:solidFill>
                <a:srgbClr val="0000FF"/>
              </a:solidFill>
            </a:endParaRPr>
          </a:p>
        </p:txBody>
      </p:sp>
      <p:pic>
        <p:nvPicPr>
          <p:cNvPr id="4" name="Content Placeholder 3" descr="Overall-GCPV-diagram.jpg"/>
          <p:cNvPicPr>
            <a:picLocks noGrp="1" noChangeAspect="1"/>
          </p:cNvPicPr>
          <p:nvPr>
            <p:ph idx="1"/>
          </p:nvPr>
        </p:nvPicPr>
        <p:blipFill>
          <a:blip r:embed="rId2">
            <a:extLst>
              <a:ext uri="{28A0092B-C50C-407E-A947-70E740481C1C}">
                <a14:useLocalDpi xmlns:a14="http://schemas.microsoft.com/office/drawing/2010/main" val="0"/>
              </a:ext>
            </a:extLst>
          </a:blip>
          <a:srcRect t="6767" b="6767"/>
          <a:stretch>
            <a:fillRect/>
          </a:stretch>
        </p:blipFill>
        <p:spPr>
          <a:xfrm>
            <a:off x="609600" y="1628800"/>
            <a:ext cx="7940040" cy="4646613"/>
          </a:xfrm>
        </p:spPr>
      </p:pic>
    </p:spTree>
    <p:extLst>
      <p:ext uri="{BB962C8B-B14F-4D97-AF65-F5344CB8AC3E}">
        <p14:creationId xmlns:p14="http://schemas.microsoft.com/office/powerpoint/2010/main" val="400684873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rgbClr val="0000FF"/>
                </a:solidFill>
              </a:rPr>
              <a:t>Benefits of connecting the solar directly to the grid</a:t>
            </a:r>
            <a:endParaRPr lang="en-US" dirty="0">
              <a:solidFill>
                <a:srgbClr val="0000FF"/>
              </a:solidFill>
            </a:endParaRPr>
          </a:p>
        </p:txBody>
      </p:sp>
      <p:sp>
        <p:nvSpPr>
          <p:cNvPr id="3" name="Content Placeholder 2"/>
          <p:cNvSpPr>
            <a:spLocks noGrp="1"/>
          </p:cNvSpPr>
          <p:nvPr>
            <p:ph idx="1"/>
          </p:nvPr>
        </p:nvSpPr>
        <p:spPr>
          <a:xfrm>
            <a:off x="1435608" y="1828800"/>
            <a:ext cx="7498080" cy="4419600"/>
          </a:xfrm>
        </p:spPr>
        <p:txBody>
          <a:bodyPr>
            <a:normAutofit fontScale="92500"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It allows the utility to have a strong say in the standards and components used in the installation</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The utility cannot be held liable for fires or other problems in the building</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Data is available both for the solar connected to the grid and for the total usage of customer facilities</a:t>
            </a:r>
            <a:endParaRPr lang="en-US" dirty="0"/>
          </a:p>
        </p:txBody>
      </p:sp>
    </p:spTree>
    <p:extLst>
      <p:ext uri="{BB962C8B-B14F-4D97-AF65-F5344CB8AC3E}">
        <p14:creationId xmlns:p14="http://schemas.microsoft.com/office/powerpoint/2010/main" val="223509096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19200"/>
            <a:ext cx="7498080" cy="4800600"/>
          </a:xfrm>
        </p:spPr>
        <p:txBody>
          <a:bodyPr>
            <a:normAutofit fontScale="925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With a single meter that runs backward when there is excess solar generation, </a:t>
            </a:r>
            <a:r>
              <a:rPr lang="en-US" dirty="0"/>
              <a:t>t</a:t>
            </a:r>
            <a:r>
              <a:rPr lang="en-US" dirty="0" smtClean="0"/>
              <a:t>he end user will not be able to easily tell whether or not the solar is working properly</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Without knowledge of total usage it will be difficult to carry out DSM projects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Without knowledge of energy flows in feeders it will be difficult to determine grid losses</a:t>
            </a:r>
            <a:endParaRPr lang="en-US" dirty="0"/>
          </a:p>
        </p:txBody>
      </p:sp>
    </p:spTree>
    <p:extLst>
      <p:ext uri="{BB962C8B-B14F-4D97-AF65-F5344CB8AC3E}">
        <p14:creationId xmlns:p14="http://schemas.microsoft.com/office/powerpoint/2010/main" val="357597906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031480" cy="4800600"/>
          </a:xfrm>
        </p:spPr>
        <p:txBody>
          <a:bodyPr>
            <a:normAutofit fontScale="85000" lnSpcReduction="20000"/>
          </a:bodyPr>
          <a:lstStyle/>
          <a:p>
            <a:pPr marL="82296" indent="0">
              <a:buNone/>
            </a:pPr>
            <a:endParaRPr lang="en-US" dirty="0" smtClean="0"/>
          </a:p>
          <a:p>
            <a:pPr marL="82296" indent="0" algn="ctr">
              <a:buNone/>
            </a:pPr>
            <a:endParaRPr lang="en-US" i="1" dirty="0" smtClean="0"/>
          </a:p>
          <a:p>
            <a:pPr marL="82296" indent="0" algn="ctr">
              <a:buNone/>
            </a:pPr>
            <a:r>
              <a:rPr lang="en-US" i="1" dirty="0" smtClean="0"/>
              <a:t>What about billing for the power used in the government buildings with rooftop solar?</a:t>
            </a:r>
          </a:p>
          <a:p>
            <a:pPr marL="82296" indent="0" algn="ctr">
              <a:buNone/>
            </a:pPr>
            <a:endParaRPr lang="en-US" dirty="0"/>
          </a:p>
          <a:p>
            <a:pPr marL="82296" indent="0">
              <a:buNone/>
            </a:pPr>
            <a:r>
              <a:rPr lang="en-US" dirty="0" smtClean="0"/>
              <a:t>The utility can pay a monthly fixed fee for “renting” the roof and bill normally for power</a:t>
            </a:r>
          </a:p>
          <a:p>
            <a:pPr marL="82296" indent="0">
              <a:buNone/>
            </a:pPr>
            <a:endParaRPr lang="en-US" dirty="0"/>
          </a:p>
          <a:p>
            <a:pPr marL="82296" indent="0">
              <a:buNone/>
            </a:pPr>
            <a:r>
              <a:rPr lang="en-US" dirty="0" smtClean="0"/>
              <a:t>Bill for power used but provide a credit based on the power that has been generated during the billing period</a:t>
            </a:r>
          </a:p>
          <a:p>
            <a:pPr marL="82296" indent="0">
              <a:buNone/>
            </a:pPr>
            <a:r>
              <a:rPr lang="en-US" dirty="0" smtClean="0"/>
              <a:t> </a:t>
            </a:r>
            <a:endParaRPr lang="en-US" dirty="0"/>
          </a:p>
        </p:txBody>
      </p:sp>
    </p:spTree>
    <p:extLst>
      <p:ext uri="{BB962C8B-B14F-4D97-AF65-F5344CB8AC3E}">
        <p14:creationId xmlns:p14="http://schemas.microsoft.com/office/powerpoint/2010/main" val="267658563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685800"/>
            <a:ext cx="7498080" cy="5562600"/>
          </a:xfrm>
        </p:spPr>
        <p:txBody>
          <a:bodyPr/>
          <a:lstStyle/>
          <a:p>
            <a:pPr marL="82296" indent="0">
              <a:buNone/>
            </a:pPr>
            <a:endParaRPr lang="en-US" dirty="0" smtClean="0"/>
          </a:p>
          <a:p>
            <a:pPr marL="82296" indent="0">
              <a:buNone/>
            </a:pPr>
            <a:endParaRPr lang="en-US" dirty="0"/>
          </a:p>
          <a:p>
            <a:pPr marL="82296" indent="0">
              <a:buNone/>
            </a:pPr>
            <a:endParaRPr lang="en-US" dirty="0" smtClean="0"/>
          </a:p>
          <a:p>
            <a:pPr marL="82296" indent="0" algn="ctr">
              <a:buNone/>
            </a:pPr>
            <a:r>
              <a:rPr lang="en-US" dirty="0" smtClean="0"/>
              <a:t>Connection of private </a:t>
            </a:r>
          </a:p>
          <a:p>
            <a:pPr marL="82296" indent="0" algn="ctr">
              <a:buNone/>
            </a:pPr>
            <a:r>
              <a:rPr lang="en-US" dirty="0" smtClean="0"/>
              <a:t>roof-top solar</a:t>
            </a:r>
            <a:endParaRPr lang="en-US" dirty="0"/>
          </a:p>
        </p:txBody>
      </p:sp>
    </p:spTree>
    <p:extLst>
      <p:ext uri="{BB962C8B-B14F-4D97-AF65-F5344CB8AC3E}">
        <p14:creationId xmlns:p14="http://schemas.microsoft.com/office/powerpoint/2010/main" val="325798485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8247888" cy="1143000"/>
          </a:xfrm>
        </p:spPr>
        <p:txBody>
          <a:bodyPr>
            <a:normAutofit fontScale="90000"/>
          </a:bodyPr>
          <a:lstStyle/>
          <a:p>
            <a:pPr algn="ctr"/>
            <a:r>
              <a:rPr lang="en-US" dirty="0" smtClean="0"/>
              <a:t>   </a:t>
            </a:r>
            <a:r>
              <a:rPr lang="en-US" dirty="0" smtClean="0">
                <a:solidFill>
                  <a:srgbClr val="0000FF"/>
                </a:solidFill>
              </a:rPr>
              <a:t>Clear day solar input to the grid</a:t>
            </a:r>
            <a:r>
              <a:rPr lang="en-US" dirty="0" smtClean="0"/>
              <a:t/>
            </a:r>
            <a:br>
              <a:rPr lang="en-US" dirty="0" smtClean="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1417638"/>
            <a:ext cx="6769608" cy="4724400"/>
          </a:xfrm>
        </p:spPr>
      </p:pic>
    </p:spTree>
    <p:extLst>
      <p:ext uri="{BB962C8B-B14F-4D97-AF65-F5344CB8AC3E}">
        <p14:creationId xmlns:p14="http://schemas.microsoft.com/office/powerpoint/2010/main" val="273322115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755576" y="116632"/>
            <a:ext cx="7498080" cy="5702424"/>
          </a:xfrm>
        </p:spPr>
        <p:txBody>
          <a:bodyPr>
            <a:normAutofit fontScale="92500" lnSpcReduction="20000"/>
          </a:bodyPr>
          <a:lstStyle/>
          <a:p>
            <a:pPr marL="82296" indent="0" algn="ctr">
              <a:buNone/>
            </a:pPr>
            <a:r>
              <a:rPr lang="en-US" sz="3500" b="1" dirty="0" smtClean="0">
                <a:solidFill>
                  <a:srgbClr val="0000FF"/>
                </a:solidFill>
              </a:rPr>
              <a:t>Advantages of connecting </a:t>
            </a:r>
          </a:p>
          <a:p>
            <a:pPr marL="82296" indent="0" algn="ctr">
              <a:buNone/>
            </a:pPr>
            <a:r>
              <a:rPr lang="en-US" sz="3500" b="1" dirty="0" smtClean="0">
                <a:solidFill>
                  <a:srgbClr val="0000FF"/>
                </a:solidFill>
              </a:rPr>
              <a:t>private solar to the grid</a:t>
            </a:r>
          </a:p>
          <a:p>
            <a:pPr marL="82296" indent="0">
              <a:buNone/>
            </a:pPr>
            <a:endParaRPr lang="en-US" dirty="0" smtClean="0"/>
          </a:p>
          <a:p>
            <a:pPr marL="82296" indent="0">
              <a:buNone/>
            </a:pPr>
            <a:r>
              <a:rPr lang="en-US" dirty="0" smtClean="0"/>
              <a:t>Very dispersed generation with overall minimal effect on grid stability</a:t>
            </a:r>
          </a:p>
          <a:p>
            <a:pPr marL="82296" indent="0">
              <a:buNone/>
            </a:pPr>
            <a:endParaRPr lang="en-US" dirty="0"/>
          </a:p>
          <a:p>
            <a:pPr marL="82296" indent="0">
              <a:buNone/>
            </a:pPr>
            <a:r>
              <a:rPr lang="en-US" dirty="0" smtClean="0"/>
              <a:t>No capital investment or O&amp;M required by the utility</a:t>
            </a:r>
          </a:p>
          <a:p>
            <a:pPr marL="82296" indent="0">
              <a:buNone/>
            </a:pPr>
            <a:endParaRPr lang="en-US" dirty="0"/>
          </a:p>
          <a:p>
            <a:pPr marL="82296" indent="0">
              <a:buNone/>
            </a:pPr>
            <a:r>
              <a:rPr lang="en-US" dirty="0" smtClean="0"/>
              <a:t>Helps meet national energy goals</a:t>
            </a:r>
          </a:p>
          <a:p>
            <a:pPr marL="82296" indent="0">
              <a:buNone/>
            </a:pPr>
            <a:endParaRPr lang="en-US" dirty="0"/>
          </a:p>
          <a:p>
            <a:pPr marL="82296" indent="0">
              <a:buNone/>
            </a:pPr>
            <a:r>
              <a:rPr lang="en-US" dirty="0" smtClean="0"/>
              <a:t>Fuel use reduction</a:t>
            </a:r>
            <a:endParaRPr lang="en-US" dirty="0"/>
          </a:p>
        </p:txBody>
      </p:sp>
    </p:spTree>
    <p:extLst>
      <p:ext uri="{BB962C8B-B14F-4D97-AF65-F5344CB8AC3E}">
        <p14:creationId xmlns:p14="http://schemas.microsoft.com/office/powerpoint/2010/main" val="123680187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5616" y="188640"/>
            <a:ext cx="7498080" cy="5562600"/>
          </a:xfrm>
        </p:spPr>
        <p:txBody>
          <a:bodyPr/>
          <a:lstStyle/>
          <a:p>
            <a:pPr marL="82296" indent="0" algn="ctr">
              <a:buNone/>
            </a:pPr>
            <a:r>
              <a:rPr lang="en-US" b="1" dirty="0" smtClean="0">
                <a:solidFill>
                  <a:srgbClr val="0000FF"/>
                </a:solidFill>
              </a:rPr>
              <a:t>Disadvantages of private solar connection</a:t>
            </a:r>
          </a:p>
          <a:p>
            <a:pPr marL="82296" indent="0">
              <a:buNone/>
            </a:pPr>
            <a:endParaRPr lang="en-US" sz="2800" dirty="0" smtClean="0"/>
          </a:p>
          <a:p>
            <a:pPr marL="82296" indent="0">
              <a:buNone/>
            </a:pPr>
            <a:r>
              <a:rPr lang="en-US" sz="2800" dirty="0" smtClean="0"/>
              <a:t>The utility must enforce standards for the installations to assure safety and a proper interface with the grid</a:t>
            </a:r>
          </a:p>
          <a:p>
            <a:pPr marL="82296" indent="0">
              <a:buNone/>
            </a:pPr>
            <a:endParaRPr lang="en-US" sz="2800" dirty="0"/>
          </a:p>
          <a:p>
            <a:pPr marL="82296" indent="0">
              <a:buNone/>
            </a:pPr>
            <a:r>
              <a:rPr lang="en-US" sz="2800" dirty="0" smtClean="0"/>
              <a:t>Must ensure that existing feeders to the building connection are adequate for the level of generation that will be present at peak power from the solar</a:t>
            </a:r>
            <a:endParaRPr lang="en-US" sz="2800" dirty="0"/>
          </a:p>
          <a:p>
            <a:pPr marL="82296" indent="0">
              <a:buNone/>
            </a:pPr>
            <a:endParaRPr lang="en-US" dirty="0"/>
          </a:p>
        </p:txBody>
      </p:sp>
    </p:spTree>
    <p:extLst>
      <p:ext uri="{BB962C8B-B14F-4D97-AF65-F5344CB8AC3E}">
        <p14:creationId xmlns:p14="http://schemas.microsoft.com/office/powerpoint/2010/main" val="357102694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1600" y="1484784"/>
            <a:ext cx="7498080" cy="5040560"/>
          </a:xfrm>
        </p:spPr>
        <p:txBody>
          <a:bodyPr>
            <a:normAutofit fontScale="92500" lnSpcReduction="20000"/>
          </a:bodyPr>
          <a:lstStyle/>
          <a:p>
            <a:pPr marL="82296" indent="0">
              <a:buNone/>
            </a:pPr>
            <a:r>
              <a:rPr lang="en-US" sz="2600" dirty="0" smtClean="0"/>
              <a:t>The addition of solar to the grid does not reduce the need for diesel capacity</a:t>
            </a:r>
          </a:p>
          <a:p>
            <a:pPr marL="82296" indent="0">
              <a:buNone/>
            </a:pPr>
            <a:endParaRPr lang="en-US" sz="2600" dirty="0" smtClean="0"/>
          </a:p>
          <a:p>
            <a:pPr marL="82296" indent="0">
              <a:buNone/>
            </a:pPr>
            <a:r>
              <a:rPr lang="en-US" sz="2600" dirty="0" smtClean="0"/>
              <a:t>A more </a:t>
            </a:r>
            <a:r>
              <a:rPr lang="en-US" sz="2600" dirty="0"/>
              <a:t>complex billing system </a:t>
            </a:r>
            <a:r>
              <a:rPr lang="en-US" sz="2600" dirty="0" smtClean="0"/>
              <a:t>may be needed</a:t>
            </a:r>
            <a:endParaRPr lang="en-US" sz="2600" dirty="0"/>
          </a:p>
          <a:p>
            <a:pPr marL="82296" indent="0">
              <a:buNone/>
            </a:pPr>
            <a:endParaRPr lang="en-US" sz="2600" dirty="0" smtClean="0"/>
          </a:p>
          <a:p>
            <a:pPr marL="82296" indent="0">
              <a:buNone/>
            </a:pPr>
            <a:r>
              <a:rPr lang="en-US" sz="2600" dirty="0" smtClean="0"/>
              <a:t>Loss of revenue due to reduced grid power usage of buildings with roof-top solar</a:t>
            </a:r>
          </a:p>
          <a:p>
            <a:pPr marL="82296" indent="0">
              <a:buNone/>
            </a:pPr>
            <a:endParaRPr lang="en-US" sz="2600" dirty="0"/>
          </a:p>
          <a:p>
            <a:pPr marL="82296" indent="0">
              <a:buNone/>
            </a:pPr>
            <a:r>
              <a:rPr lang="en-US" sz="2600" dirty="0" smtClean="0"/>
              <a:t>The size of private solar should be limited to a size consistent with that of the load in the building affected</a:t>
            </a:r>
          </a:p>
          <a:p>
            <a:pPr marL="82296" indent="0">
              <a:buNone/>
            </a:pPr>
            <a:endParaRPr lang="en-US" sz="2600" dirty="0"/>
          </a:p>
          <a:p>
            <a:pPr marL="82296" indent="0">
              <a:buNone/>
            </a:pPr>
            <a:endParaRPr lang="en-US" dirty="0"/>
          </a:p>
          <a:p>
            <a:pPr marL="82296" indent="0">
              <a:buNone/>
            </a:pPr>
            <a:r>
              <a:rPr lang="en-US" dirty="0" smtClean="0"/>
              <a:t>	</a:t>
            </a:r>
            <a:endParaRPr lang="en-US" dirty="0"/>
          </a:p>
        </p:txBody>
      </p:sp>
    </p:spTree>
    <p:extLst>
      <p:ext uri="{BB962C8B-B14F-4D97-AF65-F5344CB8AC3E}">
        <p14:creationId xmlns:p14="http://schemas.microsoft.com/office/powerpoint/2010/main" val="322299571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algn="ctr" eaLnBrk="1" hangingPunct="1"/>
            <a:r>
              <a:rPr lang="en-US" sz="3200" dirty="0" smtClean="0">
                <a:solidFill>
                  <a:srgbClr val="0000FF"/>
                </a:solidFill>
              </a:rPr>
              <a:t>Net Metering</a:t>
            </a:r>
          </a:p>
        </p:txBody>
      </p:sp>
      <p:sp>
        <p:nvSpPr>
          <p:cNvPr id="27651" name="Content Placeholder 2"/>
          <p:cNvSpPr>
            <a:spLocks noGrp="1"/>
          </p:cNvSpPr>
          <p:nvPr>
            <p:ph idx="1"/>
          </p:nvPr>
        </p:nvSpPr>
        <p:spPr/>
        <p:txBody>
          <a:bodyPr>
            <a:normAutofit/>
          </a:bodyPr>
          <a:lstStyle/>
          <a:p>
            <a:pPr marL="82296" indent="0" eaLnBrk="1" hangingPunct="1">
              <a:buNone/>
            </a:pPr>
            <a:r>
              <a:rPr lang="en-US" sz="2400" dirty="0" smtClean="0"/>
              <a:t>At its simplest, net metering means that when there is excess electricity sent to the grid a credit for that many kWh is provided by the utility and that credit can be used for future usage. The credit can be for direct replacement of kWh (e.g. a credit for 100 kWh means that 100 kWh can be used later with no added charge) or it can be a cash credit based on a feed-in tariff that is less than the regular kWh tariff</a:t>
            </a:r>
          </a:p>
        </p:txBody>
      </p:sp>
    </p:spTree>
    <p:extLst>
      <p:ext uri="{BB962C8B-B14F-4D97-AF65-F5344CB8AC3E}">
        <p14:creationId xmlns:p14="http://schemas.microsoft.com/office/powerpoint/2010/main" val="264231309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09600" y="228600"/>
            <a:ext cx="7772400" cy="1143000"/>
          </a:xfrm>
        </p:spPr>
        <p:txBody>
          <a:bodyPr>
            <a:normAutofit fontScale="90000"/>
          </a:bodyPr>
          <a:lstStyle/>
          <a:p>
            <a:pPr algn="ctr" eaLnBrk="1" hangingPunct="1"/>
            <a:r>
              <a:rPr lang="en-US" dirty="0" smtClean="0">
                <a:solidFill>
                  <a:srgbClr val="0000FF"/>
                </a:solidFill>
              </a:rPr>
              <a:t>Why net </a:t>
            </a:r>
            <a:r>
              <a:rPr lang="en-US" dirty="0">
                <a:solidFill>
                  <a:srgbClr val="0000FF"/>
                </a:solidFill>
              </a:rPr>
              <a:t>m</a:t>
            </a:r>
            <a:r>
              <a:rPr lang="en-US" dirty="0" smtClean="0">
                <a:solidFill>
                  <a:srgbClr val="0000FF"/>
                </a:solidFill>
              </a:rPr>
              <a:t>etering is </a:t>
            </a:r>
            <a:r>
              <a:rPr lang="en-US" dirty="0">
                <a:solidFill>
                  <a:srgbClr val="0000FF"/>
                </a:solidFill>
              </a:rPr>
              <a:t>i</a:t>
            </a:r>
            <a:r>
              <a:rPr lang="en-US" dirty="0" smtClean="0">
                <a:solidFill>
                  <a:srgbClr val="0000FF"/>
                </a:solidFill>
              </a:rPr>
              <a:t>mportant for residential solar</a:t>
            </a:r>
          </a:p>
        </p:txBody>
      </p:sp>
      <p:sp>
        <p:nvSpPr>
          <p:cNvPr id="28675" name="Content Placeholder 2"/>
          <p:cNvSpPr>
            <a:spLocks noGrp="1"/>
          </p:cNvSpPr>
          <p:nvPr>
            <p:ph idx="1"/>
          </p:nvPr>
        </p:nvSpPr>
        <p:spPr>
          <a:xfrm>
            <a:off x="395536" y="1371600"/>
            <a:ext cx="8138864" cy="4876800"/>
          </a:xfrm>
        </p:spPr>
        <p:txBody>
          <a:bodyPr>
            <a:normAutofit/>
          </a:bodyPr>
          <a:lstStyle/>
          <a:p>
            <a:pPr marL="402336" lvl="1" indent="0" eaLnBrk="1" hangingPunct="1">
              <a:buNone/>
            </a:pPr>
            <a:endParaRPr lang="en-US" dirty="0" smtClean="0"/>
          </a:p>
          <a:p>
            <a:pPr marL="402336" lvl="1" indent="0" eaLnBrk="1" hangingPunct="1">
              <a:buNone/>
            </a:pPr>
            <a:endParaRPr lang="en-US" dirty="0"/>
          </a:p>
          <a:p>
            <a:pPr marL="402336" lvl="1" indent="0" eaLnBrk="1" hangingPunct="1">
              <a:buNone/>
            </a:pPr>
            <a:r>
              <a:rPr lang="en-US" sz="3000" dirty="0" smtClean="0"/>
              <a:t>The generation provided by the solar is all during the day but most of the use of electricity in a residence is in the evening. Without net metering, there is little incentive for residences to install sol</a:t>
            </a:r>
            <a:r>
              <a:rPr lang="en-US" dirty="0" smtClean="0"/>
              <a:t>ar</a:t>
            </a:r>
          </a:p>
        </p:txBody>
      </p:sp>
    </p:spTree>
    <p:extLst>
      <p:ext uri="{BB962C8B-B14F-4D97-AF65-F5344CB8AC3E}">
        <p14:creationId xmlns:p14="http://schemas.microsoft.com/office/powerpoint/2010/main" val="88830008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00FF"/>
                </a:solidFill>
              </a:rPr>
              <a:t>What about commercial users?</a:t>
            </a:r>
            <a:endParaRPr lang="en-US" dirty="0">
              <a:solidFill>
                <a:srgbClr val="0000FF"/>
              </a:solidFill>
            </a:endParaRPr>
          </a:p>
        </p:txBody>
      </p:sp>
      <p:sp>
        <p:nvSpPr>
          <p:cNvPr id="3" name="Content Placeholder 2"/>
          <p:cNvSpPr>
            <a:spLocks noGrp="1"/>
          </p:cNvSpPr>
          <p:nvPr>
            <p:ph idx="1"/>
          </p:nvPr>
        </p:nvSpPr>
        <p:spPr/>
        <p:txBody>
          <a:bodyPr/>
          <a:lstStyle/>
          <a:p>
            <a:pPr marL="82296" indent="0">
              <a:buNone/>
            </a:pPr>
            <a:endParaRPr lang="en-US" dirty="0" smtClean="0"/>
          </a:p>
          <a:p>
            <a:pPr marL="82296" indent="0">
              <a:buNone/>
            </a:pPr>
            <a:r>
              <a:rPr lang="en-US" sz="3000" dirty="0" smtClean="0"/>
              <a:t>Most commercial users have a substantial daytime load that can be met directly by solar and net metering is therefore less important though still of value to the customer.</a:t>
            </a:r>
            <a:endParaRPr lang="en-US" sz="3000" dirty="0"/>
          </a:p>
        </p:txBody>
      </p:sp>
    </p:spTree>
    <p:extLst>
      <p:ext uri="{BB962C8B-B14F-4D97-AF65-F5344CB8AC3E}">
        <p14:creationId xmlns:p14="http://schemas.microsoft.com/office/powerpoint/2010/main" val="20837928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00FF"/>
                </a:solidFill>
              </a:rPr>
              <a:t>What is a “Feed In Tariff”?</a:t>
            </a:r>
            <a:endParaRPr lang="en-US" dirty="0">
              <a:solidFill>
                <a:srgbClr val="0000FF"/>
              </a:solidFill>
            </a:endParaRPr>
          </a:p>
        </p:txBody>
      </p:sp>
      <p:sp>
        <p:nvSpPr>
          <p:cNvPr id="3" name="Content Placeholder 2"/>
          <p:cNvSpPr>
            <a:spLocks noGrp="1"/>
          </p:cNvSpPr>
          <p:nvPr>
            <p:ph idx="1"/>
          </p:nvPr>
        </p:nvSpPr>
        <p:spPr>
          <a:xfrm>
            <a:off x="589676" y="1412776"/>
            <a:ext cx="7940040" cy="4646613"/>
          </a:xfrm>
        </p:spPr>
        <p:txBody>
          <a:bodyPr/>
          <a:lstStyle/>
          <a:p>
            <a:pPr marL="0" indent="0">
              <a:buNone/>
            </a:pPr>
            <a:r>
              <a:rPr lang="en-US" sz="2400" dirty="0" smtClean="0"/>
              <a:t>It is the amount per kWh paid to customers that generate more solar energy than they use themselves. </a:t>
            </a:r>
          </a:p>
          <a:p>
            <a:pPr marL="0" indent="0">
              <a:buNone/>
            </a:pPr>
            <a:endParaRPr lang="en-US" sz="2400" dirty="0"/>
          </a:p>
          <a:p>
            <a:pPr marL="0" indent="0">
              <a:buNone/>
            </a:pPr>
            <a:r>
              <a:rPr lang="en-US" sz="2400" dirty="0" smtClean="0"/>
              <a:t>To encourage solar, it may be more than the tariff paid per kWh by the customer for electricity from the grid</a:t>
            </a:r>
          </a:p>
          <a:p>
            <a:pPr marL="0" indent="0">
              <a:buNone/>
            </a:pPr>
            <a:endParaRPr lang="en-US" sz="2400" dirty="0"/>
          </a:p>
          <a:p>
            <a:pPr marL="0" indent="0">
              <a:buNone/>
            </a:pPr>
            <a:r>
              <a:rPr lang="en-US" sz="2400" dirty="0" smtClean="0"/>
              <a:t>To be financially fair to both the end user and the utility, the feed in tariff can be set to the per kWh cost that is avoided by the utility because of the solar generation.</a:t>
            </a:r>
            <a:endParaRPr lang="en-US" sz="2400" dirty="0"/>
          </a:p>
        </p:txBody>
      </p:sp>
    </p:spTree>
    <p:extLst>
      <p:ext uri="{BB962C8B-B14F-4D97-AF65-F5344CB8AC3E}">
        <p14:creationId xmlns:p14="http://schemas.microsoft.com/office/powerpoint/2010/main" val="33193732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rgbClr val="0000FF"/>
                </a:solidFill>
              </a:rPr>
              <a:t>Recommended Net Metering Arrangement</a:t>
            </a:r>
            <a:endParaRPr lang="en-US" dirty="0">
              <a:solidFill>
                <a:srgbClr val="0000FF"/>
              </a:solidFill>
            </a:endParaRPr>
          </a:p>
        </p:txBody>
      </p:sp>
      <p:sp>
        <p:nvSpPr>
          <p:cNvPr id="3" name="Content Placeholder 2"/>
          <p:cNvSpPr>
            <a:spLocks noGrp="1"/>
          </p:cNvSpPr>
          <p:nvPr>
            <p:ph idx="1"/>
          </p:nvPr>
        </p:nvSpPr>
        <p:spPr/>
        <p:txBody>
          <a:bodyPr/>
          <a:lstStyle/>
          <a:p>
            <a:pPr marL="0" indent="0">
              <a:buNone/>
            </a:pPr>
            <a:r>
              <a:rPr lang="en-US" sz="2600" dirty="0" smtClean="0"/>
              <a:t>Customer pays the regular tariff for electricity taken from the grid</a:t>
            </a:r>
          </a:p>
          <a:p>
            <a:pPr marL="0" indent="0">
              <a:buNone/>
            </a:pPr>
            <a:endParaRPr lang="en-US" sz="2600" dirty="0"/>
          </a:p>
          <a:p>
            <a:pPr marL="0" indent="0">
              <a:buNone/>
            </a:pPr>
            <a:r>
              <a:rPr lang="en-US" sz="2600" dirty="0" smtClean="0"/>
              <a:t>The utility provides a credit to the customer equal to the avoided cost of any surplus power generated by the customer’s solar. The credit cannot be converted to cash only used for the purchase of kWh from the grid.</a:t>
            </a:r>
            <a:endParaRPr lang="en-US" sz="2600" dirty="0"/>
          </a:p>
        </p:txBody>
      </p:sp>
    </p:spTree>
    <p:extLst>
      <p:ext uri="{BB962C8B-B14F-4D97-AF65-F5344CB8AC3E}">
        <p14:creationId xmlns:p14="http://schemas.microsoft.com/office/powerpoint/2010/main" val="424197621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rgbClr val="0000FF"/>
                </a:solidFill>
              </a:rPr>
              <a:t>New Income Streams from </a:t>
            </a:r>
            <a:br>
              <a:rPr lang="en-US" dirty="0" smtClean="0">
                <a:solidFill>
                  <a:srgbClr val="0000FF"/>
                </a:solidFill>
              </a:rPr>
            </a:br>
            <a:r>
              <a:rPr lang="en-US" dirty="0" smtClean="0">
                <a:solidFill>
                  <a:srgbClr val="0000FF"/>
                </a:solidFill>
              </a:rPr>
              <a:t>Private Solar</a:t>
            </a:r>
            <a:endParaRPr lang="en-US" dirty="0">
              <a:solidFill>
                <a:srgbClr val="0000FF"/>
              </a:solidFill>
            </a:endParaRPr>
          </a:p>
        </p:txBody>
      </p:sp>
      <p:sp>
        <p:nvSpPr>
          <p:cNvPr id="3" name="Content Placeholder 2"/>
          <p:cNvSpPr>
            <a:spLocks noGrp="1"/>
          </p:cNvSpPr>
          <p:nvPr>
            <p:ph idx="1"/>
          </p:nvPr>
        </p:nvSpPr>
        <p:spPr/>
        <p:txBody>
          <a:bodyPr/>
          <a:lstStyle/>
          <a:p>
            <a:pPr marL="0" indent="0">
              <a:buNone/>
            </a:pPr>
            <a:r>
              <a:rPr lang="en-US" dirty="0" smtClean="0"/>
              <a:t>Provide finance for solar installations such that customer’s overall monthly bill remains less than the bill before adding solar but provides the utility some profit</a:t>
            </a:r>
          </a:p>
          <a:p>
            <a:pPr marL="0" indent="0">
              <a:buNone/>
            </a:pPr>
            <a:endParaRPr lang="en-US" dirty="0"/>
          </a:p>
          <a:p>
            <a:pPr marL="0" indent="0">
              <a:buNone/>
            </a:pPr>
            <a:r>
              <a:rPr lang="en-US" dirty="0" smtClean="0"/>
              <a:t>Sell a maintenance contract for private solar installations</a:t>
            </a:r>
            <a:endParaRPr lang="en-US" dirty="0"/>
          </a:p>
        </p:txBody>
      </p:sp>
    </p:spTree>
    <p:extLst>
      <p:ext uri="{BB962C8B-B14F-4D97-AF65-F5344CB8AC3E}">
        <p14:creationId xmlns:p14="http://schemas.microsoft.com/office/powerpoint/2010/main" val="368492097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0" indent="0">
              <a:buNone/>
            </a:pPr>
            <a:r>
              <a:rPr lang="en-US" sz="2600" dirty="0" smtClean="0"/>
              <a:t>Increase the tariff for the purchase of power to offset the lower revenue</a:t>
            </a:r>
          </a:p>
          <a:p>
            <a:pPr marL="0" indent="0">
              <a:buNone/>
            </a:pPr>
            <a:endParaRPr lang="en-US" sz="2600" dirty="0"/>
          </a:p>
          <a:p>
            <a:pPr marL="0" indent="0">
              <a:buNone/>
            </a:pPr>
            <a:r>
              <a:rPr lang="en-US" sz="2600" dirty="0" smtClean="0"/>
              <a:t>Charge a modest monthly ‘stand-by power’ fee to end users with solar installations</a:t>
            </a:r>
          </a:p>
          <a:p>
            <a:pPr marL="0" indent="0">
              <a:buNone/>
            </a:pPr>
            <a:endParaRPr lang="en-US" sz="2600" dirty="0"/>
          </a:p>
          <a:p>
            <a:pPr marL="0" indent="0">
              <a:buNone/>
            </a:pPr>
            <a:r>
              <a:rPr lang="en-US" sz="2600" dirty="0" smtClean="0"/>
              <a:t>Get government to cover the added losses as a cost of meeting international GHG standards</a:t>
            </a:r>
          </a:p>
          <a:p>
            <a:pPr marL="0" indent="0">
              <a:buNone/>
            </a:pPr>
            <a:endParaRPr lang="en-US" sz="2600" dirty="0"/>
          </a:p>
          <a:p>
            <a:pPr marL="0" indent="0">
              <a:buNone/>
            </a:pPr>
            <a:r>
              <a:rPr lang="en-US" sz="2600" dirty="0" smtClean="0"/>
              <a:t>A combination of </a:t>
            </a:r>
            <a:r>
              <a:rPr lang="en-US" sz="2600" smtClean="0"/>
              <a:t>the above</a:t>
            </a:r>
            <a:endParaRPr lang="en-US" sz="2600" dirty="0" smtClean="0"/>
          </a:p>
          <a:p>
            <a:pPr marL="0" indent="0">
              <a:buNone/>
            </a:pPr>
            <a:endParaRPr lang="en-US" dirty="0"/>
          </a:p>
          <a:p>
            <a:pPr marL="0" indent="0">
              <a:buNone/>
            </a:pPr>
            <a:endParaRPr lang="en-US" dirty="0"/>
          </a:p>
        </p:txBody>
      </p:sp>
    </p:spTree>
    <p:extLst>
      <p:ext uri="{BB962C8B-B14F-4D97-AF65-F5344CB8AC3E}">
        <p14:creationId xmlns:p14="http://schemas.microsoft.com/office/powerpoint/2010/main" val="44991925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476488" cy="1143000"/>
          </a:xfrm>
        </p:spPr>
        <p:txBody>
          <a:bodyPr>
            <a:normAutofit fontScale="90000"/>
          </a:bodyPr>
          <a:lstStyle/>
          <a:p>
            <a:pPr algn="ctr"/>
            <a:r>
              <a:rPr lang="en-US" dirty="0" smtClean="0">
                <a:solidFill>
                  <a:srgbClr val="0000FF"/>
                </a:solidFill>
              </a:rPr>
              <a:t>Solar radiation measured on clear and partly cloudy days</a:t>
            </a:r>
            <a:endParaRPr lang="en-US" dirty="0">
              <a:solidFill>
                <a:srgbClr val="0000FF"/>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0375" y="2254250"/>
            <a:ext cx="5930900" cy="3187700"/>
          </a:xfrm>
        </p:spPr>
      </p:pic>
    </p:spTree>
    <p:extLst>
      <p:ext uri="{BB962C8B-B14F-4D97-AF65-F5344CB8AC3E}">
        <p14:creationId xmlns:p14="http://schemas.microsoft.com/office/powerpoint/2010/main" val="182866327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dirty="0" smtClean="0"/>
              <a:t>DISCUSSION</a:t>
            </a:r>
            <a:endParaRPr lang="en-US" dirty="0"/>
          </a:p>
        </p:txBody>
      </p:sp>
    </p:spTree>
    <p:extLst>
      <p:ext uri="{BB962C8B-B14F-4D97-AF65-F5344CB8AC3E}">
        <p14:creationId xmlns:p14="http://schemas.microsoft.com/office/powerpoint/2010/main" val="147081027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s-2.jpeg"/>
          <p:cNvPicPr>
            <a:picLocks noGrp="1" noChangeAspect="1"/>
          </p:cNvPicPr>
          <p:nvPr>
            <p:ph idx="1"/>
          </p:nvPr>
        </p:nvPicPr>
        <p:blipFill rotWithShape="1">
          <a:blip r:embed="rId2">
            <a:extLst>
              <a:ext uri="{28A0092B-C50C-407E-A947-70E740481C1C}">
                <a14:useLocalDpi xmlns:a14="http://schemas.microsoft.com/office/drawing/2010/main" val="0"/>
              </a:ext>
            </a:extLst>
          </a:blip>
          <a:srcRect l="-3333" t="-20293" r="-8093" b="-34482"/>
          <a:stretch/>
        </p:blipFill>
        <p:spPr>
          <a:xfrm>
            <a:off x="0" y="1752600"/>
            <a:ext cx="9416422" cy="3712506"/>
          </a:xfrm>
        </p:spPr>
      </p:pic>
      <p:sp>
        <p:nvSpPr>
          <p:cNvPr id="5" name="TextBox 4"/>
          <p:cNvSpPr txBox="1"/>
          <p:nvPr/>
        </p:nvSpPr>
        <p:spPr>
          <a:xfrm>
            <a:off x="755576" y="476672"/>
            <a:ext cx="7488832" cy="615553"/>
          </a:xfrm>
          <a:prstGeom prst="rect">
            <a:avLst/>
          </a:prstGeom>
          <a:noFill/>
        </p:spPr>
        <p:txBody>
          <a:bodyPr wrap="square" rtlCol="0">
            <a:spAutoFit/>
          </a:bodyPr>
          <a:lstStyle/>
          <a:p>
            <a:pPr algn="ctr"/>
            <a:r>
              <a:rPr lang="en-US" sz="3400" b="1" dirty="0" smtClean="0">
                <a:solidFill>
                  <a:srgbClr val="0000FF"/>
                </a:solidFill>
              </a:rPr>
              <a:t>Day to day solar variation</a:t>
            </a:r>
            <a:endParaRPr lang="en-US" sz="3400" b="1" dirty="0">
              <a:solidFill>
                <a:srgbClr val="0000FF"/>
              </a:solidFill>
            </a:endParaRPr>
          </a:p>
        </p:txBody>
      </p:sp>
    </p:spTree>
    <p:extLst>
      <p:ext uri="{BB962C8B-B14F-4D97-AF65-F5344CB8AC3E}">
        <p14:creationId xmlns:p14="http://schemas.microsoft.com/office/powerpoint/2010/main" val="101235217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304800"/>
            <a:ext cx="7498080" cy="5943600"/>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R</a:t>
            </a:r>
            <a:r>
              <a:rPr lang="en-US" dirty="0" smtClean="0"/>
              <a:t>ules of thumb exist for the allowable percentage of solar generation to maintain grid stability. They vary according to the distribution of the solar generation</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19089993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324088" cy="1143000"/>
          </a:xfrm>
        </p:spPr>
        <p:txBody>
          <a:bodyPr/>
          <a:lstStyle/>
          <a:p>
            <a:endParaRPr lang="en-US"/>
          </a:p>
        </p:txBody>
      </p:sp>
      <p:sp>
        <p:nvSpPr>
          <p:cNvPr id="3" name="Content Placeholder 2"/>
          <p:cNvSpPr>
            <a:spLocks noGrp="1"/>
          </p:cNvSpPr>
          <p:nvPr>
            <p:ph idx="1"/>
          </p:nvPr>
        </p:nvSpPr>
        <p:spPr>
          <a:xfrm>
            <a:off x="609600" y="1447800"/>
            <a:ext cx="8324088" cy="4800600"/>
          </a:xfrm>
        </p:spPr>
        <p:txBody>
          <a:bodyPr>
            <a:normAutofit/>
          </a:bodyPr>
          <a:lstStyle/>
          <a:p>
            <a:pPr marL="457200" lvl="0" indent="0">
              <a:spcBef>
                <a:spcPts val="0"/>
              </a:spcBef>
              <a:buClrTx/>
              <a:buSzTx/>
              <a:buNone/>
              <a:defRPr/>
            </a:pPr>
            <a:endParaRPr lang="en-US" dirty="0" smtClean="0"/>
          </a:p>
          <a:p>
            <a:pPr marL="457200" lvl="0" indent="0">
              <a:spcBef>
                <a:spcPts val="0"/>
              </a:spcBef>
              <a:buClrTx/>
              <a:buSzTx/>
              <a:buNone/>
              <a:defRPr/>
            </a:pPr>
            <a:endParaRPr lang="en-US" dirty="0"/>
          </a:p>
          <a:p>
            <a:pPr marL="457200" lvl="0" indent="0">
              <a:spcBef>
                <a:spcPts val="0"/>
              </a:spcBef>
              <a:buClrTx/>
              <a:buSzTx/>
              <a:buNone/>
              <a:defRPr/>
            </a:pPr>
            <a:endParaRPr lang="en-US" dirty="0" smtClean="0"/>
          </a:p>
          <a:p>
            <a:pPr marL="457200" lvl="0" indent="0">
              <a:spcBef>
                <a:spcPts val="0"/>
              </a:spcBef>
              <a:buClrTx/>
              <a:buSzTx/>
              <a:buNone/>
              <a:defRPr/>
            </a:pPr>
            <a:r>
              <a:rPr lang="en-US" dirty="0" smtClean="0"/>
              <a:t>With </a:t>
            </a:r>
            <a:r>
              <a:rPr lang="en-US" dirty="0"/>
              <a:t>one large solar farm and little other solar, about 20% of the noon time load can come from solar without stability issues</a:t>
            </a:r>
          </a:p>
          <a:p>
            <a:pPr marL="457200" lvl="0" indent="0">
              <a:spcBef>
                <a:spcPts val="0"/>
              </a:spcBef>
              <a:buClrTx/>
              <a:buSzTx/>
              <a:buNone/>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27774579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TotalTime>
  <Words>2148</Words>
  <Application>Microsoft Macintosh PowerPoint</Application>
  <PresentationFormat>On-screen Show (4:3)</PresentationFormat>
  <Paragraphs>266</Paragraphs>
  <Slides>60</Slides>
  <Notes>0</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Grid Connected PV Overview</vt:lpstr>
      <vt:lpstr>Solar on the Grid Experience</vt:lpstr>
      <vt:lpstr>PowerPoint Presentation</vt:lpstr>
      <vt:lpstr>PowerPoint Presentation</vt:lpstr>
      <vt:lpstr>   Clear day solar input to the grid </vt:lpstr>
      <vt:lpstr>Solar radiation measured on clear and partly cloudy days</vt:lpstr>
      <vt:lpstr>PowerPoint Presentation</vt:lpstr>
      <vt:lpstr>PowerPoint Presentation</vt:lpstr>
      <vt:lpstr>PowerPoint Presentation</vt:lpstr>
      <vt:lpstr>PowerPoint Presentation</vt:lpstr>
      <vt:lpstr>Solar Array Distribution on Tarawa</vt:lpstr>
      <vt:lpstr>PowerPoint Presentation</vt:lpstr>
      <vt:lpstr>PowerPoint Presentation</vt:lpstr>
      <vt:lpstr>PowerPoint Presentation</vt:lpstr>
      <vt:lpstr>PowerPoint Presentation</vt:lpstr>
      <vt:lpstr>PowerPoint Presentation</vt:lpstr>
      <vt:lpstr>PowerPoint Presentation</vt:lpstr>
      <vt:lpstr>Types of Grid Connected Solar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Rooftop installation at power plant</vt:lpstr>
      <vt:lpstr>PowerPoint Presentation</vt:lpstr>
      <vt:lpstr>PowerPoint Presentation</vt:lpstr>
      <vt:lpstr>PowerPoint Presentation</vt:lpstr>
      <vt:lpstr>IPP Provided Solar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Metering of customers having a roof top solar installation</vt:lpstr>
      <vt:lpstr>PowerPoint Presentation</vt:lpstr>
      <vt:lpstr>PowerPoint Presentation</vt:lpstr>
      <vt:lpstr>Connection Arrangement</vt:lpstr>
      <vt:lpstr>Benefits of connecting the solar directly to the grid</vt:lpstr>
      <vt:lpstr>PowerPoint Presentation</vt:lpstr>
      <vt:lpstr>PowerPoint Presentation</vt:lpstr>
      <vt:lpstr>PowerPoint Presentation</vt:lpstr>
      <vt:lpstr>PowerPoint Presentation</vt:lpstr>
      <vt:lpstr>PowerPoint Presentation</vt:lpstr>
      <vt:lpstr>PowerPoint Presentation</vt:lpstr>
      <vt:lpstr>Net Metering</vt:lpstr>
      <vt:lpstr>Why net metering is important for residential solar</vt:lpstr>
      <vt:lpstr>What about commercial users?</vt:lpstr>
      <vt:lpstr>What is a “Feed In Tariff”?</vt:lpstr>
      <vt:lpstr>Recommended Net Metering Arrangement</vt:lpstr>
      <vt:lpstr>New Income Streams from  Private Solar</vt:lpstr>
      <vt:lpstr>PowerPoint Presentation</vt:lpstr>
      <vt:lpstr>PowerPoint Presentation</vt:lpstr>
    </vt:vector>
  </TitlesOfParts>
  <Company>Personal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Grid Connected PV Overview</dc:title>
  <dc:creator>Herbert Wade</dc:creator>
  <cp:lastModifiedBy>Herbert Wade</cp:lastModifiedBy>
  <cp:revision>5</cp:revision>
  <dcterms:created xsi:type="dcterms:W3CDTF">2017-07-30T16:02:27Z</dcterms:created>
  <dcterms:modified xsi:type="dcterms:W3CDTF">2017-07-30T16:47:18Z</dcterms:modified>
</cp:coreProperties>
</file>