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41"/>
  </p:notesMasterIdLst>
  <p:handoutMasterIdLst>
    <p:handoutMasterId r:id="rId42"/>
  </p:handoutMasterIdLst>
  <p:sldIdLst>
    <p:sldId id="269" r:id="rId7"/>
    <p:sldId id="315" r:id="rId8"/>
    <p:sldId id="294" r:id="rId9"/>
    <p:sldId id="293" r:id="rId10"/>
    <p:sldId id="270" r:id="rId11"/>
    <p:sldId id="316" r:id="rId12"/>
    <p:sldId id="298" r:id="rId13"/>
    <p:sldId id="273" r:id="rId14"/>
    <p:sldId id="272" r:id="rId15"/>
    <p:sldId id="299" r:id="rId16"/>
    <p:sldId id="302" r:id="rId17"/>
    <p:sldId id="301" r:id="rId18"/>
    <p:sldId id="277" r:id="rId19"/>
    <p:sldId id="312" r:id="rId20"/>
    <p:sldId id="313" r:id="rId21"/>
    <p:sldId id="275" r:id="rId22"/>
    <p:sldId id="303" r:id="rId23"/>
    <p:sldId id="304" r:id="rId24"/>
    <p:sldId id="305" r:id="rId25"/>
    <p:sldId id="306" r:id="rId26"/>
    <p:sldId id="307" r:id="rId27"/>
    <p:sldId id="309" r:id="rId28"/>
    <p:sldId id="310" r:id="rId29"/>
    <p:sldId id="311" r:id="rId30"/>
    <p:sldId id="296" r:id="rId31"/>
    <p:sldId id="297" r:id="rId32"/>
    <p:sldId id="276" r:id="rId33"/>
    <p:sldId id="256" r:id="rId34"/>
    <p:sldId id="287" r:id="rId35"/>
    <p:sldId id="288" r:id="rId36"/>
    <p:sldId id="289" r:id="rId37"/>
    <p:sldId id="280" r:id="rId38"/>
    <p:sldId id="265" r:id="rId39"/>
    <p:sldId id="260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E52629"/>
    <a:srgbClr val="939599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959C-115A-4232-A516-9E4100E9CB2D}" type="datetimeFigureOut">
              <a:rPr lang="cs-CZ" smtClean="0"/>
              <a:pPr/>
              <a:t>03.08.2018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827C7-C3B0-4925-AD1E-8E704FA8AA9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9680-50CD-46F5-9192-AA6A1A482817}" type="datetimeFigureOut">
              <a:rPr lang="cs-CZ" smtClean="0"/>
              <a:pPr/>
              <a:t>03.08.2018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7F834-B95F-4FBA-82DA-A9969EC4145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634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The </a:t>
            </a:r>
            <a:r>
              <a:rPr lang="cs-CZ" dirty="0" err="1"/>
              <a:t>upfront</a:t>
            </a:r>
            <a:r>
              <a:rPr lang="cs-CZ" dirty="0"/>
              <a:t>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barrier</a:t>
            </a:r>
            <a:r>
              <a:rPr lang="cs-CZ" dirty="0"/>
              <a:t> </a:t>
            </a:r>
            <a:r>
              <a:rPr lang="cs-CZ" dirty="0" err="1"/>
              <a:t>preventing</a:t>
            </a:r>
            <a:r>
              <a:rPr lang="cs-CZ" dirty="0"/>
              <a:t> much </a:t>
            </a:r>
            <a:r>
              <a:rPr lang="cs-CZ" dirty="0" err="1"/>
              <a:t>faster</a:t>
            </a:r>
            <a:r>
              <a:rPr lang="cs-CZ" dirty="0"/>
              <a:t> and </a:t>
            </a:r>
            <a:r>
              <a:rPr lang="cs-CZ" dirty="0" err="1"/>
              <a:t>wider</a:t>
            </a:r>
            <a:r>
              <a:rPr lang="cs-CZ" dirty="0"/>
              <a:t> </a:t>
            </a:r>
            <a:r>
              <a:rPr lang="cs-CZ" dirty="0" err="1"/>
              <a:t>deployment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hybrids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, but </a:t>
            </a:r>
            <a:r>
              <a:rPr lang="cs-CZ" dirty="0" err="1"/>
              <a:t>customers</a:t>
            </a:r>
            <a:r>
              <a:rPr lang="cs-CZ" dirty="0"/>
              <a:t> </a:t>
            </a:r>
            <a:r>
              <a:rPr lang="cs-CZ" dirty="0" err="1"/>
              <a:t>dislike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dependancy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price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62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547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236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genset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785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123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051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Flywheel</a:t>
            </a:r>
            <a:r>
              <a:rPr lang="cs-CZ" dirty="0"/>
              <a:t> = </a:t>
            </a:r>
            <a:r>
              <a:rPr lang="cs-CZ" dirty="0" err="1"/>
              <a:t>mechanical</a:t>
            </a:r>
            <a:r>
              <a:rPr lang="cs-CZ" dirty="0"/>
              <a:t> </a:t>
            </a:r>
            <a:r>
              <a:rPr lang="cs-CZ" dirty="0" err="1"/>
              <a:t>device</a:t>
            </a:r>
            <a:r>
              <a:rPr lang="cs-CZ" dirty="0"/>
              <a:t> to </a:t>
            </a:r>
            <a:r>
              <a:rPr lang="cs-CZ" dirty="0" err="1"/>
              <a:t>store</a:t>
            </a:r>
            <a:r>
              <a:rPr lang="cs-CZ" dirty="0"/>
              <a:t> </a:t>
            </a:r>
            <a:r>
              <a:rPr lang="cs-CZ" dirty="0" err="1"/>
              <a:t>rotational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amount of energy stored in a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flywheel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proportional to the square of its rotational speed</a:t>
            </a: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416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274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28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571C862C-7B75-45CA-963B-73AB82AB38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693C6908-9633-43A1-9FEC-B3D11524D5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FF7D979D-9748-4F04-A6F2-A5EF091D3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2EB2FA-180F-4B0E-BE5F-F591705E0595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8119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834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11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Local</a:t>
            </a:r>
            <a:r>
              <a:rPr lang="cs-CZ" dirty="0"/>
              <a:t> presence, </a:t>
            </a:r>
            <a:r>
              <a:rPr lang="cs-CZ" dirty="0" err="1"/>
              <a:t>customized</a:t>
            </a:r>
            <a:r>
              <a:rPr lang="cs-CZ" dirty="0"/>
              <a:t> </a:t>
            </a:r>
            <a:r>
              <a:rPr lang="cs-CZ" dirty="0" err="1"/>
              <a:t>solutions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21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36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9550440F-D2EB-49A5-8497-9BF9001A9D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E89F362D-E71C-479E-98C5-22E3236541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935849B8-BF08-4D59-8711-BA781358E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F1E344-97E1-4A0B-97F0-40E48FFD557E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64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microgrid</a:t>
            </a:r>
            <a:r>
              <a:rPr lang="cs-CZ" dirty="0"/>
              <a:t>?</a:t>
            </a:r>
          </a:p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becomes</a:t>
            </a:r>
            <a:r>
              <a:rPr lang="cs-CZ" dirty="0"/>
              <a:t> such a hot </a:t>
            </a:r>
            <a:r>
              <a:rPr lang="cs-CZ" dirty="0" err="1"/>
              <a:t>topic</a:t>
            </a:r>
            <a:r>
              <a:rPr lang="cs-CZ" dirty="0"/>
              <a:t>?</a:t>
            </a:r>
          </a:p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PV-Diesel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popular</a:t>
            </a:r>
            <a:r>
              <a:rPr lang="cs-CZ" dirty="0"/>
              <a:t>?</a:t>
            </a:r>
          </a:p>
          <a:p>
            <a:r>
              <a:rPr lang="cs-CZ" dirty="0" err="1"/>
              <a:t>What</a:t>
            </a:r>
            <a:r>
              <a:rPr lang="cs-CZ" dirty="0"/>
              <a:t> are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benefits</a:t>
            </a:r>
            <a:r>
              <a:rPr lang="cs-CZ" dirty="0"/>
              <a:t>?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91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954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7F834-B95F-4FBA-82DA-A9969EC4145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92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29344" y="1772817"/>
            <a:ext cx="9691125" cy="1470025"/>
          </a:xfrm>
        </p:spPr>
        <p:txBody>
          <a:bodyPr anchor="b" anchorCtr="0">
            <a:normAutofit/>
          </a:bodyPr>
          <a:lstStyle>
            <a:lvl1pPr>
              <a:defRPr sz="4200" b="1" kern="0" spc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goes here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23392" y="3212976"/>
            <a:ext cx="9697077" cy="1296144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rgbClr val="BCBEC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Subheading goes here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3392" y="6088212"/>
            <a:ext cx="960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156A7B14-ABA1-4BDA-9170-60191B0D6722}" type="datetime1">
              <a:rPr lang="cs-CZ" smtClean="0"/>
              <a:pPr algn="r"/>
              <a:t>03.08.2018</a:t>
            </a:fld>
            <a:r>
              <a:rPr lang="cs-CZ"/>
              <a:t> </a:t>
            </a:r>
          </a:p>
        </p:txBody>
      </p:sp>
      <p:pic>
        <p:nvPicPr>
          <p:cNvPr id="7" name="Obrázek 6" descr="logo_ComAp_black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560325" cy="1271019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8912" y="6092826"/>
            <a:ext cx="3649133" cy="360363"/>
          </a:xfrm>
        </p:spPr>
        <p:txBody>
          <a:bodyPr lIns="0" anchor="ctr" anchorCtr="0"/>
          <a:lstStyle>
            <a:lvl1pPr marL="0" algn="l" defTabSz="914400" rtl="0" eaLnBrk="1" latinLnBrk="0" hangingPunct="1">
              <a:buFont typeface="Arial" pitchFamily="34" charset="0"/>
              <a:buNone/>
              <a:defRPr lang="cs-CZ" sz="900" b="1" kern="1200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cs-CZ"/>
              <a:t>Author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821366" y="1772817"/>
            <a:ext cx="3930485" cy="1470025"/>
          </a:xfrm>
        </p:spPr>
        <p:txBody>
          <a:bodyPr anchor="b" anchorCtr="0">
            <a:normAutofit/>
          </a:bodyPr>
          <a:lstStyle>
            <a:lvl1pPr>
              <a:defRPr sz="2000" b="0" kern="0" spc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goes here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15414" y="3212976"/>
            <a:ext cx="2784309" cy="129614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Subheading goes here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98662" y="6088212"/>
            <a:ext cx="96010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B14BAFF-9131-4116-B1CA-C2FB324D55BF}" type="datetime1">
              <a:rPr lang="cs-CZ" smtClean="0"/>
              <a:pPr/>
              <a:t>03.08.2018</a:t>
            </a:fld>
            <a:endParaRPr lang="cs-CZ"/>
          </a:p>
        </p:txBody>
      </p:sp>
      <p:pic>
        <p:nvPicPr>
          <p:cNvPr id="7" name="Obrázek 6" descr="logo_ComAp_black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2560325" cy="1271019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1" hasCustomPrompt="1"/>
          </p:nvPr>
        </p:nvSpPr>
        <p:spPr>
          <a:xfrm>
            <a:off x="1654779" y="6092826"/>
            <a:ext cx="3649133" cy="360363"/>
          </a:xfrm>
        </p:spPr>
        <p:txBody>
          <a:bodyPr lIns="0" anchor="ctr" anchorCtr="0"/>
          <a:lstStyle>
            <a:lvl1pPr marL="0" algn="l" defTabSz="914400" rtl="0" eaLnBrk="1" latinLnBrk="0" hangingPunct="1">
              <a:buFont typeface="Arial" pitchFamily="34" charset="0"/>
              <a:buNone/>
              <a:defRPr lang="cs-CZ" sz="900" b="1" kern="1200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cs-CZ"/>
              <a:t>Author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190069" y="6088212"/>
            <a:ext cx="23785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25" cy="68580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821366" y="1700808"/>
            <a:ext cx="3930485" cy="1470025"/>
          </a:xfrm>
        </p:spPr>
        <p:txBody>
          <a:bodyPr anchor="b" anchorCtr="0">
            <a:normAutofit/>
          </a:bodyPr>
          <a:lstStyle>
            <a:lvl1pPr>
              <a:defRPr sz="2000" b="0" kern="0" spc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goes here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15414" y="3140967"/>
            <a:ext cx="2784309" cy="129614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Subheading goes here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3392" y="6088212"/>
            <a:ext cx="96010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B14BAFF-9131-4116-B1CA-C2FB324D55BF}" type="datetime1">
              <a:rPr lang="cs-CZ" smtClean="0"/>
              <a:pPr/>
              <a:t>03.08.2018</a:t>
            </a:fld>
            <a:endParaRPr lang="cs-CZ"/>
          </a:p>
        </p:txBody>
      </p:sp>
      <p:pic>
        <p:nvPicPr>
          <p:cNvPr id="7" name="Obrázek 6" descr="logo_ComAp_black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2560325" cy="1271019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9509" y="6092826"/>
            <a:ext cx="3649133" cy="360363"/>
          </a:xfrm>
        </p:spPr>
        <p:txBody>
          <a:bodyPr lIns="0" anchor="ctr" anchorCtr="0"/>
          <a:lstStyle>
            <a:lvl1pPr marL="0" algn="l" defTabSz="914400" rtl="0" eaLnBrk="1" latinLnBrk="0" hangingPunct="1">
              <a:buFont typeface="Arial" pitchFamily="34" charset="0"/>
              <a:buNone/>
              <a:defRPr lang="cs-CZ" sz="900" b="1" kern="1200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cs-CZ"/>
              <a:t>Author </a:t>
            </a: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190069" y="6088212"/>
            <a:ext cx="23785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full wid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cs-CZ"/>
              <a:t>Click to add text.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/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r>
              <a:rPr lang="en-US" dirty="0"/>
              <a:t> 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2276873"/>
            <a:ext cx="5376000" cy="3744416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cs-CZ"/>
              <a:t>Click to add text.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/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5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178219" y="2276872"/>
            <a:ext cx="5390389" cy="3744416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cs-CZ"/>
              <a:t>Click to add text.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ext + imag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2276873"/>
            <a:ext cx="5376000" cy="3744416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cs-CZ"/>
              <a:t>Click to add text.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/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 hasCustomPrompt="1"/>
          </p:nvPr>
        </p:nvSpPr>
        <p:spPr>
          <a:xfrm>
            <a:off x="6498946" y="2276474"/>
            <a:ext cx="5069663" cy="3744814"/>
          </a:xfrm>
        </p:spPr>
        <p:txBody>
          <a:bodyPr anchor="ctr" anchorCtr="0"/>
          <a:lstStyle>
            <a:lvl1pPr algn="ctr">
              <a:buFont typeface="Arial" pitchFamily="34" charset="0"/>
              <a:buNone/>
              <a:defRPr>
                <a:solidFill>
                  <a:srgbClr val="939599"/>
                </a:solidFill>
                <a:latin typeface="HelveticaNeueLT Pro 45 Lt" pitchFamily="34" charset="-18"/>
              </a:defRPr>
            </a:lvl1pPr>
          </a:lstStyle>
          <a:p>
            <a:r>
              <a:rPr lang="en-US" dirty="0"/>
              <a:t>Image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ext + imag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2276874"/>
            <a:ext cx="10959008" cy="1944215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cs-CZ"/>
              <a:t>Click to add text.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/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 hasCustomPrompt="1"/>
          </p:nvPr>
        </p:nvSpPr>
        <p:spPr>
          <a:xfrm>
            <a:off x="623392" y="4221088"/>
            <a:ext cx="10945216" cy="2232248"/>
          </a:xfrm>
        </p:spPr>
        <p:txBody>
          <a:bodyPr anchor="ctr" anchorCtr="0"/>
          <a:lstStyle>
            <a:lvl1pPr algn="ctr">
              <a:buFont typeface="Arial" pitchFamily="34" charset="0"/>
              <a:buNone/>
              <a:defRPr>
                <a:solidFill>
                  <a:srgbClr val="939599"/>
                </a:solidFill>
                <a:latin typeface="HelveticaNeueLT Pro 45 Lt" pitchFamily="34" charset="-18"/>
              </a:defRPr>
            </a:lvl1pPr>
          </a:lstStyle>
          <a:p>
            <a:r>
              <a:rPr lang="en-US" dirty="0"/>
              <a:t>Image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/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3" hasCustomPrompt="1"/>
          </p:nvPr>
        </p:nvSpPr>
        <p:spPr>
          <a:xfrm>
            <a:off x="623392" y="2276872"/>
            <a:ext cx="10945216" cy="4176464"/>
          </a:xfrm>
        </p:spPr>
        <p:txBody>
          <a:bodyPr anchor="ctr" anchorCtr="0"/>
          <a:lstStyle>
            <a:lvl1pPr algn="ctr">
              <a:buFont typeface="Arial" pitchFamily="34" charset="0"/>
              <a:buNone/>
              <a:defRPr>
                <a:solidFill>
                  <a:srgbClr val="939599"/>
                </a:solidFill>
                <a:latin typeface="HelveticaNeueLT Pro 45 Lt" pitchFamily="34" charset="-18"/>
              </a:defRPr>
            </a:lvl1pPr>
          </a:lstStyle>
          <a:p>
            <a:r>
              <a:rPr lang="en-US" dirty="0"/>
              <a:t>Image</a:t>
            </a:r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/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19403" y="2931022"/>
            <a:ext cx="10849205" cy="1362075"/>
          </a:xfrm>
        </p:spPr>
        <p:txBody>
          <a:bodyPr anchor="b" anchorCtr="0">
            <a:normAutofit/>
          </a:bodyPr>
          <a:lstStyle>
            <a:lvl1pPr algn="l">
              <a:defRPr sz="4200" b="0" cap="all">
                <a:solidFill>
                  <a:srgbClr val="F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Thank you for your time!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719403" y="4305078"/>
            <a:ext cx="10849205" cy="1500187"/>
          </a:xfrm>
        </p:spPr>
        <p:txBody>
          <a:bodyPr anchor="t" anchorCtr="0">
            <a:normAutofit/>
          </a:bodyPr>
          <a:lstStyle>
            <a:lvl1pPr marL="0" indent="0">
              <a:buFont typeface="Arial" pitchFamily="34" charset="0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 typeface="Arial" pitchFamily="34" charset="0"/>
              <a:buChar char="•"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The heart of smart control</a:t>
            </a:r>
            <a:endParaRPr lang="cs-CZ"/>
          </a:p>
          <a:p>
            <a:r>
              <a:rPr lang="en-US"/>
              <a:t>More info about us:</a:t>
            </a:r>
            <a:br>
              <a:rPr lang="cs-CZ"/>
            </a:br>
            <a:r>
              <a:rPr lang="en-US"/>
              <a:t>www.comap.cz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190069" y="6088212"/>
            <a:ext cx="2378539" cy="365125"/>
          </a:xfrm>
        </p:spPr>
        <p:txBody>
          <a:bodyPr/>
          <a:lstStyle>
            <a:lvl1pPr algn="r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791744" y="44624"/>
            <a:ext cx="779065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Page title goe</a:t>
            </a:r>
            <a:r>
              <a:rPr lang="en-US"/>
              <a:t>s</a:t>
            </a:r>
            <a:r>
              <a:rPr lang="cs-CZ"/>
              <a:t> here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2276873"/>
            <a:ext cx="10959008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s-CZ"/>
              <a:t>Click to add text.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3392" y="6088212"/>
            <a:ext cx="9600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rgbClr val="9395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77A1F4D4-F51F-4E8F-9AF9-3AF3055386C8}" type="datetime1">
              <a:rPr lang="cs-CZ" smtClean="0"/>
              <a:pPr algn="r"/>
              <a:t>03.08.2018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190069" y="6088212"/>
            <a:ext cx="23785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rgbClr val="9395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998EFA0-E930-498E-A085-E7715214E59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 descr="logo_ComAp_whit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65" y="-2259"/>
            <a:ext cx="2560325" cy="12710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8" r:id="rId4"/>
    <p:sldLayoutId id="2147483650" r:id="rId5"/>
    <p:sldLayoutId id="2147483659" r:id="rId6"/>
    <p:sldLayoutId id="2147483660" r:id="rId7"/>
    <p:sldLayoutId id="2147483654" r:id="rId8"/>
    <p:sldLayoutId id="2147483651" r:id="rId9"/>
    <p:sldLayoutId id="2147483661" r:id="rId10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rgbClr val="939599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16000" indent="-216000" algn="l" defTabSz="914400" rtl="0" eaLnBrk="1" latinLnBrk="0" hangingPunct="1">
        <a:spcBef>
          <a:spcPts val="0"/>
        </a:spcBef>
        <a:spcAft>
          <a:spcPts val="1200"/>
        </a:spcAft>
        <a:buSzPct val="90000"/>
        <a:buFontTx/>
        <a:buBlip>
          <a:blip r:embed="rId14"/>
        </a:buBlip>
        <a:defRPr sz="17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SzPct val="90000"/>
        <a:buFontTx/>
        <a:buBlip>
          <a:blip r:embed="rId15"/>
        </a:buBlip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216000" indent="-216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rgbClr val="E52629"/>
        </a:buClr>
        <a:buFontTx/>
        <a:buBlip>
          <a:blip r:embed="rId16"/>
        </a:buBlip>
        <a:defRPr sz="1500" kern="1200">
          <a:solidFill>
            <a:srgbClr val="939599"/>
          </a:solidFill>
          <a:latin typeface="Arial" pitchFamily="34" charset="0"/>
          <a:ea typeface="+mn-ea"/>
          <a:cs typeface="Arial" pitchFamily="34" charset="0"/>
        </a:defRPr>
      </a:lvl3pPr>
      <a:lvl4pPr marL="396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rgbClr val="F00000"/>
        </a:buClr>
        <a:buSzPct val="90000"/>
        <a:buFont typeface="Wingdings" pitchFamily="2" charset="2"/>
        <a:buChar char="l"/>
        <a:defRPr sz="12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76000" indent="-180000" algn="l" defTabSz="914400" rtl="0" eaLnBrk="1" latinLnBrk="0" hangingPunct="1">
        <a:spcBef>
          <a:spcPts val="0"/>
        </a:spcBef>
        <a:spcAft>
          <a:spcPts val="300"/>
        </a:spcAft>
        <a:buClr>
          <a:srgbClr val="939599"/>
        </a:buClr>
        <a:buSzPct val="90000"/>
        <a:buFont typeface="Wingdings" pitchFamily="2" charset="2"/>
        <a:buChar char="l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32.png"/><Relationship Id="rId5" Type="http://schemas.openxmlformats.org/officeDocument/2006/relationships/image" Target="../media/image17.jpg"/><Relationship Id="rId10" Type="http://schemas.openxmlformats.org/officeDocument/2006/relationships/image" Target="../media/image31.png"/><Relationship Id="rId4" Type="http://schemas.openxmlformats.org/officeDocument/2006/relationships/image" Target="../media/image16.jp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comap-control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3.jpe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</a:t>
            </a:fld>
            <a:r>
              <a:rPr lang="en-US" dirty="0"/>
              <a:t> </a:t>
            </a:r>
            <a:endParaRPr lang="cs-CZ" dirty="0"/>
          </a:p>
        </p:txBody>
      </p:sp>
      <p:sp>
        <p:nvSpPr>
          <p:cNvPr id="7" name="Nadpis 5"/>
          <p:cNvSpPr txBox="1">
            <a:spLocks/>
          </p:cNvSpPr>
          <p:nvPr/>
        </p:nvSpPr>
        <p:spPr>
          <a:xfrm>
            <a:off x="4097867" y="0"/>
            <a:ext cx="7928107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kern="1200">
                <a:solidFill>
                  <a:srgbClr val="9395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cs-CZ" sz="4400" dirty="0">
                <a:solidFill>
                  <a:schemeClr val="bg1"/>
                </a:solidFill>
              </a:rPr>
              <a:t>        </a:t>
            </a:r>
            <a:r>
              <a:rPr lang="en-US" sz="4400" dirty="0">
                <a:solidFill>
                  <a:schemeClr val="bg1"/>
                </a:solidFill>
              </a:rPr>
              <a:t> Hybrid Microgrids</a:t>
            </a:r>
            <a:endParaRPr lang="cs-CZ" sz="4400" dirty="0">
              <a:solidFill>
                <a:schemeClr val="bg1"/>
              </a:solidFill>
            </a:endParaRPr>
          </a:p>
          <a:p>
            <a:pPr algn="r"/>
            <a:r>
              <a:rPr lang="en-US" sz="1500" dirty="0">
                <a:solidFill>
                  <a:schemeClr val="bg1"/>
                </a:solidFill>
              </a:rPr>
              <a:t> </a:t>
            </a:r>
            <a:endParaRPr lang="cs-CZ" sz="1500" dirty="0">
              <a:solidFill>
                <a:schemeClr val="bg1"/>
              </a:solidFill>
            </a:endParaRPr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Diesel Power and Renewables</a:t>
            </a:r>
          </a:p>
        </p:txBody>
      </p:sp>
      <p:pic>
        <p:nvPicPr>
          <p:cNvPr id="8" name="Obrázek 4" descr="ComAp word header_RGB.emf"/>
          <p:cNvPicPr/>
          <p:nvPr/>
        </p:nvPicPr>
        <p:blipFill>
          <a:blip r:embed="rId4"/>
          <a:stretch>
            <a:fillRect/>
          </a:stretch>
        </p:blipFill>
        <p:spPr>
          <a:xfrm>
            <a:off x="-2106000" y="-1926000"/>
            <a:ext cx="4536504" cy="50544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E3D4BF-F6FD-435C-BFF9-6016BD5ABB5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8780-8D9C-406D-A4A5-AE9D6C4E8545}"/>
              </a:ext>
            </a:extLst>
          </p:cNvPr>
          <p:cNvSpPr txBox="1"/>
          <p:nvPr/>
        </p:nvSpPr>
        <p:spPr>
          <a:xfrm>
            <a:off x="9465734" y="6180667"/>
            <a:ext cx="140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2"/>
                </a:solidFill>
              </a:rPr>
              <a:t>Chris Pye</a:t>
            </a:r>
            <a:endParaRPr lang="cs-CZ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353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713D-C8F1-4059-962F-0DC431EB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/>
              <a:t>Microgrids – benefits for all parties?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A24D9-D61B-40C3-9A0F-F10B236B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2724"/>
            <a:ext cx="10959008" cy="4288050"/>
          </a:xfrm>
        </p:spPr>
        <p:txBody>
          <a:bodyPr/>
          <a:lstStyle/>
          <a:p>
            <a:r>
              <a:rPr lang="en-AU" dirty="0"/>
              <a:t>Utilities &amp; DNOs</a:t>
            </a:r>
          </a:p>
          <a:p>
            <a:pPr lvl="1"/>
            <a:r>
              <a:rPr lang="en-AU" dirty="0"/>
              <a:t>Enable higher penetration of RNW energy resources without the risk of power outages and/or instability. </a:t>
            </a:r>
          </a:p>
          <a:p>
            <a:r>
              <a:rPr lang="en-AU" dirty="0"/>
              <a:t>Aggregators</a:t>
            </a:r>
          </a:p>
          <a:p>
            <a:pPr lvl="1"/>
            <a:r>
              <a:rPr lang="en-AU" dirty="0"/>
              <a:t>New business models, innovative technologies, challenging system integration</a:t>
            </a:r>
          </a:p>
          <a:p>
            <a:pPr lvl="1"/>
            <a:endParaRPr lang="en-AU" dirty="0"/>
          </a:p>
          <a:p>
            <a:r>
              <a:rPr lang="en-AU" dirty="0"/>
              <a:t>End users </a:t>
            </a:r>
          </a:p>
          <a:p>
            <a:pPr lvl="1"/>
            <a:r>
              <a:rPr lang="en-AU" dirty="0"/>
              <a:t>Significant reduction of OPEX</a:t>
            </a:r>
          </a:p>
          <a:p>
            <a:pPr lvl="1"/>
            <a:r>
              <a:rPr lang="en-AU" dirty="0"/>
              <a:t>Lower dependency on the fuel supplier and pricing structure</a:t>
            </a:r>
          </a:p>
          <a:p>
            <a:pPr lvl="1"/>
            <a:r>
              <a:rPr lang="en-AU" dirty="0"/>
              <a:t>Reduced emissions production and air pollution</a:t>
            </a:r>
          </a:p>
          <a:p>
            <a:pPr marL="0" lvl="1" indent="0">
              <a:buNone/>
            </a:pPr>
            <a:endParaRPr lang="en-AU" dirty="0"/>
          </a:p>
          <a:p>
            <a:r>
              <a:rPr lang="en-AU" dirty="0"/>
              <a:t>Investors</a:t>
            </a:r>
          </a:p>
          <a:p>
            <a:pPr lvl="1"/>
            <a:r>
              <a:rPr lang="en-AU" dirty="0"/>
              <a:t>Help the end users to avoid the upfront investment </a:t>
            </a:r>
          </a:p>
          <a:p>
            <a:pPr marL="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B9CD9-1792-415E-A416-411EAB1D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10</a:t>
            </a:fld>
            <a:r>
              <a:rPr lang="en-US" dirty="0"/>
              <a:t>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7734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EA5D-84AF-4FF1-A0F6-D27A722D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55EC-5B8B-401F-8D0D-4B3AE4E6C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Technical</a:t>
            </a:r>
            <a:endParaRPr lang="en-AU" sz="1500" b="0" dirty="0"/>
          </a:p>
          <a:p>
            <a:pPr lvl="1"/>
            <a:r>
              <a:rPr lang="en-AU" sz="1600" dirty="0"/>
              <a:t>Parallel operation of various resources still not an easy option for many</a:t>
            </a:r>
          </a:p>
          <a:p>
            <a:pPr lvl="1"/>
            <a:r>
              <a:rPr lang="en-AU" dirty="0"/>
              <a:t>The demand on control is high only with high penetration (over 60% penetration)</a:t>
            </a:r>
          </a:p>
          <a:p>
            <a:pPr lvl="1"/>
            <a:r>
              <a:rPr lang="en-AU" dirty="0"/>
              <a:t>Stability and reliability of the system is the most challenging issue</a:t>
            </a:r>
          </a:p>
          <a:p>
            <a:endParaRPr lang="en-AU" dirty="0"/>
          </a:p>
          <a:p>
            <a:r>
              <a:rPr lang="en-AU" dirty="0"/>
              <a:t>Financial</a:t>
            </a:r>
          </a:p>
          <a:p>
            <a:pPr lvl="1"/>
            <a:r>
              <a:rPr lang="en-AU" dirty="0"/>
              <a:t>Territories with diesel subsidies are not motivated to invest</a:t>
            </a:r>
          </a:p>
          <a:p>
            <a:pPr lvl="1"/>
            <a:r>
              <a:rPr lang="en-AU" dirty="0"/>
              <a:t>The upfront investment is often the barrier</a:t>
            </a:r>
          </a:p>
          <a:p>
            <a:pPr lvl="1"/>
            <a:r>
              <a:rPr lang="en-AU" dirty="0"/>
              <a:t>The IPP business model can be a solution, but price dependency on the provider can be a deal breaker</a:t>
            </a:r>
          </a:p>
          <a:p>
            <a:pPr marL="0" lvl="1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12B71-7CDD-432A-9067-CBC81550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11</a:t>
            </a:fld>
            <a:r>
              <a:rPr lang="en-US" dirty="0"/>
              <a:t>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32485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12</a:t>
            </a:fld>
            <a:r>
              <a:rPr lang="en-US" dirty="0"/>
              <a:t> </a:t>
            </a:r>
            <a:endParaRPr lang="cs-CZ"/>
          </a:p>
        </p:txBody>
      </p:sp>
      <p:grpSp>
        <p:nvGrpSpPr>
          <p:cNvPr id="16" name="Group 15"/>
          <p:cNvGrpSpPr/>
          <p:nvPr/>
        </p:nvGrpSpPr>
        <p:grpSpPr>
          <a:xfrm>
            <a:off x="109803" y="2163794"/>
            <a:ext cx="4185997" cy="1465182"/>
            <a:chOff x="539552" y="1098000"/>
            <a:chExt cx="4185997" cy="14651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098000"/>
              <a:ext cx="3933173" cy="145673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13381" y="2101517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MINING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3922" y="3740198"/>
            <a:ext cx="4299890" cy="1458909"/>
            <a:chOff x="533671" y="2674404"/>
            <a:chExt cx="4299890" cy="14589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71" y="2674404"/>
              <a:ext cx="3939054" cy="145890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105369" y="3657245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RENTAL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922" y="5310492"/>
            <a:ext cx="4322261" cy="1459585"/>
            <a:chOff x="531845" y="4252988"/>
            <a:chExt cx="4322261" cy="14595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45" y="4252988"/>
              <a:ext cx="3940879" cy="14595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69935" y="5221263"/>
              <a:ext cx="4184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TELECOMMUNICATIONS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27953" y="3722727"/>
            <a:ext cx="4677083" cy="1456730"/>
            <a:chOff x="540000" y="2676756"/>
            <a:chExt cx="4677083" cy="14567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0" y="2676756"/>
              <a:ext cx="3933171" cy="145673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283911" y="3616117"/>
              <a:ext cx="3933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AGRICULTURE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127953" y="5300675"/>
            <a:ext cx="3939926" cy="1454228"/>
            <a:chOff x="540000" y="4254704"/>
            <a:chExt cx="3939926" cy="1454228"/>
          </a:xfrm>
        </p:grpSpPr>
        <p:pic>
          <p:nvPicPr>
            <p:cNvPr id="34" name="Picture 2" descr="\\srv-storage\agenda\PubRel\Platné\Obrázky\Image Fotky Fotobanka\Complex Systems buildin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4254704"/>
              <a:ext cx="3933172" cy="145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79796" y="4846942"/>
              <a:ext cx="3900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COMMERCIAL BUILDINGS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Nadpis 22"/>
          <p:cNvSpPr>
            <a:spLocks noGrp="1"/>
          </p:cNvSpPr>
          <p:nvPr>
            <p:ph type="title"/>
          </p:nvPr>
        </p:nvSpPr>
        <p:spPr>
          <a:xfrm>
            <a:off x="3045882" y="0"/>
            <a:ext cx="7790656" cy="1224136"/>
          </a:xfrm>
        </p:spPr>
        <p:txBody>
          <a:bodyPr>
            <a:normAutofit/>
          </a:bodyPr>
          <a:lstStyle/>
          <a:p>
            <a:r>
              <a:rPr lang="en-AU" sz="3000" dirty="0"/>
              <a:t>End user landscape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127951" y="2165664"/>
            <a:ext cx="3933173" cy="1448530"/>
            <a:chOff x="540000" y="2694318"/>
            <a:chExt cx="3933173" cy="1448530"/>
          </a:xfrm>
        </p:grpSpPr>
        <p:pic>
          <p:nvPicPr>
            <p:cNvPr id="40" name="Picture 2" descr="\\srv-storage\agenda\PubRel\Platné\Obrázky\Image Fotky Fotobanka\dreamstime_xxl_33107985(1)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9" b="9365"/>
            <a:stretch/>
          </p:blipFill>
          <p:spPr bwMode="auto">
            <a:xfrm>
              <a:off x="540000" y="2694318"/>
              <a:ext cx="3933173" cy="144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49525" y="3660210"/>
              <a:ext cx="3912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OIL AND GAS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F086D64-23E6-46C4-A8D7-B68146D99F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098" y="2163497"/>
            <a:ext cx="3855402" cy="145893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435D05B-FD3A-4A5D-9689-2BB16D74A405}"/>
              </a:ext>
            </a:extLst>
          </p:cNvPr>
          <p:cNvSpPr txBox="1"/>
          <p:nvPr/>
        </p:nvSpPr>
        <p:spPr>
          <a:xfrm>
            <a:off x="8117412" y="3167311"/>
            <a:ext cx="391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B74E7-D579-4C8F-AB03-D80FF6506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6097" y="3710792"/>
            <a:ext cx="3884089" cy="14690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CE9BA55-EC62-4F30-9856-3302CDFE6763}"/>
              </a:ext>
            </a:extLst>
          </p:cNvPr>
          <p:cNvSpPr txBox="1"/>
          <p:nvPr/>
        </p:nvSpPr>
        <p:spPr>
          <a:xfrm>
            <a:off x="8088726" y="4689940"/>
            <a:ext cx="391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E6C3E-8358-45D5-8177-EF0F24C4B8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4277" y="5339284"/>
            <a:ext cx="3857223" cy="138912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DDFD503-5BE4-459A-B8A7-332D8B0656F3}"/>
              </a:ext>
            </a:extLst>
          </p:cNvPr>
          <p:cNvSpPr txBox="1"/>
          <p:nvPr/>
        </p:nvSpPr>
        <p:spPr>
          <a:xfrm>
            <a:off x="8088726" y="6293238"/>
            <a:ext cx="391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RESORTS</a:t>
            </a:r>
            <a:endParaRPr lang="en-A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339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3192499" y="0"/>
            <a:ext cx="7790656" cy="1224136"/>
          </a:xfrm>
        </p:spPr>
        <p:txBody>
          <a:bodyPr>
            <a:normAutofit/>
          </a:bodyPr>
          <a:lstStyle/>
          <a:p>
            <a:r>
              <a:rPr lang="en-AU" sz="3000" dirty="0"/>
              <a:t>The </a:t>
            </a:r>
            <a:r>
              <a:rPr lang="en-AU" sz="3000" dirty="0">
                <a:solidFill>
                  <a:srgbClr val="FF0000"/>
                </a:solidFill>
              </a:rPr>
              <a:t>economy</a:t>
            </a:r>
            <a:r>
              <a:rPr lang="en-AU" sz="3000" dirty="0"/>
              <a:t> of the system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en-AU" smtClean="0"/>
              <a:pPr/>
              <a:t>13</a:t>
            </a:fld>
            <a:r>
              <a:rPr lang="en-AU" dirty="0"/>
              <a:t> </a:t>
            </a:r>
          </a:p>
        </p:txBody>
      </p:sp>
      <p:sp>
        <p:nvSpPr>
          <p:cNvPr id="7" name="Zástupný symbol pro obsah 8"/>
          <p:cNvSpPr>
            <a:spLocks noGrp="1"/>
          </p:cNvSpPr>
          <p:nvPr>
            <p:ph idx="1"/>
          </p:nvPr>
        </p:nvSpPr>
        <p:spPr>
          <a:xfrm>
            <a:off x="551384" y="5731990"/>
            <a:ext cx="5282231" cy="622157"/>
          </a:xfrm>
        </p:spPr>
        <p:txBody>
          <a:bodyPr/>
          <a:lstStyle/>
          <a:p>
            <a:pPr algn="ctr"/>
            <a:r>
              <a:rPr lang="en-AU" b="0" dirty="0">
                <a:solidFill>
                  <a:srgbClr val="939599"/>
                </a:solidFill>
              </a:rPr>
              <a:t>The highest system profitability is achieved within           </a:t>
            </a:r>
            <a:r>
              <a:rPr lang="en-AU" dirty="0">
                <a:solidFill>
                  <a:srgbClr val="939599"/>
                </a:solidFill>
              </a:rPr>
              <a:t>40 – 60% of PV penetration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530867"/>
            <a:ext cx="5642271" cy="288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2665497"/>
            <a:ext cx="5662985" cy="2745690"/>
          </a:xfrm>
          <a:prstGeom prst="rect">
            <a:avLst/>
          </a:prstGeom>
        </p:spPr>
      </p:pic>
      <p:sp>
        <p:nvSpPr>
          <p:cNvPr id="8" name="Zástupný symbol pro obsah 8"/>
          <p:cNvSpPr txBox="1">
            <a:spLocks/>
          </p:cNvSpPr>
          <p:nvPr/>
        </p:nvSpPr>
        <p:spPr>
          <a:xfrm>
            <a:off x="6600056" y="5731990"/>
            <a:ext cx="4680520" cy="622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5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6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7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b="0" dirty="0">
                <a:solidFill>
                  <a:srgbClr val="939599"/>
                </a:solidFill>
              </a:rPr>
              <a:t>The typical break even point can be as short as </a:t>
            </a:r>
            <a:r>
              <a:rPr lang="en-AU" dirty="0">
                <a:solidFill>
                  <a:srgbClr val="939599"/>
                </a:solidFill>
              </a:rPr>
              <a:t>4 years</a:t>
            </a:r>
          </a:p>
        </p:txBody>
      </p:sp>
    </p:spTree>
    <p:extLst>
      <p:ext uri="{BB962C8B-B14F-4D97-AF65-F5344CB8AC3E}">
        <p14:creationId xmlns:p14="http://schemas.microsoft.com/office/powerpoint/2010/main" val="156620635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3451" y="0"/>
            <a:ext cx="6977053" cy="1224136"/>
          </a:xfrm>
        </p:spPr>
        <p:txBody>
          <a:bodyPr>
            <a:normAutofit/>
          </a:bodyPr>
          <a:lstStyle/>
          <a:p>
            <a:r>
              <a:rPr lang="cs-CZ" dirty="0"/>
              <a:t>Microgrids/Hybrids – </a:t>
            </a:r>
            <a:r>
              <a:rPr lang="en-AU" dirty="0"/>
              <a:t>Commercial Offerings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14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6366742" y="2343795"/>
            <a:ext cx="3833714" cy="3677493"/>
          </a:xfrm>
        </p:spPr>
        <p:txBody>
          <a:bodyPr/>
          <a:lstStyle/>
          <a:p>
            <a:r>
              <a:rPr lang="en-AU" dirty="0"/>
              <a:t>Solution 2 – ComAp  master</a:t>
            </a:r>
          </a:p>
        </p:txBody>
      </p:sp>
      <p:pic>
        <p:nvPicPr>
          <p:cNvPr id="13" name="Picture 2" descr="http://cdn.comap.cz/images/get/48643aa9d03c17309726af0f935fe8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13" y="2933175"/>
            <a:ext cx="4026846" cy="27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016532" y="2343795"/>
            <a:ext cx="4042792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4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5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6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Solution 1 – ComAp slave</a:t>
            </a:r>
          </a:p>
          <a:p>
            <a:endParaRPr lang="en-AU" dirty="0"/>
          </a:p>
        </p:txBody>
      </p:sp>
      <p:sp>
        <p:nvSpPr>
          <p:cNvPr id="17" name="Ovál 31"/>
          <p:cNvSpPr/>
          <p:nvPr/>
        </p:nvSpPr>
        <p:spPr>
          <a:xfrm>
            <a:off x="2639616" y="3573016"/>
            <a:ext cx="399260" cy="288032"/>
          </a:xfrm>
          <a:prstGeom prst="ellipse">
            <a:avLst/>
          </a:prstGeom>
          <a:noFill/>
          <a:ln w="38100">
            <a:solidFill>
              <a:srgbClr val="E10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bdélníkový popisek 34"/>
          <p:cNvSpPr/>
          <p:nvPr/>
        </p:nvSpPr>
        <p:spPr>
          <a:xfrm>
            <a:off x="2639616" y="2780929"/>
            <a:ext cx="1080120" cy="520955"/>
          </a:xfrm>
          <a:prstGeom prst="wedgeRectCallout">
            <a:avLst>
              <a:gd name="adj1" fmla="val -25006"/>
              <a:gd name="adj2" fmla="val 9187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/>
              <a:t>3rd party master </a:t>
            </a:r>
            <a:r>
              <a:rPr lang="cs-CZ" sz="1100" b="1" dirty="0" err="1"/>
              <a:t>controller</a:t>
            </a:r>
            <a:endParaRPr lang="cs-CZ" sz="1100" b="1" dirty="0"/>
          </a:p>
        </p:txBody>
      </p:sp>
      <p:sp>
        <p:nvSpPr>
          <p:cNvPr id="19" name="Ovál 9"/>
          <p:cNvSpPr/>
          <p:nvPr/>
        </p:nvSpPr>
        <p:spPr>
          <a:xfrm>
            <a:off x="3032054" y="4318045"/>
            <a:ext cx="466613" cy="416289"/>
          </a:xfrm>
          <a:prstGeom prst="ellipse">
            <a:avLst/>
          </a:prstGeom>
          <a:noFill/>
          <a:ln w="38100">
            <a:solidFill>
              <a:srgbClr val="E10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délníkový popisek 10"/>
          <p:cNvSpPr/>
          <p:nvPr/>
        </p:nvSpPr>
        <p:spPr>
          <a:xfrm>
            <a:off x="3510234" y="5293009"/>
            <a:ext cx="1243172" cy="615598"/>
          </a:xfrm>
          <a:prstGeom prst="wedgeRectCallout">
            <a:avLst>
              <a:gd name="adj1" fmla="val -62774"/>
              <a:gd name="adj2" fmla="val -14097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ComAp IGS-NT-Hybrid </a:t>
            </a:r>
            <a:r>
              <a:rPr lang="cs-CZ" sz="1400" b="1" dirty="0" err="1"/>
              <a:t>fw</a:t>
            </a:r>
            <a:endParaRPr lang="cs-CZ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108" y="2924944"/>
            <a:ext cx="4323397" cy="2733422"/>
          </a:xfrm>
          <a:prstGeom prst="rect">
            <a:avLst/>
          </a:prstGeom>
        </p:spPr>
      </p:pic>
      <p:sp>
        <p:nvSpPr>
          <p:cNvPr id="16" name="Ovál 9"/>
          <p:cNvSpPr/>
          <p:nvPr/>
        </p:nvSpPr>
        <p:spPr>
          <a:xfrm>
            <a:off x="7284598" y="2924944"/>
            <a:ext cx="827627" cy="648072"/>
          </a:xfrm>
          <a:prstGeom prst="ellipse">
            <a:avLst/>
          </a:prstGeom>
          <a:noFill/>
          <a:ln w="38100">
            <a:solidFill>
              <a:srgbClr val="E10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bdélníkový popisek 10"/>
          <p:cNvSpPr/>
          <p:nvPr/>
        </p:nvSpPr>
        <p:spPr>
          <a:xfrm>
            <a:off x="8034736" y="3600405"/>
            <a:ext cx="1243172" cy="615598"/>
          </a:xfrm>
          <a:prstGeom prst="wedgeRectCallout">
            <a:avLst>
              <a:gd name="adj1" fmla="val -51160"/>
              <a:gd name="adj2" fmla="val -7256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ComAp </a:t>
            </a:r>
          </a:p>
          <a:p>
            <a:pPr algn="ctr"/>
            <a:r>
              <a:rPr lang="cs-CZ" sz="1400" b="1" dirty="0"/>
              <a:t>IS-NTC-Hybrid</a:t>
            </a:r>
          </a:p>
        </p:txBody>
      </p:sp>
    </p:spTree>
    <p:extLst>
      <p:ext uri="{BB962C8B-B14F-4D97-AF65-F5344CB8AC3E}">
        <p14:creationId xmlns:p14="http://schemas.microsoft.com/office/powerpoint/2010/main" val="26527333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InteliSys NTC Hybrid control system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75322" y="2276873"/>
            <a:ext cx="7118849" cy="4248471"/>
          </a:xfrm>
        </p:spPr>
        <p:txBody>
          <a:bodyPr/>
          <a:lstStyle/>
          <a:p>
            <a:pPr lvl="1"/>
            <a:r>
              <a:rPr lang="en-AU" sz="1800" dirty="0"/>
              <a:t>Master controller for hybrid applications</a:t>
            </a:r>
          </a:p>
          <a:p>
            <a:pPr lvl="1"/>
            <a:r>
              <a:rPr lang="en-AU" sz="1800" dirty="0"/>
              <a:t>Smooth interface with gen-set controllers over CAN</a:t>
            </a:r>
          </a:p>
          <a:p>
            <a:pPr lvl="1"/>
            <a:r>
              <a:rPr lang="en-AU" sz="1800" dirty="0"/>
              <a:t>Communication with the PV inverters over Modbus (RTU or TCP/IP)</a:t>
            </a:r>
          </a:p>
          <a:p>
            <a:pPr lvl="1"/>
            <a:r>
              <a:rPr lang="en-AU" sz="1800" dirty="0"/>
              <a:t>Predefined interface to a number of well-known inverters</a:t>
            </a:r>
          </a:p>
          <a:p>
            <a:pPr lvl="3"/>
            <a:r>
              <a:rPr lang="en-AU" sz="1500" dirty="0"/>
              <a:t>SMA, ABB, Fronius, Delta, Huawei, KACO </a:t>
            </a:r>
          </a:p>
          <a:p>
            <a:pPr lvl="1"/>
            <a:r>
              <a:rPr lang="en-AU" sz="1800" dirty="0"/>
              <a:t>Extensive statistics of renewable energy production  </a:t>
            </a:r>
          </a:p>
          <a:p>
            <a:pPr lvl="1"/>
            <a:r>
              <a:rPr lang="en-AU" sz="1800" dirty="0"/>
              <a:t>Extensive statistics of gen-set(s) energy production</a:t>
            </a:r>
          </a:p>
          <a:p>
            <a:pPr lvl="1"/>
            <a:r>
              <a:rPr lang="en-AU" sz="1800" dirty="0"/>
              <a:t>Prevention of the gen-set(s) underloading </a:t>
            </a:r>
          </a:p>
          <a:p>
            <a:pPr lvl="1"/>
            <a:r>
              <a:rPr lang="en-AU" sz="1800" dirty="0"/>
              <a:t>Reduction of the PV output only when necessary</a:t>
            </a:r>
          </a:p>
          <a:p>
            <a:pPr lvl="1"/>
            <a:r>
              <a:rPr lang="en-AU" sz="1800" dirty="0"/>
              <a:t>Smart power management and load sharing to accommodate maximum RNW energy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72" y="1734270"/>
            <a:ext cx="267773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2745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3038775" y="64459"/>
            <a:ext cx="7790656" cy="1224136"/>
          </a:xfrm>
        </p:spPr>
        <p:txBody>
          <a:bodyPr>
            <a:normAutofit/>
          </a:bodyPr>
          <a:lstStyle/>
          <a:p>
            <a:r>
              <a:rPr lang="en-AU" sz="3000" dirty="0"/>
              <a:t>Complex hybrid application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16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7" name="Picture 2" descr="http://cdn.comap.cz/images/get/48643aa9d03c17309726af0f935fe8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58" y="1016967"/>
            <a:ext cx="9326041" cy="63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08641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ComAp</a:t>
            </a:r>
            <a:r>
              <a:rPr lang="cs-CZ" dirty="0"/>
              <a:t> hybrid</a:t>
            </a:r>
            <a:r>
              <a:rPr lang="en-US" dirty="0"/>
              <a:t> power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5838940"/>
            <a:ext cx="8219256" cy="3350700"/>
          </a:xfrm>
        </p:spPr>
        <p:txBody>
          <a:bodyPr/>
          <a:lstStyle/>
          <a:p>
            <a:pPr lvl="1"/>
            <a:r>
              <a:rPr lang="en-US" dirty="0"/>
              <a:t>In the case that grid is not available, ComAp controllers will control the site to match the genset output with the load</a:t>
            </a:r>
          </a:p>
          <a:p>
            <a:pPr lvl="1"/>
            <a:r>
              <a:rPr lang="en-US" dirty="0"/>
              <a:t>This picture represents the low load during the night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17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54"/>
          <a:stretch/>
        </p:blipFill>
        <p:spPr bwMode="auto">
          <a:xfrm>
            <a:off x="1524001" y="1305834"/>
            <a:ext cx="8156955" cy="453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6741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ComAp</a:t>
            </a:r>
            <a:r>
              <a:rPr lang="cs-CZ" dirty="0"/>
              <a:t> hybrid</a:t>
            </a:r>
            <a:r>
              <a:rPr lang="en-US" dirty="0"/>
              <a:t> power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5838940"/>
            <a:ext cx="8219256" cy="3744416"/>
          </a:xfrm>
        </p:spPr>
        <p:txBody>
          <a:bodyPr/>
          <a:lstStyle/>
          <a:p>
            <a:pPr lvl="1"/>
            <a:r>
              <a:rPr lang="en-AU" dirty="0"/>
              <a:t>During the morning the PV power plant starts to produce power</a:t>
            </a:r>
          </a:p>
          <a:p>
            <a:pPr lvl="1"/>
            <a:r>
              <a:rPr lang="en-AU" dirty="0"/>
              <a:t>ComAp controllers adjust the output of the gen-sets according to the PV output to match the load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18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54"/>
          <a:stretch/>
        </p:blipFill>
        <p:spPr bwMode="auto">
          <a:xfrm>
            <a:off x="1524001" y="1305834"/>
            <a:ext cx="8156955" cy="453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15743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ComAp</a:t>
            </a:r>
            <a:r>
              <a:rPr lang="cs-CZ" dirty="0"/>
              <a:t> hybrid</a:t>
            </a:r>
            <a:r>
              <a:rPr lang="en-US" dirty="0"/>
              <a:t> power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5805264"/>
            <a:ext cx="8219256" cy="3672408"/>
          </a:xfrm>
        </p:spPr>
        <p:txBody>
          <a:bodyPr/>
          <a:lstStyle/>
          <a:p>
            <a:pPr lvl="1"/>
            <a:r>
              <a:rPr lang="en-US" dirty="0"/>
              <a:t>In the middle of the day the PV output reaches the highest output </a:t>
            </a:r>
          </a:p>
          <a:p>
            <a:pPr lvl="1"/>
            <a:r>
              <a:rPr lang="en-US" dirty="0"/>
              <a:t>In this case the gensets run under-loaded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19</a:t>
            </a:fld>
            <a:r>
              <a:rPr lang="en-US" dirty="0"/>
              <a:t> 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313384"/>
            <a:ext cx="814586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1205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ástupný symbol pro číslo snímku 1">
            <a:extLst>
              <a:ext uri="{FF2B5EF4-FFF2-40B4-BE49-F238E27FC236}">
                <a16:creationId xmlns:a16="http://schemas.microsoft.com/office/drawing/2014/main" id="{9D227937-66D9-41F9-8903-9581636E72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44E6C0-0CCC-4F7E-8893-BE4BEA60C919}" type="slidenum">
              <a:rPr lang="cs-CZ" altLang="en-US" smtClean="0">
                <a:solidFill>
                  <a:srgbClr val="939599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en-US">
              <a:solidFill>
                <a:srgbClr val="939599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757E51-D6B6-478D-962A-1AB91F72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23" y="1123950"/>
            <a:ext cx="9033504" cy="51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915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ComAp</a:t>
            </a:r>
            <a:r>
              <a:rPr lang="cs-CZ"/>
              <a:t> hybrid</a:t>
            </a:r>
            <a:r>
              <a:rPr lang="en-US"/>
              <a:t> power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5805264"/>
            <a:ext cx="8219256" cy="3744416"/>
          </a:xfrm>
        </p:spPr>
        <p:txBody>
          <a:bodyPr/>
          <a:lstStyle/>
          <a:p>
            <a:pPr lvl="1"/>
            <a:r>
              <a:rPr lang="en-US" dirty="0"/>
              <a:t>In standard power management one </a:t>
            </a:r>
            <a:r>
              <a:rPr lang="en-US"/>
              <a:t>of </a:t>
            </a:r>
            <a:r>
              <a:rPr lang="en-US" dirty="0"/>
              <a:t>the gen</a:t>
            </a:r>
            <a:r>
              <a:rPr lang="cs-CZ"/>
              <a:t>-</a:t>
            </a:r>
            <a:r>
              <a:rPr lang="en-US"/>
              <a:t>sets would be s</a:t>
            </a:r>
            <a:r>
              <a:rPr lang="cs-CZ"/>
              <a:t>hut down</a:t>
            </a:r>
            <a:r>
              <a:rPr lang="en-US"/>
              <a:t> but in this case this would endanger the reliability of the whole system</a:t>
            </a:r>
            <a:endParaRPr lang="en-US" dirty="0"/>
          </a:p>
          <a:p>
            <a:pPr lvl="1"/>
            <a:r>
              <a:rPr lang="en-US"/>
              <a:t>The output of the PV is reduced in order to protect the gen</a:t>
            </a:r>
            <a:r>
              <a:rPr lang="cs-CZ"/>
              <a:t>-</a:t>
            </a:r>
            <a:r>
              <a:rPr lang="en-US"/>
              <a:t>sets from being under-loaded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20</a:t>
            </a:fld>
            <a:r>
              <a:rPr lang="en-US"/>
              <a:t> 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314875"/>
            <a:ext cx="8145861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71113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ComAp</a:t>
            </a:r>
            <a:r>
              <a:rPr lang="cs-CZ" dirty="0"/>
              <a:t> hybrid</a:t>
            </a:r>
            <a:r>
              <a:rPr lang="en-US" dirty="0"/>
              <a:t> power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5068" y="5955955"/>
            <a:ext cx="8808261" cy="815547"/>
          </a:xfrm>
        </p:spPr>
        <p:txBody>
          <a:bodyPr/>
          <a:lstStyle/>
          <a:p>
            <a:pPr lvl="1"/>
            <a:r>
              <a:rPr lang="en-US" dirty="0"/>
              <a:t>When the PV </a:t>
            </a:r>
            <a:r>
              <a:rPr lang="cs-CZ" dirty="0"/>
              <a:t>plant</a:t>
            </a:r>
            <a:r>
              <a:rPr lang="en-US" dirty="0"/>
              <a:t> is</a:t>
            </a:r>
            <a:r>
              <a:rPr lang="cs-CZ" dirty="0"/>
              <a:t> </a:t>
            </a:r>
            <a:r>
              <a:rPr lang="en-US" dirty="0"/>
              <a:t>covered by cloud ComAp controllers will automatically load the gen</a:t>
            </a:r>
            <a:r>
              <a:rPr lang="cs-CZ" dirty="0"/>
              <a:t>-</a:t>
            </a:r>
            <a:r>
              <a:rPr lang="en-US" dirty="0"/>
              <a:t>sets to keep the smooth power delivery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21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313384"/>
            <a:ext cx="814586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68677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ComAp</a:t>
            </a:r>
            <a:r>
              <a:rPr lang="cs-CZ" dirty="0"/>
              <a:t> hybrid</a:t>
            </a:r>
            <a:r>
              <a:rPr lang="en-US" dirty="0"/>
              <a:t> power management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5877272"/>
            <a:ext cx="8219256" cy="3744416"/>
          </a:xfrm>
        </p:spPr>
        <p:txBody>
          <a:bodyPr/>
          <a:lstStyle/>
          <a:p>
            <a:pPr lvl="1"/>
            <a:r>
              <a:rPr lang="en-US" dirty="0"/>
              <a:t>During the afternoon the PV output is decreasing and the load is typically increasing</a:t>
            </a:r>
          </a:p>
          <a:p>
            <a:pPr lvl="1"/>
            <a:r>
              <a:rPr lang="en-US" dirty="0"/>
              <a:t>The controllers will start, synchronize and load more gensets to cover the load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22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588" y="1313384"/>
            <a:ext cx="814586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766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F4FE-DF8D-4011-8FC2-06D5D372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Energy storage in microgrids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B0A26-81D1-4A61-B9E3-3BF9280EA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663" y="1729795"/>
            <a:ext cx="5376000" cy="3744416"/>
          </a:xfrm>
        </p:spPr>
        <p:txBody>
          <a:bodyPr/>
          <a:lstStyle/>
          <a:p>
            <a:pPr marL="0" lvl="1" indent="0">
              <a:buNone/>
            </a:pPr>
            <a:r>
              <a:rPr lang="en-AU" sz="1700" b="1" dirty="0"/>
              <a:t>Different usage</a:t>
            </a:r>
          </a:p>
          <a:p>
            <a:pPr lvl="1"/>
            <a:r>
              <a:rPr lang="en-AU" dirty="0"/>
              <a:t>Storing excess energy</a:t>
            </a:r>
          </a:p>
          <a:p>
            <a:pPr lvl="1"/>
            <a:r>
              <a:rPr lang="en-AU" dirty="0"/>
              <a:t>Offsetting the power output of the renewable energy source</a:t>
            </a:r>
          </a:p>
          <a:p>
            <a:pPr lvl="1"/>
            <a:r>
              <a:rPr lang="en-AU" dirty="0"/>
              <a:t>Offsetting load fluctuations</a:t>
            </a:r>
          </a:p>
          <a:p>
            <a:pPr lvl="1"/>
            <a:r>
              <a:rPr lang="en-AU" dirty="0"/>
              <a:t>Peak shaving</a:t>
            </a:r>
          </a:p>
          <a:p>
            <a:pPr lvl="1"/>
            <a:r>
              <a:rPr lang="en-AU" dirty="0"/>
              <a:t>UPS (Uninterruptible Power Supply)</a:t>
            </a:r>
          </a:p>
          <a:p>
            <a:pPr lvl="1"/>
            <a:r>
              <a:rPr lang="en-AU" dirty="0"/>
              <a:t>Prime power supply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FC10E-F9DA-43FE-9CB2-706AEFC8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23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D8F24F-225F-429D-9C80-AA2318C003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30925" y="1729795"/>
            <a:ext cx="5390389" cy="5184576"/>
          </a:xfrm>
        </p:spPr>
        <p:txBody>
          <a:bodyPr/>
          <a:lstStyle/>
          <a:p>
            <a:r>
              <a:rPr lang="en-AU" dirty="0"/>
              <a:t>Energy storage options</a:t>
            </a:r>
          </a:p>
          <a:p>
            <a:pPr lvl="1"/>
            <a:r>
              <a:rPr lang="en-AU" dirty="0"/>
              <a:t>Pumped hydroelectric storage</a:t>
            </a:r>
          </a:p>
          <a:p>
            <a:pPr lvl="3">
              <a:buFontTx/>
              <a:buChar char="-"/>
            </a:pPr>
            <a:r>
              <a:rPr lang="en-AU" dirty="0"/>
              <a:t>Favourable environmental conditions necessary</a:t>
            </a:r>
          </a:p>
          <a:p>
            <a:pPr lvl="3">
              <a:buFontTx/>
              <a:buChar char="-"/>
            </a:pPr>
            <a:r>
              <a:rPr lang="en-AU" dirty="0"/>
              <a:t>Time consuming construction</a:t>
            </a:r>
          </a:p>
          <a:p>
            <a:pPr lvl="3">
              <a:buFontTx/>
              <a:buChar char="-"/>
            </a:pPr>
            <a:r>
              <a:rPr lang="en-AU" dirty="0"/>
              <a:t>High investment costs</a:t>
            </a:r>
          </a:p>
          <a:p>
            <a:pPr marL="216000" lvl="3" indent="0">
              <a:buNone/>
            </a:pPr>
            <a:r>
              <a:rPr lang="en-AU" dirty="0"/>
              <a:t>+  Most cost-effective means of storage for large amounts of energy</a:t>
            </a:r>
          </a:p>
          <a:p>
            <a:pPr marL="216000" lvl="3" indent="0">
              <a:buNone/>
            </a:pPr>
            <a:r>
              <a:rPr lang="en-AU" dirty="0"/>
              <a:t>+  Renewable Energy </a:t>
            </a:r>
          </a:p>
          <a:p>
            <a:pPr lvl="3"/>
            <a:endParaRPr lang="en-AU" dirty="0"/>
          </a:p>
          <a:p>
            <a:pPr lvl="1"/>
            <a:r>
              <a:rPr lang="en-AU" dirty="0"/>
              <a:t>Flywheel</a:t>
            </a:r>
          </a:p>
          <a:p>
            <a:pPr marL="216000" lvl="3" indent="0">
              <a:buNone/>
            </a:pPr>
            <a:r>
              <a:rPr lang="en-AU" dirty="0"/>
              <a:t>+ Long lifetime (from 10</a:t>
            </a:r>
            <a:r>
              <a:rPr lang="en-AU" baseline="30000" dirty="0"/>
              <a:t>5</a:t>
            </a:r>
            <a:r>
              <a:rPr lang="en-AU" dirty="0"/>
              <a:t>, up to 10</a:t>
            </a:r>
            <a:r>
              <a:rPr lang="en-AU" baseline="30000" dirty="0"/>
              <a:t>7</a:t>
            </a:r>
            <a:r>
              <a:rPr lang="en-AU" dirty="0"/>
              <a:t> cycles of use)</a:t>
            </a:r>
          </a:p>
          <a:p>
            <a:pPr marL="216000" lvl="3" indent="0">
              <a:buNone/>
            </a:pPr>
            <a:r>
              <a:rPr lang="en-AU" dirty="0"/>
              <a:t>+ Little or no maintenance</a:t>
            </a:r>
          </a:p>
          <a:p>
            <a:pPr marL="216000" lvl="3" indent="0">
              <a:buNone/>
            </a:pPr>
            <a:r>
              <a:rPr lang="en-AU" dirty="0"/>
              <a:t>+ High specific energy and large power output</a:t>
            </a:r>
          </a:p>
          <a:p>
            <a:pPr lvl="3">
              <a:buFontTx/>
              <a:buChar char="-"/>
            </a:pPr>
            <a:r>
              <a:rPr lang="en-AU" dirty="0"/>
              <a:t>Costs</a:t>
            </a:r>
          </a:p>
          <a:p>
            <a:pPr marL="216000" lvl="3" indent="0">
              <a:buNone/>
            </a:pPr>
            <a:endParaRPr lang="en-AU" dirty="0"/>
          </a:p>
          <a:p>
            <a:pPr lvl="1"/>
            <a:r>
              <a:rPr lang="en-AU" dirty="0"/>
              <a:t>Super capacitors</a:t>
            </a:r>
          </a:p>
          <a:p>
            <a:pPr marL="216000" lvl="3" indent="0">
              <a:buNone/>
            </a:pPr>
            <a:r>
              <a:rPr lang="en-AU" dirty="0"/>
              <a:t>+ Very high energy per unit volume</a:t>
            </a:r>
          </a:p>
          <a:p>
            <a:pPr marL="216000" lvl="3" indent="0">
              <a:buNone/>
            </a:pPr>
            <a:r>
              <a:rPr lang="en-AU" dirty="0"/>
              <a:t>+ Much faster charging than batteries</a:t>
            </a:r>
          </a:p>
          <a:p>
            <a:pPr marL="216000" lvl="3" indent="0">
              <a:buNone/>
            </a:pPr>
            <a:r>
              <a:rPr lang="en-AU" dirty="0"/>
              <a:t>+ Many more lifecycles than batteries</a:t>
            </a:r>
          </a:p>
          <a:p>
            <a:pPr marL="0" lvl="1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81741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C636-D898-43CE-B7AF-9172EF9B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Batteries for microgrids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00BA8-5432-4430-9541-A90CC529B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Li-Ion</a:t>
            </a:r>
          </a:p>
          <a:p>
            <a:pPr lvl="3">
              <a:buFontTx/>
              <a:buChar char="-"/>
            </a:pPr>
            <a:r>
              <a:rPr lang="en-AU" dirty="0"/>
              <a:t>Low capacity</a:t>
            </a:r>
          </a:p>
          <a:p>
            <a:pPr lvl="3">
              <a:buFontTx/>
              <a:buChar char="-"/>
            </a:pPr>
            <a:r>
              <a:rPr lang="en-AU" dirty="0"/>
              <a:t>Lot of control electronics due to the risk of ignition</a:t>
            </a:r>
          </a:p>
          <a:p>
            <a:pPr lvl="3">
              <a:buFontTx/>
              <a:buChar char="-"/>
            </a:pPr>
            <a:r>
              <a:rPr lang="en-AU" dirty="0"/>
              <a:t>Worse performance out of recommended temperature range</a:t>
            </a:r>
          </a:p>
          <a:p>
            <a:pPr lvl="3">
              <a:buFontTx/>
              <a:buChar char="-"/>
            </a:pPr>
            <a:r>
              <a:rPr lang="en-AU" dirty="0"/>
              <a:t>Lower number of cycles</a:t>
            </a:r>
          </a:p>
          <a:p>
            <a:pPr marL="216000" lvl="3" indent="0">
              <a:buNone/>
            </a:pPr>
            <a:r>
              <a:rPr lang="en-AU" dirty="0"/>
              <a:t>+  Affordability</a:t>
            </a:r>
          </a:p>
          <a:p>
            <a:pPr marL="216000" lvl="3" indent="0">
              <a:buNone/>
            </a:pPr>
            <a:endParaRPr lang="en-AU" dirty="0"/>
          </a:p>
          <a:p>
            <a:r>
              <a:rPr lang="en-AU" dirty="0"/>
              <a:t>Lead-Acid</a:t>
            </a:r>
          </a:p>
          <a:p>
            <a:pPr lvl="3">
              <a:buFontTx/>
              <a:buChar char="-"/>
            </a:pPr>
            <a:r>
              <a:rPr lang="en-AU" dirty="0"/>
              <a:t>Low energy-to-weight and energy-to-volume ratio</a:t>
            </a:r>
          </a:p>
          <a:p>
            <a:pPr lvl="3">
              <a:buFontTx/>
              <a:buChar char="-"/>
            </a:pPr>
            <a:r>
              <a:rPr lang="en-AU" dirty="0"/>
              <a:t>Not designed for deep discharge</a:t>
            </a:r>
          </a:p>
          <a:p>
            <a:pPr lvl="3">
              <a:buFontTx/>
              <a:buChar char="-"/>
            </a:pPr>
            <a:r>
              <a:rPr lang="en-AU" dirty="0"/>
              <a:t>Dangerous components</a:t>
            </a:r>
          </a:p>
          <a:p>
            <a:pPr marL="216000" lvl="3" indent="0">
              <a:buNone/>
            </a:pPr>
            <a:r>
              <a:rPr lang="en-AU" dirty="0"/>
              <a:t>+  Low price</a:t>
            </a:r>
          </a:p>
          <a:p>
            <a:pPr marL="216000" lvl="3" indent="0">
              <a:buNone/>
            </a:pPr>
            <a:r>
              <a:rPr lang="en-AU" dirty="0"/>
              <a:t>+  High energy-to-power ratio</a:t>
            </a:r>
          </a:p>
          <a:p>
            <a:pPr marL="216000" lvl="3" indent="0">
              <a:buNone/>
            </a:pPr>
            <a:endParaRPr lang="en-AU" dirty="0"/>
          </a:p>
          <a:p>
            <a:pPr lvl="3"/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98C41-F42D-4392-9D7F-84BF3C55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24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A3B941-7E12-4C36-98F8-B66B5AF3BC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219" y="2371739"/>
            <a:ext cx="5390389" cy="3744416"/>
          </a:xfrm>
        </p:spPr>
        <p:txBody>
          <a:bodyPr/>
          <a:lstStyle/>
          <a:p>
            <a:r>
              <a:rPr lang="en-AU" dirty="0"/>
              <a:t>NMC (Nickel-Manganese-Cobalt)</a:t>
            </a:r>
          </a:p>
          <a:p>
            <a:r>
              <a:rPr lang="en-AU" dirty="0"/>
              <a:t>NCA, LCO, …</a:t>
            </a:r>
          </a:p>
          <a:p>
            <a:r>
              <a:rPr lang="en-AU" dirty="0"/>
              <a:t>LiFePO4 (LFP)</a:t>
            </a:r>
          </a:p>
          <a:p>
            <a:pPr marL="216000" lvl="3" indent="0">
              <a:buNone/>
            </a:pPr>
            <a:r>
              <a:rPr lang="en-AU" dirty="0"/>
              <a:t>- High price</a:t>
            </a:r>
          </a:p>
          <a:p>
            <a:pPr marL="216000" lvl="3" indent="0">
              <a:buNone/>
            </a:pPr>
            <a:r>
              <a:rPr lang="en-AU" dirty="0"/>
              <a:t>+ High safety</a:t>
            </a:r>
          </a:p>
          <a:p>
            <a:pPr marL="216000" lvl="3" indent="0">
              <a:buNone/>
            </a:pPr>
            <a:r>
              <a:rPr lang="en-AU" dirty="0"/>
              <a:t>+ High number of cycles</a:t>
            </a:r>
          </a:p>
          <a:p>
            <a:pPr marL="216000" lvl="3" indent="0">
              <a:buNone/>
            </a:pPr>
            <a:r>
              <a:rPr lang="en-AU" dirty="0"/>
              <a:t>+ High discharge currents</a:t>
            </a:r>
          </a:p>
          <a:p>
            <a:pPr marL="216000" lvl="3" indent="0">
              <a:buNone/>
            </a:pPr>
            <a:r>
              <a:rPr lang="en-AU" dirty="0"/>
              <a:t>+  One big pack – simple and less prone to failure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585014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DE68-7A66-4E48-A484-41B41684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Cloud forecasting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F774D-A8EC-4F13-9159-E037A63A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25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81CAB-8B1A-478E-98B1-4E2B94898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3" t="9932" r="22244" b="21632"/>
          <a:stretch/>
        </p:blipFill>
        <p:spPr>
          <a:xfrm>
            <a:off x="432723" y="2071395"/>
            <a:ext cx="6718042" cy="469329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5D21D1-98A9-4810-90A7-C905E63EA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257" t="31399" r="15884" b="17275"/>
          <a:stretch/>
        </p:blipFill>
        <p:spPr>
          <a:xfrm>
            <a:off x="7397626" y="2537135"/>
            <a:ext cx="4533657" cy="355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868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D35BE-12A2-4AD9-B402-84EDA94D3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4400" dirty="0"/>
              <a:t>Reference projects</a:t>
            </a:r>
          </a:p>
          <a:p>
            <a:pPr marL="0" indent="0" algn="ctr">
              <a:buNone/>
            </a:pPr>
            <a:r>
              <a:rPr lang="en-AU" sz="4400" dirty="0"/>
              <a:t>- Lessons learnt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5090E-4812-4C57-8762-ABBACAA0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26</a:t>
            </a:fld>
            <a:r>
              <a:rPr lang="en-US" dirty="0"/>
              <a:t>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37515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2588400" y="0"/>
            <a:ext cx="7790656" cy="122413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Peter Island, British Virgin Islands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27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0560" y="4572000"/>
            <a:ext cx="6108640" cy="1463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4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5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6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r>
              <a:rPr lang="en-AU" sz="1600" dirty="0"/>
              <a:t>Four diesel gen-sets (540kW each) and two wind turbines (259kW each)</a:t>
            </a:r>
          </a:p>
          <a:p>
            <a:pPr marL="215900" indent="-215900"/>
            <a:r>
              <a:rPr lang="en-AU" sz="1600" dirty="0"/>
              <a:t>ComAp provided highly optimized power management for lower load reserve and efficient automatic control of the gen-sets operation to offset wind farm output fluctuations</a:t>
            </a:r>
          </a:p>
          <a:p>
            <a:pPr marL="215900" indent="-215900"/>
            <a:r>
              <a:rPr lang="en-AU" sz="1600" dirty="0"/>
              <a:t>Fuel consumption costs cut by $500,000 per year</a:t>
            </a:r>
          </a:p>
          <a:p>
            <a:pPr marL="215900" indent="-215900"/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9" name="Obrázek 4" descr="ComAp word header_RGB.emf"/>
          <p:cNvPicPr/>
          <p:nvPr/>
        </p:nvPicPr>
        <p:blipFill>
          <a:blip r:embed="rId7"/>
          <a:stretch>
            <a:fillRect/>
          </a:stretch>
        </p:blipFill>
        <p:spPr>
          <a:xfrm>
            <a:off x="-2106000" y="-1926000"/>
            <a:ext cx="4536504" cy="50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3022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28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1364" y="3967729"/>
            <a:ext cx="7350236" cy="2520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4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5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6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dirty="0">
                <a:solidFill>
                  <a:schemeClr val="bg1"/>
                </a:solidFill>
              </a:rPr>
              <a:t>Burgos Wind Farm</a:t>
            </a:r>
          </a:p>
          <a:p>
            <a:pPr marL="215900" indent="-215900"/>
            <a:r>
              <a:rPr lang="en-AU" sz="1400" dirty="0">
                <a:solidFill>
                  <a:schemeClr val="bg1"/>
                </a:solidFill>
              </a:rPr>
              <a:t>The largest wind farm in South East Asia; production of 233 GWh/year to provide power for a million households</a:t>
            </a:r>
          </a:p>
          <a:p>
            <a:pPr marL="215900" indent="-215900"/>
            <a:r>
              <a:rPr lang="en-AU" sz="1400" dirty="0">
                <a:solidFill>
                  <a:schemeClr val="bg1"/>
                </a:solidFill>
              </a:rPr>
              <a:t>ComAp installed control system on back-up gensets for emergency power</a:t>
            </a:r>
          </a:p>
          <a:p>
            <a:pPr marL="215900" lvl="1" indent="-215900"/>
            <a:r>
              <a:rPr lang="en-AU" sz="1400" dirty="0">
                <a:solidFill>
                  <a:schemeClr val="bg1"/>
                </a:solidFill>
              </a:rPr>
              <a:t>Load picked up within 20s; zero spinning reserve required</a:t>
            </a:r>
          </a:p>
          <a:p>
            <a:pPr marL="215900" lvl="1" indent="-215900"/>
            <a:r>
              <a:rPr lang="en-AU" sz="1400" dirty="0">
                <a:solidFill>
                  <a:schemeClr val="bg1"/>
                </a:solidFill>
              </a:rPr>
              <a:t>Prevention of damage in high speed wind</a:t>
            </a:r>
          </a:p>
          <a:p>
            <a:pPr marL="215900" lvl="1" indent="-215900"/>
            <a:r>
              <a:rPr lang="en-AU" sz="1400" dirty="0">
                <a:solidFill>
                  <a:schemeClr val="bg1"/>
                </a:solidFill>
              </a:rPr>
              <a:t>Maximized fuel savings and efficiency while keeping high safety standard</a:t>
            </a:r>
          </a:p>
        </p:txBody>
      </p:sp>
      <p:sp>
        <p:nvSpPr>
          <p:cNvPr id="9" name="Nadpis 22"/>
          <p:cNvSpPr>
            <a:spLocks noGrp="1"/>
          </p:cNvSpPr>
          <p:nvPr>
            <p:ph type="title"/>
          </p:nvPr>
        </p:nvSpPr>
        <p:spPr>
          <a:xfrm>
            <a:off x="2588400" y="0"/>
            <a:ext cx="7790656" cy="1224136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Wind-diesel power plant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Burgos Island, Philippines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11" name="Obrázek 4" descr="ComAp word header_RGB.emf"/>
          <p:cNvPicPr/>
          <p:nvPr/>
        </p:nvPicPr>
        <p:blipFill>
          <a:blip r:embed="rId7"/>
          <a:stretch>
            <a:fillRect/>
          </a:stretch>
        </p:blipFill>
        <p:spPr>
          <a:xfrm>
            <a:off x="-2106000" y="-1926000"/>
            <a:ext cx="4536504" cy="50544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504" y="28575"/>
            <a:ext cx="7790656" cy="122413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Solar-Diesel Hybrid Power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GB" dirty="0">
                <a:solidFill>
                  <a:schemeClr val="bg2"/>
                </a:solidFill>
              </a:rPr>
              <a:t>Kiribati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29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5" name="Obrázek 4" descr="ComAp word header_RGB.emf"/>
          <p:cNvPicPr/>
          <p:nvPr/>
        </p:nvPicPr>
        <p:blipFill>
          <a:blip r:embed="rId3"/>
          <a:stretch>
            <a:fillRect/>
          </a:stretch>
        </p:blipFill>
        <p:spPr>
          <a:xfrm>
            <a:off x="-2106000" y="-1926000"/>
            <a:ext cx="4536504" cy="50544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34963" y="4437063"/>
            <a:ext cx="7135364" cy="2520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4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5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6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/>
              <a:t>Tarawa Island</a:t>
            </a:r>
            <a:endParaRPr lang="cs-CZ" sz="1400" dirty="0"/>
          </a:p>
          <a:p>
            <a:pPr marL="215900" indent="-215900"/>
            <a:r>
              <a:rPr lang="en-AU" sz="1400" dirty="0"/>
              <a:t>Full</a:t>
            </a:r>
            <a:r>
              <a:rPr lang="en-GB" sz="1400" dirty="0"/>
              <a:t> automation of three 1400 kW low speed diesel generator systems and 500 kWp photovoltaic power plant</a:t>
            </a:r>
          </a:p>
          <a:p>
            <a:pPr marL="215900" indent="-215900"/>
            <a:r>
              <a:rPr lang="en-GB" sz="1400" dirty="0"/>
              <a:t>The hybrid system saves approximately 227,000 litres of diesel every year </a:t>
            </a:r>
            <a:endParaRPr dirty="0"/>
          </a:p>
          <a:p>
            <a:pPr marL="215900" indent="-215900"/>
            <a:r>
              <a:rPr lang="en-GB" sz="1400" dirty="0"/>
              <a:t>Prevention from around 627 tons of CO</a:t>
            </a:r>
            <a:r>
              <a:rPr lang="en-GB" sz="1400" baseline="-25000" dirty="0"/>
              <a:t>2</a:t>
            </a:r>
            <a:r>
              <a:rPr lang="en-GB" sz="1400" dirty="0"/>
              <a:t> from being released into the atmosphere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82748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9139-4C5A-48BA-915B-0F4CA296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/>
              <a:t>ComAp</a:t>
            </a:r>
            <a:r>
              <a:rPr lang="en-AU" sz="3000" dirty="0"/>
              <a:t>’s Global</a:t>
            </a:r>
            <a:r>
              <a:rPr lang="cs-CZ" sz="3000" dirty="0"/>
              <a:t> </a:t>
            </a:r>
            <a:r>
              <a:rPr lang="en-AU" sz="3000" dirty="0"/>
              <a:t>S</a:t>
            </a:r>
            <a:r>
              <a:rPr lang="cs-CZ" sz="3000" dirty="0"/>
              <a:t>ubsidiaries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8750A-7DC7-4CA6-AE3E-7C3E5E8A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3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4406FE-7894-42C3-A136-F30628496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79EB0-A0FF-4E8E-8469-54CB304B2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40998"/>
            <a:ext cx="10959008" cy="50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671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092" y="266700"/>
            <a:ext cx="7790656" cy="122413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Wind-Diesel Hybrid Power Plant</a:t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GB" dirty="0">
                <a:solidFill>
                  <a:schemeClr val="bg1"/>
                </a:solidFill>
              </a:rPr>
              <a:t>Vanuatu</a:t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30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5" name="Obrázek 4" descr="ComAp word header_RGB.emf"/>
          <p:cNvPicPr/>
          <p:nvPr/>
        </p:nvPicPr>
        <p:blipFill>
          <a:blip r:embed="rId3"/>
          <a:stretch>
            <a:fillRect/>
          </a:stretch>
        </p:blipFill>
        <p:spPr>
          <a:xfrm>
            <a:off x="-2106000" y="-1926000"/>
            <a:ext cx="4536504" cy="50544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35360" y="5661248"/>
            <a:ext cx="6840760" cy="97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4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5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6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dirty="0"/>
              <a:t>Two 4 MW slow-speed engines along with a 3 MW wind farm</a:t>
            </a:r>
          </a:p>
          <a:p>
            <a:r>
              <a:rPr lang="en-AU" sz="1400" dirty="0"/>
              <a:t>The installed control system has allowed the wind energy penetration to be as high as 70% without any energy storage system</a:t>
            </a:r>
          </a:p>
        </p:txBody>
      </p:sp>
    </p:spTree>
    <p:extLst>
      <p:ext uri="{BB962C8B-B14F-4D97-AF65-F5344CB8AC3E}">
        <p14:creationId xmlns:p14="http://schemas.microsoft.com/office/powerpoint/2010/main" val="96841586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36" y="114300"/>
            <a:ext cx="7790656" cy="122413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Solar-Diesel Hybrid Power Plant</a:t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GB" dirty="0">
                <a:solidFill>
                  <a:schemeClr val="bg1"/>
                </a:solidFill>
              </a:rPr>
              <a:t>Rarotonga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31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5" name="Obrázek 4" descr="ComAp word header_RGB.emf"/>
          <p:cNvPicPr/>
          <p:nvPr/>
        </p:nvPicPr>
        <p:blipFill>
          <a:blip r:embed="rId3"/>
          <a:stretch>
            <a:fillRect/>
          </a:stretch>
        </p:blipFill>
        <p:spPr>
          <a:xfrm>
            <a:off x="-2106000" y="-1926000"/>
            <a:ext cx="4536504" cy="50544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0560" y="4867275"/>
            <a:ext cx="7200800" cy="1794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4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5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6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r>
              <a:rPr lang="en-US" sz="1400" dirty="0">
                <a:solidFill>
                  <a:schemeClr val="bg1"/>
                </a:solidFill>
              </a:rPr>
              <a:t>Diesel gen-sets (slow speed and high speed sets, total 8.5 MW) and PV power plant (0.65 MW)</a:t>
            </a:r>
            <a:endParaRPr lang="en-GB" sz="1400" dirty="0">
              <a:solidFill>
                <a:schemeClr val="bg1"/>
              </a:solidFill>
            </a:endParaRPr>
          </a:p>
          <a:p>
            <a:pPr marL="215900" indent="-215900"/>
            <a:r>
              <a:rPr lang="en-US" sz="1400" dirty="0">
                <a:solidFill>
                  <a:schemeClr val="bg1"/>
                </a:solidFill>
              </a:rPr>
              <a:t>ComAp provided smart power management and load sharing between the low speed and high speed diesel gen-sets to optimize the power supply and diesel consumption</a:t>
            </a:r>
          </a:p>
          <a:p>
            <a:pPr marL="215900" indent="-215900"/>
            <a:r>
              <a:rPr lang="en-US" sz="1400" dirty="0">
                <a:solidFill>
                  <a:schemeClr val="bg1"/>
                </a:solidFill>
              </a:rPr>
              <a:t>Automation of originally manual operation minimized the spinning reserve, improved fuel consumption and lowered the operation costs</a:t>
            </a:r>
            <a:endParaRPr lang="en-GB" sz="1400" dirty="0">
              <a:solidFill>
                <a:schemeClr val="bg1"/>
              </a:solidFill>
            </a:endParaRPr>
          </a:p>
          <a:p>
            <a:pPr marL="215900" indent="-215900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5960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2584625" y="0"/>
            <a:ext cx="7790656" cy="1224136"/>
          </a:xfrm>
        </p:spPr>
        <p:txBody>
          <a:bodyPr/>
          <a:lstStyle/>
          <a:p>
            <a:r>
              <a:rPr lang="cs-CZ"/>
              <a:t>ComAp</a:t>
            </a:r>
            <a:r>
              <a:rPr lang="en-GB" dirty="0"/>
              <a:t>’s</a:t>
            </a:r>
            <a:r>
              <a:rPr lang="cs-CZ"/>
              <a:t> service</a:t>
            </a:r>
            <a:r>
              <a:rPr lang="en-US" dirty="0"/>
              <a:t>s for hybrid applications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32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935153" y="4581716"/>
            <a:ext cx="2532699" cy="1004330"/>
          </a:xfrm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939599"/>
                </a:solidFill>
              </a:rPr>
              <a:t>Training</a:t>
            </a:r>
            <a:endParaRPr lang="cs-CZ" sz="2000" b="0">
              <a:solidFill>
                <a:srgbClr val="939599"/>
              </a:solidFill>
            </a:endParaRPr>
          </a:p>
          <a:p>
            <a:pPr marL="0" indent="0">
              <a:buNone/>
            </a:pPr>
            <a:r>
              <a:rPr lang="cs-CZ" sz="2000" b="0" err="1">
                <a:solidFill>
                  <a:srgbClr val="939599"/>
                </a:solidFill>
              </a:rPr>
              <a:t>After</a:t>
            </a:r>
            <a:r>
              <a:rPr lang="cs-CZ" sz="2000" b="0">
                <a:solidFill>
                  <a:srgbClr val="939599"/>
                </a:solidFill>
              </a:rPr>
              <a:t>-sales support</a:t>
            </a:r>
            <a:endParaRPr lang="en-US" sz="2000" b="0" dirty="0">
              <a:solidFill>
                <a:srgbClr val="939599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67" y="4309697"/>
            <a:ext cx="1238250" cy="127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92" y="2761061"/>
            <a:ext cx="1371600" cy="10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54" y="2634726"/>
            <a:ext cx="1104900" cy="1190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41" y="4564769"/>
            <a:ext cx="1228725" cy="103822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4500" y="4582655"/>
            <a:ext cx="3888432" cy="1003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7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8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9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cs-CZ" sz="2000" b="0" dirty="0">
                <a:solidFill>
                  <a:srgbClr val="939599"/>
                </a:solidFill>
              </a:rPr>
              <a:t>Gen-set controllers </a:t>
            </a:r>
            <a:r>
              <a:rPr lang="en-AU" sz="2000" b="0" dirty="0">
                <a:solidFill>
                  <a:srgbClr val="939599"/>
                </a:solidFill>
              </a:rPr>
              <a:t>retrofitting</a:t>
            </a:r>
            <a:endParaRPr lang="en-US" sz="2000" b="0" dirty="0">
              <a:solidFill>
                <a:srgbClr val="939599"/>
              </a:solidFill>
            </a:endParaRPr>
          </a:p>
          <a:p>
            <a:pPr marL="0" indent="0">
              <a:buFontTx/>
              <a:buNone/>
            </a:pPr>
            <a:r>
              <a:rPr lang="en-US" sz="2000" b="0" dirty="0">
                <a:solidFill>
                  <a:srgbClr val="939599"/>
                </a:solidFill>
              </a:rPr>
              <a:t>Commissioning</a:t>
            </a:r>
            <a:endParaRPr lang="cs-CZ" sz="2000" b="0" dirty="0">
              <a:solidFill>
                <a:srgbClr val="939599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935153" y="2835302"/>
            <a:ext cx="3633455" cy="983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7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8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9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dirty="0">
                <a:solidFill>
                  <a:srgbClr val="939599"/>
                </a:solidFill>
              </a:rPr>
              <a:t>Engineering – </a:t>
            </a:r>
            <a:r>
              <a:rPr lang="en-AU" sz="2000" b="0" dirty="0">
                <a:solidFill>
                  <a:srgbClr val="939599"/>
                </a:solidFill>
              </a:rPr>
              <a:t>projects </a:t>
            </a:r>
            <a:r>
              <a:rPr lang="en-US" sz="2000" b="0" dirty="0">
                <a:solidFill>
                  <a:srgbClr val="939599"/>
                </a:solidFill>
              </a:rPr>
              <a:t>design</a:t>
            </a:r>
          </a:p>
          <a:p>
            <a:pPr marL="0" indent="0">
              <a:buFontTx/>
              <a:buNone/>
            </a:pPr>
            <a:r>
              <a:rPr lang="en-US" sz="2000" b="0" dirty="0">
                <a:solidFill>
                  <a:srgbClr val="939599"/>
                </a:solidFill>
              </a:rPr>
              <a:t>System </a:t>
            </a:r>
            <a:r>
              <a:rPr lang="cs-CZ" sz="2000" b="0" dirty="0">
                <a:solidFill>
                  <a:srgbClr val="939599"/>
                </a:solidFill>
              </a:rPr>
              <a:t>Configuration</a:t>
            </a:r>
            <a:endParaRPr lang="en-US" sz="2000" b="0" dirty="0">
              <a:solidFill>
                <a:srgbClr val="939599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194500" y="2791849"/>
            <a:ext cx="2194148" cy="995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Tx/>
              <a:buBlip>
                <a:blip r:embed="rId7"/>
              </a:buBlip>
              <a:defRPr sz="17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Tx/>
              <a:buBlip>
                <a:blip r:embed="rId8"/>
              </a:buBlip>
              <a:defRPr sz="15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Blip>
                <a:blip r:embed="rId9"/>
              </a:buBlip>
              <a:defRPr sz="1500" kern="1200" baseline="0">
                <a:solidFill>
                  <a:srgbClr val="939599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96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76000" indent="-18000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dirty="0">
                <a:solidFill>
                  <a:srgbClr val="939599"/>
                </a:solidFill>
              </a:rPr>
              <a:t>Pre-</a:t>
            </a:r>
            <a:r>
              <a:rPr lang="cs-CZ" sz="2000" b="0" dirty="0">
                <a:solidFill>
                  <a:srgbClr val="939599"/>
                </a:solidFill>
              </a:rPr>
              <a:t>s</a:t>
            </a:r>
            <a:r>
              <a:rPr lang="en-US" sz="2000" b="0" dirty="0">
                <a:solidFill>
                  <a:srgbClr val="939599"/>
                </a:solidFill>
              </a:rPr>
              <a:t>ales </a:t>
            </a:r>
            <a:r>
              <a:rPr lang="en-AU" sz="2000" b="0" dirty="0">
                <a:solidFill>
                  <a:srgbClr val="939599"/>
                </a:solidFill>
              </a:rPr>
              <a:t>service</a:t>
            </a:r>
            <a:endParaRPr lang="en-US" sz="2000" b="0" dirty="0">
              <a:solidFill>
                <a:srgbClr val="939599"/>
              </a:solidFill>
            </a:endParaRPr>
          </a:p>
          <a:p>
            <a:pPr marL="0" indent="0">
              <a:buFontTx/>
              <a:buNone/>
            </a:pPr>
            <a:r>
              <a:rPr lang="en-US" sz="2000" b="0" dirty="0">
                <a:solidFill>
                  <a:srgbClr val="939599"/>
                </a:solidFill>
              </a:rPr>
              <a:t>Consultancy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9983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8" y="1744504"/>
            <a:ext cx="4023556" cy="4023556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33</a:t>
            </a:fld>
            <a:r>
              <a:rPr lang="en-US" dirty="0"/>
              <a:t> </a:t>
            </a:r>
            <a:endParaRPr lang="cs-CZ"/>
          </a:p>
        </p:txBody>
      </p:sp>
      <p:sp>
        <p:nvSpPr>
          <p:cNvPr id="6" name="Nadpis 22"/>
          <p:cNvSpPr>
            <a:spLocks noGrp="1"/>
          </p:cNvSpPr>
          <p:nvPr>
            <p:ph type="title"/>
          </p:nvPr>
        </p:nvSpPr>
        <p:spPr>
          <a:xfrm>
            <a:off x="911424" y="3140968"/>
            <a:ext cx="2520280" cy="1499592"/>
          </a:xfrm>
        </p:spPr>
        <p:txBody>
          <a:bodyPr>
            <a:normAutofit fontScale="90000"/>
          </a:bodyPr>
          <a:lstStyle/>
          <a:p>
            <a:r>
              <a:rPr lang="en-US" b="1" spc="-150" dirty="0">
                <a:solidFill>
                  <a:schemeClr val="tx1"/>
                </a:solidFill>
              </a:rPr>
              <a:t>Save Fuel and Maximize Power System Reliability</a:t>
            </a:r>
            <a:br>
              <a:rPr lang="en-US" b="1" dirty="0"/>
            </a:br>
            <a:br>
              <a:rPr lang="en-US" b="1" dirty="0"/>
            </a:br>
            <a:r>
              <a:rPr lang="en-US" b="1" spc="-150" dirty="0">
                <a:solidFill>
                  <a:schemeClr val="bg1"/>
                </a:solidFill>
              </a:rPr>
              <a:t>That’s smart control</a:t>
            </a:r>
            <a:endParaRPr lang="cs-CZ" b="1" spc="-150" dirty="0">
              <a:solidFill>
                <a:schemeClr val="bg1"/>
              </a:solidFill>
            </a:endParaRPr>
          </a:p>
        </p:txBody>
      </p:sp>
      <p:pic>
        <p:nvPicPr>
          <p:cNvPr id="7" name="Obrázek 4" descr="ComAp word header_RGB.emf"/>
          <p:cNvPicPr/>
          <p:nvPr/>
        </p:nvPicPr>
        <p:blipFill>
          <a:blip r:embed="rId4"/>
          <a:stretch>
            <a:fillRect/>
          </a:stretch>
        </p:blipFill>
        <p:spPr>
          <a:xfrm>
            <a:off x="-2097108" y="-1913454"/>
            <a:ext cx="4536504" cy="50544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3"/>
          <p:cNvSpPr>
            <a:spLocks noGrp="1"/>
          </p:cNvSpPr>
          <p:nvPr>
            <p:ph type="body" idx="1"/>
          </p:nvPr>
        </p:nvSpPr>
        <p:spPr>
          <a:xfrm>
            <a:off x="731235" y="3212977"/>
            <a:ext cx="10849205" cy="576064"/>
          </a:xfrm>
        </p:spPr>
        <p:txBody>
          <a:bodyPr>
            <a:noAutofit/>
          </a:bodyPr>
          <a:lstStyle/>
          <a:p>
            <a:r>
              <a:rPr lang="en-GB" sz="3600" b="1" dirty="0"/>
              <a:t>Thank you for your </a:t>
            </a:r>
            <a:r>
              <a:rPr lang="cs-CZ" sz="3600" b="1" dirty="0"/>
              <a:t>atten</a:t>
            </a:r>
            <a:r>
              <a:rPr lang="en-AU" sz="3600" b="1" dirty="0"/>
              <a:t>t</a:t>
            </a:r>
            <a:r>
              <a:rPr lang="cs-CZ" sz="3600" b="1" dirty="0"/>
              <a:t>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12" name="Obrázek 11" descr="ikony_socialni-sit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9416" y="5949281"/>
            <a:ext cx="1152128" cy="377489"/>
          </a:xfrm>
          <a:prstGeom prst="rect">
            <a:avLst/>
          </a:prstGeom>
        </p:spPr>
      </p:pic>
      <p:sp>
        <p:nvSpPr>
          <p:cNvPr id="7" name="Zástupný symbol pro text 13"/>
          <p:cNvSpPr txBox="1">
            <a:spLocks/>
          </p:cNvSpPr>
          <p:nvPr/>
        </p:nvSpPr>
        <p:spPr>
          <a:xfrm>
            <a:off x="719403" y="3935600"/>
            <a:ext cx="10849205" cy="576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Arial" pitchFamily="34" charset="0"/>
              <a:buNone/>
              <a:defRPr sz="17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chemeClr val="tx2"/>
                </a:solidFill>
                <a:hlinkClick r:id="rId4"/>
              </a:rPr>
              <a:t>www.comap-control.com</a:t>
            </a:r>
            <a:endParaRPr lang="cs-CZ" sz="2400" b="1" dirty="0">
              <a:solidFill>
                <a:schemeClr val="tx2"/>
              </a:solidFill>
            </a:endParaRPr>
          </a:p>
          <a:p>
            <a:endParaRPr lang="cs-CZ" sz="2400" b="1" dirty="0">
              <a:solidFill>
                <a:schemeClr val="tx2"/>
              </a:solidFill>
            </a:endParaRPr>
          </a:p>
          <a:p>
            <a:endParaRPr lang="cs-CZ" sz="2400" b="1" dirty="0">
              <a:solidFill>
                <a:schemeClr val="tx2"/>
              </a:solidFill>
            </a:endParaRP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47C50A75-35FE-4ACC-B5D8-EF3DBC1BBB5F}"/>
              </a:ext>
            </a:extLst>
          </p:cNvPr>
          <p:cNvSpPr txBox="1">
            <a:spLocks/>
          </p:cNvSpPr>
          <p:nvPr/>
        </p:nvSpPr>
        <p:spPr>
          <a:xfrm>
            <a:off x="719403" y="4865891"/>
            <a:ext cx="3671366" cy="576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Arial" pitchFamily="34" charset="0"/>
              <a:buNone/>
              <a:defRPr sz="17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E52629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00000"/>
              </a:buClr>
              <a:buSzPct val="90000"/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rgbClr val="939599"/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dirty="0">
                <a:solidFill>
                  <a:schemeClr val="tx2"/>
                </a:solidFill>
              </a:rPr>
              <a:t>chris.pye@comap.com.au</a:t>
            </a:r>
            <a:endParaRPr lang="cs-CZ" sz="2400" b="1" dirty="0">
              <a:solidFill>
                <a:schemeClr val="tx2"/>
              </a:solidFill>
            </a:endParaRPr>
          </a:p>
          <a:p>
            <a:endParaRPr lang="cs-CZ" sz="2400" b="1" dirty="0">
              <a:solidFill>
                <a:schemeClr val="tx2"/>
              </a:solidFill>
            </a:endParaRPr>
          </a:p>
          <a:p>
            <a:endParaRPr lang="cs-CZ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367808" y="44624"/>
            <a:ext cx="6120680" cy="1224136"/>
          </a:xfrm>
        </p:spPr>
        <p:txBody>
          <a:bodyPr>
            <a:normAutofit/>
          </a:bodyPr>
          <a:lstStyle/>
          <a:p>
            <a:r>
              <a:rPr lang="cs-CZ" sz="3000" dirty="0" err="1">
                <a:solidFill>
                  <a:srgbClr val="F00000"/>
                </a:solidFill>
              </a:rPr>
              <a:t>One</a:t>
            </a:r>
            <a:r>
              <a:rPr lang="cs-CZ" sz="3000" dirty="0">
                <a:solidFill>
                  <a:srgbClr val="F00000"/>
                </a:solidFill>
              </a:rPr>
              <a:t> ComAp</a:t>
            </a:r>
            <a:br>
              <a:rPr lang="cs-CZ" sz="3000" dirty="0">
                <a:solidFill>
                  <a:srgbClr val="F00000"/>
                </a:solidFill>
              </a:rPr>
            </a:br>
            <a:r>
              <a:rPr lang="cs-CZ" sz="3000" dirty="0" err="1"/>
              <a:t>Worldwide</a:t>
            </a:r>
            <a:r>
              <a:rPr lang="en-GB" sz="3000" dirty="0"/>
              <a:t> </a:t>
            </a:r>
            <a:r>
              <a:rPr lang="cs-CZ" sz="3000" dirty="0"/>
              <a:t>d</a:t>
            </a:r>
            <a:r>
              <a:rPr lang="en-GB" sz="3000" dirty="0"/>
              <a:t>istribution </a:t>
            </a:r>
            <a:r>
              <a:rPr lang="cs-CZ" sz="3000" dirty="0"/>
              <a:t>n</a:t>
            </a:r>
            <a:r>
              <a:rPr lang="en-GB" sz="3000" dirty="0"/>
              <a:t>etwork</a:t>
            </a:r>
            <a:endParaRPr lang="cs-CZ" sz="3000" dirty="0"/>
          </a:p>
        </p:txBody>
      </p:sp>
      <p:sp>
        <p:nvSpPr>
          <p:cNvPr id="41" name="Zástupný symbol pro obsah 2"/>
          <p:cNvSpPr txBox="1">
            <a:spLocks/>
          </p:cNvSpPr>
          <p:nvPr/>
        </p:nvSpPr>
        <p:spPr>
          <a:xfrm>
            <a:off x="2927648" y="1772816"/>
            <a:ext cx="6624736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16000" indent="-216000">
              <a:spcAft>
                <a:spcPts val="1200"/>
              </a:spcAft>
              <a:buSzPct val="90000"/>
              <a:defRPr/>
            </a:pPr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8388D-43E1-4BFD-BCAE-24C7E98C4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58031"/>
            <a:ext cx="10443871" cy="49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A77E40-DF57-4616-A716-62AE364BD079}"/>
              </a:ext>
            </a:extLst>
          </p:cNvPr>
          <p:cNvSpPr/>
          <p:nvPr/>
        </p:nvSpPr>
        <p:spPr>
          <a:xfrm>
            <a:off x="8146101" y="2018451"/>
            <a:ext cx="4013095" cy="1643013"/>
          </a:xfrm>
          <a:prstGeom prst="rect">
            <a:avLst/>
          </a:prstGeom>
          <a:ln>
            <a:solidFill>
              <a:srgbClr val="F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5</a:t>
            </a:fld>
            <a:r>
              <a:rPr lang="en-US" dirty="0"/>
              <a:t> </a:t>
            </a:r>
            <a:endParaRPr lang="cs-CZ"/>
          </a:p>
        </p:txBody>
      </p:sp>
      <p:grpSp>
        <p:nvGrpSpPr>
          <p:cNvPr id="16" name="Group 15"/>
          <p:cNvGrpSpPr/>
          <p:nvPr/>
        </p:nvGrpSpPr>
        <p:grpSpPr>
          <a:xfrm>
            <a:off x="109803" y="2163794"/>
            <a:ext cx="4185997" cy="1465182"/>
            <a:chOff x="539552" y="1098000"/>
            <a:chExt cx="4185997" cy="14651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098000"/>
              <a:ext cx="3933173" cy="145673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13381" y="2101517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MINING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3922" y="3740198"/>
            <a:ext cx="4299890" cy="1458909"/>
            <a:chOff x="533671" y="2674404"/>
            <a:chExt cx="4299890" cy="14589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71" y="2674404"/>
              <a:ext cx="3939054" cy="145890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105369" y="3657245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RENTAL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922" y="5310492"/>
            <a:ext cx="4322261" cy="1459585"/>
            <a:chOff x="531845" y="4252988"/>
            <a:chExt cx="4322261" cy="14595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45" y="4252988"/>
              <a:ext cx="3940879" cy="14595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69935" y="5221263"/>
              <a:ext cx="4184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TELECOMMUNICATIONS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27953" y="2144780"/>
            <a:ext cx="5082026" cy="1463247"/>
            <a:chOff x="540000" y="1098809"/>
            <a:chExt cx="5082026" cy="146324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0" y="1098809"/>
              <a:ext cx="3933171" cy="14567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688854" y="2100391"/>
              <a:ext cx="3933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MARINE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27953" y="3722727"/>
            <a:ext cx="4677083" cy="1456730"/>
            <a:chOff x="540000" y="2676756"/>
            <a:chExt cx="4677083" cy="145673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0" y="2676756"/>
              <a:ext cx="3933171" cy="145673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283911" y="3616117"/>
              <a:ext cx="3933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AGRICULTURE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127953" y="5300675"/>
            <a:ext cx="3939926" cy="1454228"/>
            <a:chOff x="540000" y="4254704"/>
            <a:chExt cx="3939926" cy="1454228"/>
          </a:xfrm>
        </p:grpSpPr>
        <p:pic>
          <p:nvPicPr>
            <p:cNvPr id="34" name="Picture 2" descr="\\srv-storage\agenda\PubRel\Platné\Obrázky\Image Fotky Fotobanka\Complex Systems building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00" y="4254704"/>
              <a:ext cx="3933172" cy="145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79796" y="4846942"/>
              <a:ext cx="3900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COMMERCIAL BUILDINGS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Nadpis 22"/>
          <p:cNvSpPr>
            <a:spLocks noGrp="1"/>
          </p:cNvSpPr>
          <p:nvPr>
            <p:ph type="title"/>
          </p:nvPr>
        </p:nvSpPr>
        <p:spPr>
          <a:xfrm>
            <a:off x="3045882" y="0"/>
            <a:ext cx="7790656" cy="1224136"/>
          </a:xfrm>
        </p:spPr>
        <p:txBody>
          <a:bodyPr>
            <a:normAutofit/>
          </a:bodyPr>
          <a:lstStyle/>
          <a:p>
            <a:r>
              <a:rPr lang="cs-CZ" sz="3000" dirty="0"/>
              <a:t>ComAp´s </a:t>
            </a:r>
            <a:r>
              <a:rPr lang="en-AU" sz="3000" dirty="0"/>
              <a:t>M</a:t>
            </a:r>
            <a:r>
              <a:rPr lang="cs-CZ" sz="3000" dirty="0"/>
              <a:t>arket </a:t>
            </a:r>
            <a:r>
              <a:rPr lang="en-AU" sz="3000" dirty="0"/>
              <a:t>S</a:t>
            </a:r>
            <a:r>
              <a:rPr lang="cs-CZ" sz="3000" dirty="0"/>
              <a:t>egments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8185500" y="2120850"/>
            <a:ext cx="3933173" cy="1456731"/>
            <a:chOff x="540000" y="1098000"/>
            <a:chExt cx="3933173" cy="145673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0" y="1098000"/>
              <a:ext cx="3933173" cy="145673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48800" y="2075901"/>
              <a:ext cx="3903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RENEWABLES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185500" y="3717168"/>
            <a:ext cx="3933173" cy="1448530"/>
            <a:chOff x="540000" y="2694318"/>
            <a:chExt cx="3933173" cy="1448530"/>
          </a:xfrm>
        </p:grpSpPr>
        <p:pic>
          <p:nvPicPr>
            <p:cNvPr id="40" name="Picture 2" descr="\\srv-storage\agenda\PubRel\Platné\Obrázky\Image Fotky Fotobanka\dreamstime_xxl_33107985(1)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9" b="9365"/>
            <a:stretch/>
          </p:blipFill>
          <p:spPr bwMode="auto">
            <a:xfrm>
              <a:off x="540000" y="2694318"/>
              <a:ext cx="3933173" cy="144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49525" y="3660210"/>
              <a:ext cx="3912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OIL AND GAS</a:t>
              </a:r>
              <a:endParaRPr lang="en-A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5501" y="5313136"/>
            <a:ext cx="4045605" cy="1439429"/>
            <a:chOff x="540001" y="4290286"/>
            <a:chExt cx="4045605" cy="143942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1" y="4290286"/>
              <a:ext cx="3933172" cy="1439429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52433" y="5239395"/>
              <a:ext cx="3933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CONSTRUCTION</a:t>
              </a:r>
              <a:endParaRPr lang="en-AU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6635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21DE26-FCB5-4D2B-93EB-842165C59573}"/>
              </a:ext>
            </a:extLst>
          </p:cNvPr>
          <p:cNvSpPr/>
          <p:nvPr/>
        </p:nvSpPr>
        <p:spPr>
          <a:xfrm>
            <a:off x="1981200" y="4900612"/>
            <a:ext cx="2505075" cy="35718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DC48-C53B-4CDE-9E41-74A82650A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62" y="713581"/>
            <a:ext cx="796103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C27E7C8-D53C-407A-9F46-4462D9F5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283" y="101513"/>
            <a:ext cx="8144883" cy="12241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spc="-150" dirty="0"/>
              <a:t>Smart and reliable </a:t>
            </a:r>
            <a:r>
              <a:rPr lang="en-GB" sz="3200" spc="-150" dirty="0">
                <a:solidFill>
                  <a:srgbClr val="FF0000"/>
                </a:solidFill>
              </a:rPr>
              <a:t>solutions for every application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9755B8CD-6100-436B-B709-74F248CA2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89138"/>
            <a:ext cx="8218488" cy="4155281"/>
          </a:xfrm>
        </p:spPr>
        <p:txBody>
          <a:bodyPr/>
          <a:lstStyle/>
          <a:p>
            <a:pPr eaLnBrk="1" hangingPunct="1"/>
            <a:r>
              <a:rPr lang="cs-CZ" altLang="en-US" b="0" dirty="0">
                <a:solidFill>
                  <a:srgbClr val="939599"/>
                </a:solidFill>
              </a:rPr>
              <a:t>S</a:t>
            </a:r>
            <a:r>
              <a:rPr lang="en-US" altLang="en-US" b="0" dirty="0">
                <a:solidFill>
                  <a:srgbClr val="939599"/>
                </a:solidFill>
              </a:rPr>
              <a:t>ingle gen-set applications</a:t>
            </a:r>
          </a:p>
          <a:p>
            <a:pPr eaLnBrk="1" hangingPunct="1"/>
            <a:r>
              <a:rPr lang="en-AU" altLang="en-US" b="0" dirty="0">
                <a:solidFill>
                  <a:srgbClr val="939599"/>
                </a:solidFill>
              </a:rPr>
              <a:t>Parallel</a:t>
            </a:r>
            <a:r>
              <a:rPr lang="en-US" altLang="en-US" b="0" dirty="0">
                <a:solidFill>
                  <a:srgbClr val="939599"/>
                </a:solidFill>
              </a:rPr>
              <a:t> gen-set applications</a:t>
            </a:r>
          </a:p>
          <a:p>
            <a:pPr eaLnBrk="1" hangingPunct="1"/>
            <a:r>
              <a:rPr lang="en-US" altLang="en-US" b="0" dirty="0">
                <a:solidFill>
                  <a:srgbClr val="939599"/>
                </a:solidFill>
              </a:rPr>
              <a:t>Complex</a:t>
            </a:r>
            <a:r>
              <a:rPr lang="en-GB" altLang="en-US" b="0" dirty="0">
                <a:solidFill>
                  <a:srgbClr val="939599"/>
                </a:solidFill>
              </a:rPr>
              <a:t> </a:t>
            </a:r>
            <a:r>
              <a:rPr lang="en-US" altLang="en-US" b="0" dirty="0">
                <a:solidFill>
                  <a:srgbClr val="939599"/>
                </a:solidFill>
              </a:rPr>
              <a:t>power generation applications</a:t>
            </a:r>
          </a:p>
          <a:p>
            <a:pPr eaLnBrk="1" hangingPunct="1"/>
            <a:r>
              <a:rPr lang="en-US" altLang="en-US" b="0" dirty="0">
                <a:solidFill>
                  <a:srgbClr val="939599"/>
                </a:solidFill>
              </a:rPr>
              <a:t>Mains Protections</a:t>
            </a:r>
          </a:p>
          <a:p>
            <a:pPr eaLnBrk="1" hangingPunct="1"/>
            <a:r>
              <a:rPr lang="en-AU" altLang="en-US" b="0" dirty="0">
                <a:solidFill>
                  <a:srgbClr val="939599"/>
                </a:solidFill>
              </a:rPr>
              <a:t>Engine</a:t>
            </a:r>
            <a:r>
              <a:rPr lang="en-US" altLang="en-US" b="0" dirty="0">
                <a:solidFill>
                  <a:srgbClr val="939599"/>
                </a:solidFill>
              </a:rPr>
              <a:t> driven applications</a:t>
            </a:r>
          </a:p>
          <a:p>
            <a:pPr eaLnBrk="1" hangingPunct="1"/>
            <a:r>
              <a:rPr lang="en-AU" altLang="en-US" b="0" dirty="0">
                <a:solidFill>
                  <a:srgbClr val="939599"/>
                </a:solidFill>
              </a:rPr>
              <a:t>Advanced </a:t>
            </a:r>
            <a:r>
              <a:rPr lang="en-US" altLang="en-US" b="0" dirty="0">
                <a:solidFill>
                  <a:srgbClr val="939599"/>
                </a:solidFill>
              </a:rPr>
              <a:t>drive applications</a:t>
            </a:r>
          </a:p>
          <a:p>
            <a:pPr eaLnBrk="1" hangingPunct="1"/>
            <a:r>
              <a:rPr lang="en-US" altLang="en-US" b="0" dirty="0">
                <a:solidFill>
                  <a:srgbClr val="939599"/>
                </a:solidFill>
              </a:rPr>
              <a:t>Bi-fuel </a:t>
            </a:r>
            <a:r>
              <a:rPr lang="cs-CZ" altLang="en-US" b="0" dirty="0">
                <a:solidFill>
                  <a:srgbClr val="939599"/>
                </a:solidFill>
              </a:rPr>
              <a:t>applications</a:t>
            </a:r>
          </a:p>
          <a:p>
            <a:pPr eaLnBrk="1" hangingPunct="1"/>
            <a:r>
              <a:rPr lang="cs-CZ" altLang="en-US" b="0" dirty="0">
                <a:solidFill>
                  <a:srgbClr val="939599"/>
                </a:solidFill>
              </a:rPr>
              <a:t>Hybrid applications</a:t>
            </a:r>
          </a:p>
          <a:p>
            <a:pPr eaLnBrk="1" hangingPunct="1"/>
            <a:r>
              <a:rPr lang="cs-CZ" altLang="en-US" b="0" dirty="0">
                <a:solidFill>
                  <a:srgbClr val="939599"/>
                </a:solidFill>
              </a:rPr>
              <a:t>Telecom applications</a:t>
            </a:r>
          </a:p>
          <a:p>
            <a:pPr eaLnBrk="1" hangingPunct="1"/>
            <a:r>
              <a:rPr lang="cs-CZ" altLang="en-US" b="0" dirty="0">
                <a:solidFill>
                  <a:srgbClr val="939599"/>
                </a:solidFill>
              </a:rPr>
              <a:t>Gas applications</a:t>
            </a:r>
            <a:endParaRPr lang="en-US" altLang="en-US" b="0" dirty="0">
              <a:solidFill>
                <a:srgbClr val="939599"/>
              </a:solidFill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F19D9948-A3E7-4844-BEAC-D06D7387D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811BD5-6781-422E-A3D2-2C64900A6EA1}" type="slidenum">
              <a:rPr lang="cs-CZ" altLang="cs-CZ" smtClean="0">
                <a:solidFill>
                  <a:srgbClr val="939599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r>
              <a:rPr lang="en-US" altLang="cs-CZ" dirty="0">
                <a:solidFill>
                  <a:srgbClr val="939599"/>
                </a:solidFill>
                <a:latin typeface="Arial" panose="020B0604020202020204" pitchFamily="34" charset="0"/>
              </a:rPr>
              <a:t> </a:t>
            </a:r>
            <a:endParaRPr lang="cs-CZ" altLang="cs-CZ">
              <a:solidFill>
                <a:srgbClr val="9395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791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93573-4A54-4AA2-90A1-2CEA93C8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dirty="0"/>
              <a:t>Hybrid Microgrids</a:t>
            </a:r>
            <a:r>
              <a:rPr lang="cs-CZ" sz="3200" dirty="0"/>
              <a:t> – </a:t>
            </a:r>
            <a:r>
              <a:rPr lang="en-AU" sz="3200" dirty="0"/>
              <a:t>the trend of today</a:t>
            </a:r>
            <a:endParaRPr lang="cs-CZ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D3CBE-E087-4CA3-BF77-ADDECAF7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7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C945C-406C-4E4F-A811-9ACF6AE0A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3" y="1856344"/>
            <a:ext cx="8444234" cy="47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241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3129857" y="28992"/>
            <a:ext cx="7790656" cy="1224136"/>
          </a:xfrm>
        </p:spPr>
        <p:txBody>
          <a:bodyPr>
            <a:normAutofit/>
          </a:bodyPr>
          <a:lstStyle/>
          <a:p>
            <a:r>
              <a:rPr lang="cs-CZ" sz="3000" dirty="0"/>
              <a:t>PV-Diesel </a:t>
            </a:r>
            <a:r>
              <a:rPr lang="en-AU" sz="3000" dirty="0"/>
              <a:t>Hybrid </a:t>
            </a:r>
            <a:r>
              <a:rPr lang="en-US" sz="3000" dirty="0"/>
              <a:t>System</a:t>
            </a:r>
            <a:endParaRPr lang="cs-CZ" sz="30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8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02" y="2008673"/>
            <a:ext cx="9505056" cy="2901047"/>
          </a:xfrm>
          <a:prstGeom prst="rect">
            <a:avLst/>
          </a:prstGeom>
        </p:spPr>
      </p:pic>
      <p:sp>
        <p:nvSpPr>
          <p:cNvPr id="7" name="Zástupný symbol pro obsah 8"/>
          <p:cNvSpPr>
            <a:spLocks noGrp="1"/>
          </p:cNvSpPr>
          <p:nvPr>
            <p:ph idx="1"/>
          </p:nvPr>
        </p:nvSpPr>
        <p:spPr>
          <a:xfrm>
            <a:off x="1160232" y="5649634"/>
            <a:ext cx="9937104" cy="436313"/>
          </a:xfrm>
        </p:spPr>
        <p:txBody>
          <a:bodyPr/>
          <a:lstStyle/>
          <a:p>
            <a:r>
              <a:rPr lang="en-US" b="0" dirty="0">
                <a:solidFill>
                  <a:srgbClr val="939599"/>
                </a:solidFill>
              </a:rPr>
              <a:t>Hybrid application combines reciprocating engine/s (genset/s) and a renewable source/s of power</a:t>
            </a:r>
            <a:endParaRPr lang="cs-CZ" b="0" dirty="0">
              <a:solidFill>
                <a:srgbClr val="939599"/>
              </a:solidFill>
            </a:endParaRPr>
          </a:p>
          <a:p>
            <a:r>
              <a:rPr lang="cs-CZ" b="0" dirty="0">
                <a:solidFill>
                  <a:srgbClr val="939599"/>
                </a:solidFill>
              </a:rPr>
              <a:t>On-</a:t>
            </a:r>
            <a:r>
              <a:rPr lang="en-AU" b="0" dirty="0">
                <a:solidFill>
                  <a:srgbClr val="939599"/>
                </a:solidFill>
              </a:rPr>
              <a:t>grid as well as off-grid applications </a:t>
            </a:r>
            <a:endParaRPr lang="en-US" b="0" dirty="0">
              <a:solidFill>
                <a:srgbClr val="93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677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17" y="1749883"/>
            <a:ext cx="10285133" cy="3139135"/>
          </a:xfrm>
          <a:prstGeom prst="rect">
            <a:avLst/>
          </a:prstGeom>
        </p:spPr>
      </p:pic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3157849" y="0"/>
            <a:ext cx="7790656" cy="1224136"/>
          </a:xfrm>
        </p:spPr>
        <p:txBody>
          <a:bodyPr>
            <a:normAutofit/>
          </a:bodyPr>
          <a:lstStyle/>
          <a:p>
            <a:r>
              <a:rPr lang="en-US" sz="3000" dirty="0"/>
              <a:t>The </a:t>
            </a:r>
            <a:r>
              <a:rPr lang="en-US" sz="3000" dirty="0">
                <a:solidFill>
                  <a:srgbClr val="FF0000"/>
                </a:solidFill>
              </a:rPr>
              <a:t>benefits</a:t>
            </a:r>
            <a:r>
              <a:rPr lang="en-US" sz="3000" dirty="0"/>
              <a:t> of a </a:t>
            </a:r>
            <a:r>
              <a:rPr lang="en-AU" sz="3000" dirty="0"/>
              <a:t>Hybrid </a:t>
            </a:r>
            <a:r>
              <a:rPr lang="en-US" sz="3000" dirty="0"/>
              <a:t>System</a:t>
            </a:r>
            <a:endParaRPr lang="cs-CZ" sz="30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8EFA0-E930-498E-A085-E7715214E592}" type="slidenum">
              <a:rPr lang="cs-CZ" smtClean="0"/>
              <a:pPr/>
              <a:t>9</a:t>
            </a:fld>
            <a:r>
              <a:rPr lang="en-US" dirty="0"/>
              <a:t> </a:t>
            </a:r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39" y="4857656"/>
            <a:ext cx="2520281" cy="1701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828" y="4885503"/>
            <a:ext cx="2592288" cy="1724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224" y="4857656"/>
            <a:ext cx="3029908" cy="186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51110 template powerpoint - visual identity">
  <a:themeElements>
    <a:clrScheme name="ComAp">
      <a:dk1>
        <a:sysClr val="windowText" lastClr="000000"/>
      </a:dk1>
      <a:lt1>
        <a:srgbClr val="FFFFFF"/>
      </a:lt1>
      <a:dk2>
        <a:srgbClr val="F00000"/>
      </a:dk2>
      <a:lt2>
        <a:srgbClr val="FFFFFF"/>
      </a:lt2>
      <a:accent1>
        <a:srgbClr val="236192"/>
      </a:accent1>
      <a:accent2>
        <a:srgbClr val="FFC72C"/>
      </a:accent2>
      <a:accent3>
        <a:srgbClr val="6CC24A"/>
      </a:accent3>
      <a:accent4>
        <a:srgbClr val="A05EB5"/>
      </a:accent4>
      <a:accent5>
        <a:srgbClr val="00ACEC"/>
      </a:accent5>
      <a:accent6>
        <a:srgbClr val="E35205"/>
      </a:accent6>
      <a:hlink>
        <a:srgbClr val="F00000"/>
      </a:hlink>
      <a:folHlink>
        <a:srgbClr val="0000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brid  Microgrids_PowerChina2017_REIM.potx [Read-Only]" id="{865EB088-B3A0-495E-9EC9-1BE468B08644}" vid="{5A6AD8F8-2554-4627-A004-8BE69A97E248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0f043f1-3fa1-4fd3-982e-9520c2dd874c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9c50173-b75d-407b-8365-139819e6d970">NNPJYYQ7CVMX-32242231-35</_dlc_DocId>
    <_dlc_DocIdUrl xmlns="a9c50173-b75d-407b-8365-139819e6d970">
      <Url>https://comap.sharepoint.com/sites/global/marketing/RE/_layouts/15/DocIdRedir.aspx?ID=NNPJYYQ7CVMX-32242231-35</Url>
      <Description>NNPJYYQ7CVMX-32242231-35</Description>
    </_dlc_DocIdUrl>
    <SharedWithUsers xmlns="a9c50173-b75d-407b-8365-139819e6d970">
      <UserInfo>
        <DisplayName>Place Tristen</DisplayName>
        <AccountId>82</AccountId>
        <AccountType/>
      </UserInfo>
      <UserInfo>
        <DisplayName>Pye Chris</DisplayName>
        <AccountId>309</AccountId>
        <AccountType/>
      </UserInfo>
      <UserInfo>
        <DisplayName>Caspers Brett</DisplayName>
        <AccountId>388</AccountId>
        <AccountType/>
      </UserInfo>
      <UserInfo>
        <DisplayName>Pavlik Marie</DisplayName>
        <AccountId>367</AccountId>
        <AccountType/>
      </UserInfo>
      <UserInfo>
        <DisplayName>Anand Anup</DisplayName>
        <AccountId>365</AccountId>
        <AccountType/>
      </UserInfo>
      <UserInfo>
        <DisplayName>Prasad Bhuneshwar</DisplayName>
        <AccountId>43</AccountId>
        <AccountType/>
      </UserInfo>
      <UserInfo>
        <DisplayName>Lensing Erik</DisplayName>
        <AccountId>264</AccountId>
        <AccountType/>
      </UserInfo>
      <UserInfo>
        <DisplayName>Benhart Casey</DisplayName>
        <AccountId>347</AccountId>
        <AccountType/>
      </UserInfo>
      <UserInfo>
        <DisplayName>Beran Pavel</DisplayName>
        <AccountId>293</AccountId>
        <AccountType/>
      </UserInfo>
      <UserInfo>
        <DisplayName>Prochazka Ales</DisplayName>
        <AccountId>86</AccountId>
        <AccountType/>
      </UserInfo>
      <UserInfo>
        <DisplayName>Svorc Jaroslav</DisplayName>
        <AccountId>261</AccountId>
        <AccountType/>
      </UserInfo>
      <UserInfo>
        <DisplayName>Mrkvica Radek</DisplayName>
        <AccountId>698</AccountId>
        <AccountType/>
      </UserInfo>
      <UserInfo>
        <DisplayName>Leconte Christophe</DisplayName>
        <AccountId>314</AccountId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C5376F2195924D8B50FCDE72BDED18" ma:contentTypeVersion="14" ma:contentTypeDescription="Create a new document." ma:contentTypeScope="" ma:versionID="eacc183e85be1045f474dce5c3e3aa62">
  <xsd:schema xmlns:xsd="http://www.w3.org/2001/XMLSchema" xmlns:xs="http://www.w3.org/2001/XMLSchema" xmlns:p="http://schemas.microsoft.com/office/2006/metadata/properties" xmlns:ns2="a9c50173-b75d-407b-8365-139819e6d970" xmlns:ns3="f1da24f6-ce95-4707-aab9-b74d4e5f156e" targetNamespace="http://schemas.microsoft.com/office/2006/metadata/properties" ma:root="true" ma:fieldsID="a2c4e7c2415b3d875891645f34defd63" ns2:_="" ns3:_="">
    <xsd:import namespace="a9c50173-b75d-407b-8365-139819e6d970"/>
    <xsd:import namespace="f1da24f6-ce95-4707-aab9-b74d4e5f156e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50173-b75d-407b-8365-139819e6d970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a24f6-ce95-4707-aab9-b74d4e5f15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81DD752-E50E-4262-B755-0D433BA3E1E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9DFFA3F6-5ECE-461C-9799-DFB043F903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6B3001-C5D2-408E-8015-F8D7543ABB60}">
  <ds:schemaRefs>
    <ds:schemaRef ds:uri="http://purl.org/dc/elements/1.1/"/>
    <ds:schemaRef ds:uri="http://schemas.microsoft.com/office/2006/metadata/properties"/>
    <ds:schemaRef ds:uri="f1da24f6-ce95-4707-aab9-b74d4e5f156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9c50173-b75d-407b-8365-139819e6d970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C277CB30-4396-4AB6-869F-18F39D3116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c50173-b75d-407b-8365-139819e6d970"/>
    <ds:schemaRef ds:uri="f1da24f6-ce95-4707-aab9-b74d4e5f15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F51C1443-8D2B-47DE-A809-BD94CAFE450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1176</Words>
  <Application>Microsoft Office PowerPoint</Application>
  <PresentationFormat>Widescreen</PresentationFormat>
  <Paragraphs>258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HelveticaNeueLT Pro 45 Lt</vt:lpstr>
      <vt:lpstr>Wingdings</vt:lpstr>
      <vt:lpstr>20151110 template powerpoint - visual identity</vt:lpstr>
      <vt:lpstr>PowerPoint Presentation</vt:lpstr>
      <vt:lpstr>PowerPoint Presentation</vt:lpstr>
      <vt:lpstr>ComAp’s Global Subsidiaries</vt:lpstr>
      <vt:lpstr>One ComAp Worldwide distribution network</vt:lpstr>
      <vt:lpstr>ComAp´s Market Segments</vt:lpstr>
      <vt:lpstr>Smart and reliable solutions for every application</vt:lpstr>
      <vt:lpstr>Hybrid Microgrids – the trend of today</vt:lpstr>
      <vt:lpstr>PV-Diesel Hybrid System</vt:lpstr>
      <vt:lpstr>The benefits of a Hybrid System</vt:lpstr>
      <vt:lpstr>Microgrids – benefits for all parties?</vt:lpstr>
      <vt:lpstr>Challenges</vt:lpstr>
      <vt:lpstr>End user landscape</vt:lpstr>
      <vt:lpstr>The economy of the system</vt:lpstr>
      <vt:lpstr>Microgrids/Hybrids – Commercial Offerings</vt:lpstr>
      <vt:lpstr>InteliSys NTC Hybrid control system</vt:lpstr>
      <vt:lpstr>Complex hybrid application </vt:lpstr>
      <vt:lpstr>ComAp hybrid power management</vt:lpstr>
      <vt:lpstr>ComAp hybrid power management</vt:lpstr>
      <vt:lpstr>ComAp hybrid power management</vt:lpstr>
      <vt:lpstr>ComAp hybrid power management</vt:lpstr>
      <vt:lpstr>ComAp hybrid power management</vt:lpstr>
      <vt:lpstr>ComAp hybrid power management</vt:lpstr>
      <vt:lpstr>Energy storage in microgrids</vt:lpstr>
      <vt:lpstr>Batteries for microgrids</vt:lpstr>
      <vt:lpstr>Cloud forecasting system</vt:lpstr>
      <vt:lpstr>PowerPoint Presentation</vt:lpstr>
      <vt:lpstr>Peter Island, British Virgin Islands</vt:lpstr>
      <vt:lpstr>Wind-diesel power plant Burgos Island, Philippines</vt:lpstr>
      <vt:lpstr>Solar-Diesel Hybrid Power Plant Kiribati</vt:lpstr>
      <vt:lpstr>Wind-Diesel Hybrid Power Plant Vanuatu </vt:lpstr>
      <vt:lpstr>Solar-Diesel Hybrid Power Plant Rarotonga</vt:lpstr>
      <vt:lpstr>ComAp’s services for hybrid applications</vt:lpstr>
      <vt:lpstr>Save Fuel and Maximize Power System Reliability  That’s smart control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fuel  and maximize  system efficiency</dc:title>
  <dc:creator>Piclova Petra</dc:creator>
  <cp:lastModifiedBy>Chris Pye</cp:lastModifiedBy>
  <cp:revision>57</cp:revision>
  <cp:lastPrinted>2018-07-11T00:52:26Z</cp:lastPrinted>
  <dcterms:modified xsi:type="dcterms:W3CDTF">2018-08-03T00:09:23Z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0x0101008AC5376F2195924D8B50FCDE72BDED18</vt:lpwstr>
  </property>
  <property fmtid="{D5CDD505-2E9C-101B-9397-08002B2CF9AE}" pid="3" name="_dlc_policyId">
    <vt:lpwstr>0x010100D0C8CBE03567604E82A01507D9D83D0D|-44994897</vt:lpwstr>
  </property>
  <property fmtid="{D5CDD505-2E9C-101B-9397-08002B2CF9AE}" pid="4" name="ItemRetentionFormula">
    <vt:lpwstr>&lt;formula id="Microsoft.Office.RecordsManagement.PolicyFeatures.Expiration.Formula.BuiltIn"&gt;&lt;number&gt;3&lt;/number&gt;&lt;property&gt;Modified&lt;/property&gt;&lt;propertyId&gt;28cf69c5-fa48-462a-b5cd-27b6f9d2bd5f&lt;/propertyId&gt;&lt;period&gt;years&lt;/period&gt;&lt;/formula&gt;</vt:lpwstr>
  </property>
  <property fmtid="{D5CDD505-2E9C-101B-9397-08002B2CF9AE}" pid="5" name="_dlc_DocIdItemGuid">
    <vt:lpwstr>93a35e97-b107-4f7f-b5de-63786cabe204</vt:lpwstr>
  </property>
</Properties>
</file>